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57" r:id="rId3"/>
    <p:sldId id="276" r:id="rId4"/>
    <p:sldId id="260" r:id="rId5"/>
    <p:sldId id="269" r:id="rId6"/>
    <p:sldId id="270" r:id="rId7"/>
    <p:sldId id="271" r:id="rId8"/>
    <p:sldId id="272" r:id="rId9"/>
    <p:sldId id="258" r:id="rId10"/>
    <p:sldId id="259" r:id="rId11"/>
    <p:sldId id="262" r:id="rId12"/>
    <p:sldId id="263" r:id="rId13"/>
    <p:sldId id="274" r:id="rId14"/>
    <p:sldId id="278" r:id="rId15"/>
    <p:sldId id="264" r:id="rId16"/>
    <p:sldId id="265" r:id="rId17"/>
    <p:sldId id="266" r:id="rId18"/>
    <p:sldId id="268" r:id="rId19"/>
    <p:sldId id="279" r:id="rId20"/>
    <p:sldId id="280" r:id="rId21"/>
    <p:sldId id="267" r:id="rId22"/>
    <p:sldId id="275"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AD2"/>
    <a:srgbClr val="F8F9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93750" autoAdjust="0"/>
  </p:normalViewPr>
  <p:slideViewPr>
    <p:cSldViewPr snapToGrid="0">
      <p:cViewPr varScale="1">
        <p:scale>
          <a:sx n="100" d="100"/>
          <a:sy n="100"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E2C69-AD3F-4184-942D-C0CC478DE65E}" type="datetimeFigureOut">
              <a:rPr lang="pl-PL" smtClean="0"/>
              <a:t>06.06.2019</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AD77A-0FAA-4D30-9185-21EED73AC13B}" type="slidenum">
              <a:rPr lang="pl-PL" smtClean="0"/>
              <a:t>‹#›</a:t>
            </a:fld>
            <a:endParaRPr lang="pl-PL"/>
          </a:p>
        </p:txBody>
      </p:sp>
    </p:spTree>
    <p:extLst>
      <p:ext uri="{BB962C8B-B14F-4D97-AF65-F5344CB8AC3E}">
        <p14:creationId xmlns:p14="http://schemas.microsoft.com/office/powerpoint/2010/main" val="323546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144AD77A-0FAA-4D30-9185-21EED73AC13B}" type="slidenum">
              <a:rPr lang="pl-PL" smtClean="0"/>
              <a:t>4</a:t>
            </a:fld>
            <a:endParaRPr lang="pl-PL"/>
          </a:p>
        </p:txBody>
      </p:sp>
    </p:spTree>
    <p:extLst>
      <p:ext uri="{BB962C8B-B14F-4D97-AF65-F5344CB8AC3E}">
        <p14:creationId xmlns:p14="http://schemas.microsoft.com/office/powerpoint/2010/main" val="412721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6/6/2019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6/6/2019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BC9A-BBBE-4A7A-9301-E12D02672ADA}"/>
              </a:ext>
            </a:extLst>
          </p:cNvPr>
          <p:cNvSpPr>
            <a:spLocks noGrp="1"/>
          </p:cNvSpPr>
          <p:nvPr>
            <p:ph type="ctrTitle"/>
          </p:nvPr>
        </p:nvSpPr>
        <p:spPr>
          <a:xfrm>
            <a:off x="768766" y="702527"/>
            <a:ext cx="7315200" cy="3292213"/>
          </a:xfrm>
        </p:spPr>
        <p:txBody>
          <a:bodyPr>
            <a:normAutofit/>
          </a:bodyPr>
          <a:lstStyle/>
          <a:p>
            <a:r>
              <a:rPr lang="pl-PL" sz="2800" dirty="0"/>
              <a:t>Maciej Pawelski</a:t>
            </a:r>
            <a:br>
              <a:rPr lang="pl-PL" sz="3600" dirty="0"/>
            </a:br>
            <a:r>
              <a:rPr lang="en-US" sz="3600" dirty="0"/>
              <a:t>Raman spectroscopy in understanding the </a:t>
            </a:r>
            <a:r>
              <a:rPr lang="en-US" sz="3600" dirty="0" err="1"/>
              <a:t>pathomechanism</a:t>
            </a:r>
            <a:r>
              <a:rPr lang="en-US" sz="3600" dirty="0"/>
              <a:t> of osteoarthritis</a:t>
            </a:r>
            <a:endParaRPr lang="pl-PL" sz="3600" dirty="0"/>
          </a:p>
        </p:txBody>
      </p:sp>
      <p:sp>
        <p:nvSpPr>
          <p:cNvPr id="3" name="Subtitle 2">
            <a:extLst>
              <a:ext uri="{FF2B5EF4-FFF2-40B4-BE49-F238E27FC236}">
                <a16:creationId xmlns:a16="http://schemas.microsoft.com/office/drawing/2014/main" id="{D285B26B-D335-424C-B665-8AFB6AE5EB1B}"/>
              </a:ext>
            </a:extLst>
          </p:cNvPr>
          <p:cNvSpPr>
            <a:spLocks noGrp="1"/>
          </p:cNvSpPr>
          <p:nvPr>
            <p:ph type="subTitle" idx="1"/>
          </p:nvPr>
        </p:nvSpPr>
        <p:spPr>
          <a:xfrm>
            <a:off x="798933" y="4074326"/>
            <a:ext cx="7315200" cy="914400"/>
          </a:xfrm>
        </p:spPr>
        <p:txBody>
          <a:bodyPr>
            <a:noAutofit/>
          </a:bodyPr>
          <a:lstStyle/>
          <a:p>
            <a:r>
              <a:rPr lang="pl-PL" sz="1600" dirty="0"/>
              <a:t>Supervisor: Marlena Gąsior-Głogowska PhD, Eng</a:t>
            </a:r>
          </a:p>
          <a:p>
            <a:r>
              <a:rPr lang="en-US" sz="1600" dirty="0"/>
              <a:t>Faculty of Fundamental Problems of Technology</a:t>
            </a:r>
            <a:endParaRPr lang="pl-PL" sz="1600" dirty="0"/>
          </a:p>
          <a:p>
            <a:r>
              <a:rPr lang="pl-PL" sz="1600" dirty="0"/>
              <a:t>Department of Biomedical Engineering</a:t>
            </a:r>
          </a:p>
          <a:p>
            <a:r>
              <a:rPr lang="pl-PL" sz="1600" dirty="0"/>
              <a:t>Wrocław University of Science and Technology</a:t>
            </a:r>
            <a:endParaRPr lang="en-US" sz="1600" dirty="0"/>
          </a:p>
          <a:p>
            <a:br>
              <a:rPr lang="en-US" sz="1600" dirty="0"/>
            </a:br>
            <a:endParaRPr lang="pl-PL" sz="1600" dirty="0"/>
          </a:p>
        </p:txBody>
      </p:sp>
      <p:pic>
        <p:nvPicPr>
          <p:cNvPr id="9" name="Picture 8">
            <a:extLst>
              <a:ext uri="{FF2B5EF4-FFF2-40B4-BE49-F238E27FC236}">
                <a16:creationId xmlns:a16="http://schemas.microsoft.com/office/drawing/2014/main" id="{A310303E-FF08-4380-A29E-6C63B809EFE4}"/>
              </a:ext>
            </a:extLst>
          </p:cNvPr>
          <p:cNvPicPr>
            <a:picLocks noChangeAspect="1"/>
          </p:cNvPicPr>
          <p:nvPr/>
        </p:nvPicPr>
        <p:blipFill>
          <a:blip r:embed="rId2"/>
          <a:stretch>
            <a:fillRect/>
          </a:stretch>
        </p:blipFill>
        <p:spPr>
          <a:xfrm>
            <a:off x="9149494" y="702527"/>
            <a:ext cx="4224535" cy="5452946"/>
          </a:xfrm>
          <a:prstGeom prst="rect">
            <a:avLst/>
          </a:prstGeom>
        </p:spPr>
      </p:pic>
    </p:spTree>
    <p:extLst>
      <p:ext uri="{BB962C8B-B14F-4D97-AF65-F5344CB8AC3E}">
        <p14:creationId xmlns:p14="http://schemas.microsoft.com/office/powerpoint/2010/main" val="662014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C0F5E3-D277-470A-A765-900AFAE1E0AC}"/>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The Idea</a:t>
            </a:r>
          </a:p>
        </p:txBody>
      </p:sp>
      <p:sp>
        <p:nvSpPr>
          <p:cNvPr id="4" name="Content Placeholder 3">
            <a:extLst>
              <a:ext uri="{FF2B5EF4-FFF2-40B4-BE49-F238E27FC236}">
                <a16:creationId xmlns:a16="http://schemas.microsoft.com/office/drawing/2014/main" id="{49C7C1DF-F4C1-45B5-B49C-27181EEA3995}"/>
              </a:ext>
            </a:extLst>
          </p:cNvPr>
          <p:cNvSpPr>
            <a:spLocks noGrp="1"/>
          </p:cNvSpPr>
          <p:nvPr>
            <p:ph sz="half" idx="2"/>
          </p:nvPr>
        </p:nvSpPr>
        <p:spPr>
          <a:xfrm>
            <a:off x="1100014" y="5666792"/>
            <a:ext cx="10180696" cy="542592"/>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Create a program that would automize the analysis</a:t>
            </a:r>
          </a:p>
        </p:txBody>
      </p:sp>
      <p:pic>
        <p:nvPicPr>
          <p:cNvPr id="8" name="Content Placeholder 7" descr="Lightbulb and gear">
            <a:extLst>
              <a:ext uri="{FF2B5EF4-FFF2-40B4-BE49-F238E27FC236}">
                <a16:creationId xmlns:a16="http://schemas.microsoft.com/office/drawing/2014/main" id="{B916FB17-3AE4-4106-9EB9-55F3D95F7281}"/>
              </a:ext>
            </a:extLst>
          </p:cNvPr>
          <p:cNvPicPr>
            <a:picLocks noGrp="1" noChangeAspect="1"/>
          </p:cNvPicPr>
          <p:nvPr>
            <p:ph sz="quarter" idx="4"/>
          </p:nvPr>
        </p:nvPicPr>
        <p:blipFill>
          <a:blip r:embed="rId2">
            <a:extLst>
              <a:ext uri="{96DAC541-7B7A-43D3-8B79-37D633B846F1}">
                <asvg:svgBlip xmlns:asvg="http://schemas.microsoft.com/office/drawing/2016/SVG/main" r:embed="rId3"/>
              </a:ext>
            </a:extLst>
          </a:blip>
          <a:stretch>
            <a:fillRect/>
          </a:stretch>
        </p:blipFill>
        <p:spPr>
          <a:xfrm>
            <a:off x="4610229" y="484632"/>
            <a:ext cx="3556755" cy="3556755"/>
          </a:xfrm>
          <a:prstGeom prst="rect">
            <a:avLst/>
          </a:prstGeom>
        </p:spPr>
      </p:pic>
    </p:spTree>
    <p:extLst>
      <p:ext uri="{BB962C8B-B14F-4D97-AF65-F5344CB8AC3E}">
        <p14:creationId xmlns:p14="http://schemas.microsoft.com/office/powerpoint/2010/main" val="135856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C0F5E3-D277-470A-A765-900AFAE1E0AC}"/>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The Final Aim</a:t>
            </a:r>
          </a:p>
        </p:txBody>
      </p:sp>
      <p:sp>
        <p:nvSpPr>
          <p:cNvPr id="4" name="Content Placeholder 3">
            <a:extLst>
              <a:ext uri="{FF2B5EF4-FFF2-40B4-BE49-F238E27FC236}">
                <a16:creationId xmlns:a16="http://schemas.microsoft.com/office/drawing/2014/main" id="{49C7C1DF-F4C1-45B5-B49C-27181EEA3995}"/>
              </a:ext>
            </a:extLst>
          </p:cNvPr>
          <p:cNvSpPr>
            <a:spLocks noGrp="1"/>
          </p:cNvSpPr>
          <p:nvPr>
            <p:ph sz="half" idx="2"/>
          </p:nvPr>
        </p:nvSpPr>
        <p:spPr>
          <a:xfrm>
            <a:off x="1100014" y="5666792"/>
            <a:ext cx="10180696" cy="542592"/>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Create an online application for automatic analysis</a:t>
            </a:r>
          </a:p>
        </p:txBody>
      </p:sp>
      <p:pic>
        <p:nvPicPr>
          <p:cNvPr id="5" name="Graphic 4" descr="Muscular arm">
            <a:extLst>
              <a:ext uri="{FF2B5EF4-FFF2-40B4-BE49-F238E27FC236}">
                <a16:creationId xmlns:a16="http://schemas.microsoft.com/office/drawing/2014/main" id="{202EF849-37DA-47A5-B626-7965D66E80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21" y="273734"/>
            <a:ext cx="3331905" cy="3331905"/>
          </a:xfrm>
          <a:prstGeom prst="rect">
            <a:avLst/>
          </a:prstGeom>
        </p:spPr>
      </p:pic>
      <p:pic>
        <p:nvPicPr>
          <p:cNvPr id="7" name="Graphic 6" descr="Muscular arm">
            <a:extLst>
              <a:ext uri="{FF2B5EF4-FFF2-40B4-BE49-F238E27FC236}">
                <a16:creationId xmlns:a16="http://schemas.microsoft.com/office/drawing/2014/main" id="{9604C280-4715-4746-AE2B-0EEC4A4B3A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503173" y="424801"/>
            <a:ext cx="3331906" cy="3331906"/>
          </a:xfrm>
          <a:prstGeom prst="rect">
            <a:avLst/>
          </a:prstGeom>
        </p:spPr>
      </p:pic>
      <p:pic>
        <p:nvPicPr>
          <p:cNvPr id="14" name="Content Placeholder 7" descr="Lightbulb and gear">
            <a:extLst>
              <a:ext uri="{FF2B5EF4-FFF2-40B4-BE49-F238E27FC236}">
                <a16:creationId xmlns:a16="http://schemas.microsoft.com/office/drawing/2014/main" id="{5EC59D08-4C79-48C8-8A45-C364F56E66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10229" y="484632"/>
            <a:ext cx="3556755" cy="3556755"/>
          </a:xfrm>
          <a:prstGeom prst="rect">
            <a:avLst/>
          </a:prstGeom>
        </p:spPr>
      </p:pic>
    </p:spTree>
    <p:extLst>
      <p:ext uri="{BB962C8B-B14F-4D97-AF65-F5344CB8AC3E}">
        <p14:creationId xmlns:p14="http://schemas.microsoft.com/office/powerpoint/2010/main" val="327802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C0F5E3-D277-470A-A765-900AFAE1E0AC}"/>
              </a:ext>
            </a:extLst>
          </p:cNvPr>
          <p:cNvSpPr>
            <a:spLocks noGrp="1"/>
          </p:cNvSpPr>
          <p:nvPr>
            <p:ph type="title"/>
          </p:nvPr>
        </p:nvSpPr>
        <p:spPr>
          <a:xfrm>
            <a:off x="872399" y="2206869"/>
            <a:ext cx="2770593" cy="1571491"/>
          </a:xfrm>
        </p:spPr>
        <p:txBody>
          <a:bodyPr vert="horz" lIns="91440" tIns="45720" rIns="91440" bIns="45720" rtlCol="0" anchor="b">
            <a:normAutofit/>
          </a:bodyPr>
          <a:lstStyle/>
          <a:p>
            <a:r>
              <a:rPr lang="en-US" sz="4400" spc="-100" dirty="0"/>
              <a:t>The Tools</a:t>
            </a:r>
          </a:p>
        </p:txBody>
      </p:sp>
      <p:pic>
        <p:nvPicPr>
          <p:cNvPr id="17" name="Picture 16">
            <a:extLst>
              <a:ext uri="{FF2B5EF4-FFF2-40B4-BE49-F238E27FC236}">
                <a16:creationId xmlns:a16="http://schemas.microsoft.com/office/drawing/2014/main" id="{E81A79C1-37DD-46BC-B91A-A24C05CF50FF}"/>
              </a:ext>
            </a:extLst>
          </p:cNvPr>
          <p:cNvPicPr>
            <a:picLocks noChangeAspect="1"/>
          </p:cNvPicPr>
          <p:nvPr/>
        </p:nvPicPr>
        <p:blipFill>
          <a:blip r:embed="rId2"/>
          <a:stretch>
            <a:fillRect/>
          </a:stretch>
        </p:blipFill>
        <p:spPr>
          <a:xfrm>
            <a:off x="4515391" y="1102834"/>
            <a:ext cx="3435968" cy="1889781"/>
          </a:xfrm>
          <a:prstGeom prst="rect">
            <a:avLst/>
          </a:prstGeom>
        </p:spPr>
      </p:pic>
      <p:pic>
        <p:nvPicPr>
          <p:cNvPr id="13" name="Picture 12">
            <a:extLst>
              <a:ext uri="{FF2B5EF4-FFF2-40B4-BE49-F238E27FC236}">
                <a16:creationId xmlns:a16="http://schemas.microsoft.com/office/drawing/2014/main" id="{A0CA5168-ED5B-4517-A275-0D2E7DE6180D}"/>
              </a:ext>
            </a:extLst>
          </p:cNvPr>
          <p:cNvPicPr>
            <a:picLocks noChangeAspect="1"/>
          </p:cNvPicPr>
          <p:nvPr/>
        </p:nvPicPr>
        <p:blipFill>
          <a:blip r:embed="rId3"/>
          <a:stretch>
            <a:fillRect/>
          </a:stretch>
        </p:blipFill>
        <p:spPr>
          <a:xfrm>
            <a:off x="8271399" y="1373415"/>
            <a:ext cx="3435969" cy="1348618"/>
          </a:xfrm>
          <a:prstGeom prst="rect">
            <a:avLst/>
          </a:prstGeom>
        </p:spPr>
      </p:pic>
      <p:pic>
        <p:nvPicPr>
          <p:cNvPr id="15" name="Picture 14">
            <a:extLst>
              <a:ext uri="{FF2B5EF4-FFF2-40B4-BE49-F238E27FC236}">
                <a16:creationId xmlns:a16="http://schemas.microsoft.com/office/drawing/2014/main" id="{992714BA-4212-4CFF-A066-36398C9CD514}"/>
              </a:ext>
            </a:extLst>
          </p:cNvPr>
          <p:cNvPicPr>
            <a:picLocks noChangeAspect="1"/>
          </p:cNvPicPr>
          <p:nvPr/>
        </p:nvPicPr>
        <p:blipFill>
          <a:blip r:embed="rId4"/>
          <a:stretch>
            <a:fillRect/>
          </a:stretch>
        </p:blipFill>
        <p:spPr>
          <a:xfrm>
            <a:off x="4963846" y="3589868"/>
            <a:ext cx="2539055" cy="2440818"/>
          </a:xfrm>
          <a:prstGeom prst="rect">
            <a:avLst/>
          </a:prstGeom>
        </p:spPr>
      </p:pic>
      <p:pic>
        <p:nvPicPr>
          <p:cNvPr id="10" name="Content Placeholder 9">
            <a:extLst>
              <a:ext uri="{FF2B5EF4-FFF2-40B4-BE49-F238E27FC236}">
                <a16:creationId xmlns:a16="http://schemas.microsoft.com/office/drawing/2014/main" id="{F228CD8C-39FA-4AB1-B6CF-5CABC39C0C85}"/>
              </a:ext>
            </a:extLst>
          </p:cNvPr>
          <p:cNvPicPr>
            <a:picLocks noGrp="1" noChangeAspect="1"/>
          </p:cNvPicPr>
          <p:nvPr>
            <p:ph sz="half" idx="2"/>
          </p:nvPr>
        </p:nvPicPr>
        <p:blipFill>
          <a:blip r:embed="rId5"/>
          <a:stretch>
            <a:fillRect/>
          </a:stretch>
        </p:blipFill>
        <p:spPr>
          <a:xfrm>
            <a:off x="8768974" y="3589868"/>
            <a:ext cx="2440817" cy="2440817"/>
          </a:xfrm>
          <a:prstGeom prst="rect">
            <a:avLst/>
          </a:prstGeom>
        </p:spPr>
      </p:pic>
    </p:spTree>
    <p:extLst>
      <p:ext uri="{BB962C8B-B14F-4D97-AF65-F5344CB8AC3E}">
        <p14:creationId xmlns:p14="http://schemas.microsoft.com/office/powerpoint/2010/main" val="143818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77313F91-90A9-4DBA-B45F-AB5797A557EE}"/>
              </a:ext>
            </a:extLst>
          </p:cNvPr>
          <p:cNvSpPr/>
          <p:nvPr/>
        </p:nvSpPr>
        <p:spPr>
          <a:xfrm rot="19932692">
            <a:off x="6766759" y="1688556"/>
            <a:ext cx="1778000" cy="609600"/>
          </a:xfrm>
          <a:prstGeom prst="rightArrow">
            <a:avLst>
              <a:gd name="adj1" fmla="val 50000"/>
              <a:gd name="adj2" fmla="val 839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Arrow: Right 4">
            <a:extLst>
              <a:ext uri="{FF2B5EF4-FFF2-40B4-BE49-F238E27FC236}">
                <a16:creationId xmlns:a16="http://schemas.microsoft.com/office/drawing/2014/main" id="{D78D8A4B-EA5E-4C0C-A45B-F2DD2CA27E67}"/>
              </a:ext>
            </a:extLst>
          </p:cNvPr>
          <p:cNvSpPr/>
          <p:nvPr/>
        </p:nvSpPr>
        <p:spPr>
          <a:xfrm rot="5400000">
            <a:off x="5206999" y="3959243"/>
            <a:ext cx="1778000" cy="609600"/>
          </a:xfrm>
          <a:prstGeom prst="rightArrow">
            <a:avLst>
              <a:gd name="adj1" fmla="val 50000"/>
              <a:gd name="adj2" fmla="val 839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Oval 5">
            <a:extLst>
              <a:ext uri="{FF2B5EF4-FFF2-40B4-BE49-F238E27FC236}">
                <a16:creationId xmlns:a16="http://schemas.microsoft.com/office/drawing/2014/main" id="{1422CF40-33E4-4EBA-80B1-07FE0D7BB209}"/>
              </a:ext>
            </a:extLst>
          </p:cNvPr>
          <p:cNvSpPr/>
          <p:nvPr/>
        </p:nvSpPr>
        <p:spPr>
          <a:xfrm>
            <a:off x="4864838" y="1510024"/>
            <a:ext cx="2462323" cy="2349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600" dirty="0"/>
              <a:t>The Search </a:t>
            </a:r>
          </a:p>
        </p:txBody>
      </p:sp>
      <p:sp>
        <p:nvSpPr>
          <p:cNvPr id="7" name="Arrow: Right 6">
            <a:extLst>
              <a:ext uri="{FF2B5EF4-FFF2-40B4-BE49-F238E27FC236}">
                <a16:creationId xmlns:a16="http://schemas.microsoft.com/office/drawing/2014/main" id="{4807FC3E-687B-4959-879C-D2BCBE9651BE}"/>
              </a:ext>
            </a:extLst>
          </p:cNvPr>
          <p:cNvSpPr/>
          <p:nvPr/>
        </p:nvSpPr>
        <p:spPr>
          <a:xfrm rot="1667308" flipH="1">
            <a:off x="3647239" y="1688557"/>
            <a:ext cx="1778000" cy="609600"/>
          </a:xfrm>
          <a:prstGeom prst="rightArrow">
            <a:avLst>
              <a:gd name="adj1" fmla="val 50000"/>
              <a:gd name="adj2" fmla="val 839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Content Placeholder 3">
            <a:extLst>
              <a:ext uri="{FF2B5EF4-FFF2-40B4-BE49-F238E27FC236}">
                <a16:creationId xmlns:a16="http://schemas.microsoft.com/office/drawing/2014/main" id="{21157D6A-D6FD-4DFD-A678-28DF0FF8462E}"/>
              </a:ext>
            </a:extLst>
          </p:cNvPr>
          <p:cNvSpPr txBox="1">
            <a:spLocks/>
          </p:cNvSpPr>
          <p:nvPr/>
        </p:nvSpPr>
        <p:spPr>
          <a:xfrm>
            <a:off x="346315" y="825914"/>
            <a:ext cx="3997961" cy="1368219"/>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Font typeface="Wingdings 2" pitchFamily="18" charset="2"/>
              <a:buNone/>
            </a:pPr>
            <a:r>
              <a:rPr lang="pl-PL" sz="2800" b="1" dirty="0"/>
              <a:t>Degree of mineralization</a:t>
            </a:r>
          </a:p>
          <a:p>
            <a:pPr marL="0" indent="0" algn="ctr">
              <a:buNone/>
            </a:pPr>
            <a:r>
              <a:rPr lang="pl-PL" sz="2800" dirty="0"/>
              <a:t>A</a:t>
            </a:r>
            <a:r>
              <a:rPr lang="pl-PL" sz="2800" baseline="-25000" dirty="0"/>
              <a:t>960</a:t>
            </a:r>
            <a:r>
              <a:rPr lang="pl-PL" sz="2800" dirty="0"/>
              <a:t>/A</a:t>
            </a:r>
            <a:r>
              <a:rPr lang="pl-PL" sz="2800" baseline="-25000" dirty="0"/>
              <a:t>amide I</a:t>
            </a:r>
            <a:endParaRPr lang="pl-PL" sz="2800" dirty="0"/>
          </a:p>
        </p:txBody>
      </p:sp>
      <p:sp>
        <p:nvSpPr>
          <p:cNvPr id="9" name="Content Placeholder 3">
            <a:extLst>
              <a:ext uri="{FF2B5EF4-FFF2-40B4-BE49-F238E27FC236}">
                <a16:creationId xmlns:a16="http://schemas.microsoft.com/office/drawing/2014/main" id="{902B8842-C9C6-4B92-ADCF-C5ECA3C0E3E2}"/>
              </a:ext>
            </a:extLst>
          </p:cNvPr>
          <p:cNvSpPr txBox="1">
            <a:spLocks/>
          </p:cNvSpPr>
          <p:nvPr/>
        </p:nvSpPr>
        <p:spPr>
          <a:xfrm>
            <a:off x="7847722" y="667280"/>
            <a:ext cx="4311471" cy="1368219"/>
          </a:xfrm>
          <a:prstGeom prst="rect">
            <a:avLst/>
          </a:prstGeom>
        </p:spPr>
        <p:txBody>
          <a:bodyPr>
            <a:normAutofit fontScale="850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pl-PL" sz="2800" b="1" dirty="0"/>
              <a:t>S</a:t>
            </a:r>
            <a:r>
              <a:rPr lang="en-US" sz="2800" b="1" dirty="0" err="1"/>
              <a:t>ubstitution</a:t>
            </a:r>
            <a:r>
              <a:rPr lang="en-US" sz="2800" b="1" dirty="0"/>
              <a:t> of carbonate ions in locations of phosphate ions</a:t>
            </a:r>
            <a:endParaRPr lang="pl-PL" sz="2800" b="1" dirty="0"/>
          </a:p>
          <a:p>
            <a:pPr marL="0" indent="0" algn="ctr">
              <a:buNone/>
            </a:pPr>
            <a:r>
              <a:rPr lang="pl-PL" sz="2800" dirty="0"/>
              <a:t>A</a:t>
            </a:r>
            <a:r>
              <a:rPr lang="pl-PL" sz="2800" baseline="-25000" dirty="0"/>
              <a:t>1070</a:t>
            </a:r>
            <a:r>
              <a:rPr lang="pl-PL" sz="2800" dirty="0"/>
              <a:t>/A</a:t>
            </a:r>
            <a:r>
              <a:rPr lang="pl-PL" sz="2800" baseline="-25000" dirty="0"/>
              <a:t>960</a:t>
            </a:r>
            <a:endParaRPr lang="pl-PL" sz="2800" dirty="0"/>
          </a:p>
        </p:txBody>
      </p:sp>
      <p:sp>
        <p:nvSpPr>
          <p:cNvPr id="10" name="Content Placeholder 3">
            <a:extLst>
              <a:ext uri="{FF2B5EF4-FFF2-40B4-BE49-F238E27FC236}">
                <a16:creationId xmlns:a16="http://schemas.microsoft.com/office/drawing/2014/main" id="{9BF60BDB-385C-4955-9C41-2C5C1A26B2C5}"/>
              </a:ext>
            </a:extLst>
          </p:cNvPr>
          <p:cNvSpPr txBox="1">
            <a:spLocks/>
          </p:cNvSpPr>
          <p:nvPr/>
        </p:nvSpPr>
        <p:spPr>
          <a:xfrm>
            <a:off x="4163271" y="5286581"/>
            <a:ext cx="3997961" cy="1368219"/>
          </a:xfrm>
          <a:prstGeom prst="rect">
            <a:avLst/>
          </a:prstGeom>
        </p:spPr>
        <p:txBody>
          <a:bodyP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Font typeface="Wingdings 2" pitchFamily="18" charset="2"/>
              <a:buNone/>
            </a:pPr>
            <a:r>
              <a:rPr lang="pl-PL" sz="2800" b="1" dirty="0"/>
              <a:t>Degree of crystallization (size)</a:t>
            </a:r>
          </a:p>
          <a:p>
            <a:pPr marL="0" indent="0" algn="ctr">
              <a:buNone/>
            </a:pPr>
            <a:r>
              <a:rPr lang="pl-PL" sz="2800" dirty="0"/>
              <a:t>1/FWMH</a:t>
            </a:r>
          </a:p>
        </p:txBody>
      </p:sp>
      <p:sp>
        <p:nvSpPr>
          <p:cNvPr id="4" name="Rectangle 3">
            <a:extLst>
              <a:ext uri="{FF2B5EF4-FFF2-40B4-BE49-F238E27FC236}">
                <a16:creationId xmlns:a16="http://schemas.microsoft.com/office/drawing/2014/main" id="{1EAD90CA-91BC-4CD5-BE87-E60DED7039FF}"/>
              </a:ext>
            </a:extLst>
          </p:cNvPr>
          <p:cNvSpPr/>
          <p:nvPr/>
        </p:nvSpPr>
        <p:spPr>
          <a:xfrm>
            <a:off x="693379" y="1870967"/>
            <a:ext cx="3261347" cy="646331"/>
          </a:xfrm>
          <a:prstGeom prst="rect">
            <a:avLst/>
          </a:prstGeom>
        </p:spPr>
        <p:txBody>
          <a:bodyPr wrap="square">
            <a:spAutoFit/>
          </a:bodyPr>
          <a:lstStyle/>
          <a:p>
            <a:pPr algn="ctr"/>
            <a:r>
              <a:rPr lang="en-US" dirty="0"/>
              <a:t>indicates a more mineralized collagen matrix</a:t>
            </a:r>
            <a:endParaRPr lang="pl-PL" dirty="0"/>
          </a:p>
        </p:txBody>
      </p:sp>
      <p:sp>
        <p:nvSpPr>
          <p:cNvPr id="11" name="Rectangle 10">
            <a:extLst>
              <a:ext uri="{FF2B5EF4-FFF2-40B4-BE49-F238E27FC236}">
                <a16:creationId xmlns:a16="http://schemas.microsoft.com/office/drawing/2014/main" id="{AB8801AD-183E-4322-BFD6-E5B2CF3EB607}"/>
              </a:ext>
            </a:extLst>
          </p:cNvPr>
          <p:cNvSpPr/>
          <p:nvPr/>
        </p:nvSpPr>
        <p:spPr>
          <a:xfrm>
            <a:off x="7200122" y="5970690"/>
            <a:ext cx="4279161" cy="646331"/>
          </a:xfrm>
          <a:prstGeom prst="rect">
            <a:avLst/>
          </a:prstGeom>
        </p:spPr>
        <p:txBody>
          <a:bodyPr wrap="square">
            <a:spAutoFit/>
          </a:bodyPr>
          <a:lstStyle/>
          <a:p>
            <a:r>
              <a:rPr lang="en-US" dirty="0"/>
              <a:t>decreasing bandwidth indicates greater crystallinity</a:t>
            </a:r>
            <a:r>
              <a:rPr lang="pl-PL" dirty="0"/>
              <a:t> -</a:t>
            </a:r>
            <a:r>
              <a:rPr lang="en-US" dirty="0"/>
              <a:t> a well-ordered crystal lattice</a:t>
            </a:r>
            <a:endParaRPr lang="pl-PL" dirty="0"/>
          </a:p>
        </p:txBody>
      </p:sp>
      <p:sp>
        <p:nvSpPr>
          <p:cNvPr id="12" name="Rectangle 11">
            <a:extLst>
              <a:ext uri="{FF2B5EF4-FFF2-40B4-BE49-F238E27FC236}">
                <a16:creationId xmlns:a16="http://schemas.microsoft.com/office/drawing/2014/main" id="{BEC090B3-C08A-4A22-B78D-B7E0C76CC306}"/>
              </a:ext>
            </a:extLst>
          </p:cNvPr>
          <p:cNvSpPr/>
          <p:nvPr/>
        </p:nvSpPr>
        <p:spPr>
          <a:xfrm>
            <a:off x="8413424" y="1870966"/>
            <a:ext cx="3180065" cy="646331"/>
          </a:xfrm>
          <a:prstGeom prst="rect">
            <a:avLst/>
          </a:prstGeom>
        </p:spPr>
        <p:txBody>
          <a:bodyPr wrap="square">
            <a:spAutoFit/>
          </a:bodyPr>
          <a:lstStyle/>
          <a:p>
            <a:pPr algn="ctr"/>
            <a:r>
              <a:rPr lang="en-US" dirty="0">
                <a:solidFill>
                  <a:srgbClr val="2E2E2E"/>
                </a:solidFill>
                <a:latin typeface="NexusSerif"/>
              </a:rPr>
              <a:t> relate</a:t>
            </a:r>
            <a:r>
              <a:rPr lang="pl-PL" dirty="0">
                <a:solidFill>
                  <a:srgbClr val="2E2E2E"/>
                </a:solidFill>
                <a:latin typeface="NexusSerif"/>
              </a:rPr>
              <a:t>s</a:t>
            </a:r>
            <a:r>
              <a:rPr lang="en-US" dirty="0">
                <a:solidFill>
                  <a:srgbClr val="2E2E2E"/>
                </a:solidFill>
                <a:latin typeface="NexusSerif"/>
              </a:rPr>
              <a:t> to the functional properties of bone</a:t>
            </a:r>
            <a:endParaRPr lang="pl-PL" dirty="0"/>
          </a:p>
        </p:txBody>
      </p:sp>
    </p:spTree>
    <p:extLst>
      <p:ext uri="{BB962C8B-B14F-4D97-AF65-F5344CB8AC3E}">
        <p14:creationId xmlns:p14="http://schemas.microsoft.com/office/powerpoint/2010/main" val="345665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FEF49E-593A-45E0-838A-7F9B4D28B4A2}"/>
              </a:ext>
            </a:extLst>
          </p:cNvPr>
          <p:cNvPicPr>
            <a:picLocks noChangeAspect="1"/>
          </p:cNvPicPr>
          <p:nvPr/>
        </p:nvPicPr>
        <p:blipFill>
          <a:blip r:embed="rId2"/>
          <a:stretch>
            <a:fillRect/>
          </a:stretch>
        </p:blipFill>
        <p:spPr>
          <a:xfrm>
            <a:off x="3535330" y="806176"/>
            <a:ext cx="8000936" cy="5245647"/>
          </a:xfrm>
          <a:prstGeom prst="rect">
            <a:avLst/>
          </a:prstGeom>
        </p:spPr>
      </p:pic>
      <p:sp>
        <p:nvSpPr>
          <p:cNvPr id="4" name="Title 3">
            <a:extLst>
              <a:ext uri="{FF2B5EF4-FFF2-40B4-BE49-F238E27FC236}">
                <a16:creationId xmlns:a16="http://schemas.microsoft.com/office/drawing/2014/main" id="{67B34334-4D74-4FBB-9ABD-8365F2D7DD7D}"/>
              </a:ext>
            </a:extLst>
          </p:cNvPr>
          <p:cNvSpPr>
            <a:spLocks noGrp="1"/>
          </p:cNvSpPr>
          <p:nvPr>
            <p:ph type="title"/>
          </p:nvPr>
        </p:nvSpPr>
        <p:spPr>
          <a:xfrm>
            <a:off x="252413" y="1123950"/>
            <a:ext cx="2947987" cy="46005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3600" dirty="0"/>
              <a:t>The Search </a:t>
            </a:r>
          </a:p>
        </p:txBody>
      </p:sp>
      <p:sp>
        <p:nvSpPr>
          <p:cNvPr id="5" name="Rectangle 4">
            <a:extLst>
              <a:ext uri="{FF2B5EF4-FFF2-40B4-BE49-F238E27FC236}">
                <a16:creationId xmlns:a16="http://schemas.microsoft.com/office/drawing/2014/main" id="{B1B651FA-8C1D-4EA7-B897-EBFAB504C404}"/>
              </a:ext>
            </a:extLst>
          </p:cNvPr>
          <p:cNvSpPr/>
          <p:nvPr/>
        </p:nvSpPr>
        <p:spPr>
          <a:xfrm rot="16200000">
            <a:off x="9379710" y="3179045"/>
            <a:ext cx="5245648" cy="369332"/>
          </a:xfrm>
          <a:prstGeom prst="rect">
            <a:avLst/>
          </a:prstGeom>
        </p:spPr>
        <p:txBody>
          <a:bodyPr wrap="square">
            <a:spAutoFit/>
          </a:bodyPr>
          <a:lstStyle/>
          <a:p>
            <a:r>
              <a:rPr lang="en-US" sz="900" dirty="0"/>
              <a:t>Age-related changes in physicochemical properties of mineral crystals are related to impaired mechanical function of cortical bone</a:t>
            </a:r>
            <a:r>
              <a:rPr lang="pl-PL" sz="900" dirty="0"/>
              <a:t>. </a:t>
            </a:r>
            <a:r>
              <a:rPr lang="en-US" sz="900" dirty="0"/>
              <a:t>Ozan </a:t>
            </a:r>
            <a:r>
              <a:rPr lang="en-US" sz="900" dirty="0" err="1"/>
              <a:t>Akkus</a:t>
            </a:r>
            <a:r>
              <a:rPr lang="en-US" sz="900" dirty="0"/>
              <a:t>,</a:t>
            </a:r>
            <a:r>
              <a:rPr lang="pl-PL" sz="900" dirty="0"/>
              <a:t> </a:t>
            </a:r>
            <a:r>
              <a:rPr lang="en-US" sz="900" dirty="0"/>
              <a:t>Fran Adar and Mitchell B. </a:t>
            </a:r>
            <a:r>
              <a:rPr lang="en-US" sz="900" dirty="0" err="1"/>
              <a:t>Schaffler</a:t>
            </a:r>
            <a:r>
              <a:rPr lang="pl-PL" sz="900" dirty="0"/>
              <a:t>. </a:t>
            </a:r>
            <a:r>
              <a:rPr lang="it-IT" sz="900" dirty="0"/>
              <a:t>Bone 34 (2004) 443 – 453</a:t>
            </a:r>
            <a:r>
              <a:rPr lang="en-US" sz="900" dirty="0"/>
              <a:t> </a:t>
            </a:r>
            <a:endParaRPr lang="pl-PL" sz="900" dirty="0"/>
          </a:p>
        </p:txBody>
      </p:sp>
    </p:spTree>
    <p:extLst>
      <p:ext uri="{BB962C8B-B14F-4D97-AF65-F5344CB8AC3E}">
        <p14:creationId xmlns:p14="http://schemas.microsoft.com/office/powerpoint/2010/main" val="272664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3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EC0F5E3-D277-470A-A765-900AFAE1E0AC}"/>
              </a:ext>
            </a:extLst>
          </p:cNvPr>
          <p:cNvSpPr>
            <a:spLocks noGrp="1"/>
          </p:cNvSpPr>
          <p:nvPr>
            <p:ph type="title"/>
          </p:nvPr>
        </p:nvSpPr>
        <p:spPr>
          <a:xfrm>
            <a:off x="1600754" y="1087374"/>
            <a:ext cx="8983489" cy="1000978"/>
          </a:xfrm>
        </p:spPr>
        <p:txBody>
          <a:bodyPr vert="horz" lIns="91440" tIns="45720" rIns="91440" bIns="45720" rtlCol="0" anchor="ctr">
            <a:normAutofit/>
          </a:bodyPr>
          <a:lstStyle/>
          <a:p>
            <a:r>
              <a:rPr lang="en-US"/>
              <a:t>Overview of the analyis</a:t>
            </a:r>
          </a:p>
        </p:txBody>
      </p:sp>
      <p:sp>
        <p:nvSpPr>
          <p:cNvPr id="60" name="Rectangle 4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Content Placeholder 34">
            <a:extLst>
              <a:ext uri="{FF2B5EF4-FFF2-40B4-BE49-F238E27FC236}">
                <a16:creationId xmlns:a16="http://schemas.microsoft.com/office/drawing/2014/main" id="{410E9A3C-3FE1-4978-BDAC-E61ED0D1FD6A}"/>
              </a:ext>
            </a:extLst>
          </p:cNvPr>
          <p:cNvSpPr>
            <a:spLocks noGrp="1"/>
          </p:cNvSpPr>
          <p:nvPr>
            <p:ph sz="half" idx="2"/>
          </p:nvPr>
        </p:nvSpPr>
        <p:spPr>
          <a:xfrm>
            <a:off x="1600753" y="2535446"/>
            <a:ext cx="8983489" cy="3554457"/>
          </a:xfrm>
        </p:spPr>
        <p:txBody>
          <a:bodyPr vert="horz" lIns="91440" tIns="45720" rIns="91440" bIns="45720" rtlCol="0" anchor="ctr">
            <a:normAutofit/>
          </a:bodyPr>
          <a:lstStyle/>
          <a:p>
            <a:pPr marL="457200"/>
            <a:r>
              <a:rPr lang="en-US" sz="1900" b="1" dirty="0">
                <a:solidFill>
                  <a:schemeClr val="tx1"/>
                </a:solidFill>
              </a:rPr>
              <a:t>Get the data.</a:t>
            </a:r>
          </a:p>
          <a:p>
            <a:pPr marL="457200"/>
            <a:r>
              <a:rPr lang="en-US" sz="1900" b="1" dirty="0">
                <a:solidFill>
                  <a:schemeClr val="tx1"/>
                </a:solidFill>
              </a:rPr>
              <a:t>Remove wave number values  below 250 which are overshadowed due to Raman scattering.</a:t>
            </a:r>
          </a:p>
          <a:p>
            <a:pPr marL="457200"/>
            <a:r>
              <a:rPr lang="en-US" sz="1900" b="1" dirty="0">
                <a:solidFill>
                  <a:schemeClr val="tx1"/>
                </a:solidFill>
              </a:rPr>
              <a:t> Cut the baseline.</a:t>
            </a:r>
          </a:p>
          <a:p>
            <a:pPr marL="457200"/>
            <a:r>
              <a:rPr lang="en-US" sz="1900" b="1" dirty="0">
                <a:solidFill>
                  <a:schemeClr val="tx1"/>
                </a:solidFill>
              </a:rPr>
              <a:t>Find peak closest to 960 band of phosphate vibration, characteristic in mineral phase Raman spectra.</a:t>
            </a:r>
          </a:p>
          <a:p>
            <a:pPr marL="457200"/>
            <a:r>
              <a:rPr lang="en-US" sz="1900" b="1" dirty="0">
                <a:solidFill>
                  <a:schemeClr val="tx1"/>
                </a:solidFill>
              </a:rPr>
              <a:t>Normalize the plot to 960 band. </a:t>
            </a:r>
          </a:p>
          <a:p>
            <a:pPr marL="457200"/>
            <a:r>
              <a:rPr lang="en-US" sz="1900" dirty="0">
                <a:solidFill>
                  <a:schemeClr val="tx1"/>
                </a:solidFill>
              </a:rPr>
              <a:t>Read intensity, FWMH and area of 960 and 1070 bands. </a:t>
            </a:r>
          </a:p>
          <a:p>
            <a:pPr marL="457200"/>
            <a:r>
              <a:rPr lang="en-US" sz="1900" dirty="0">
                <a:solidFill>
                  <a:schemeClr val="tx1"/>
                </a:solidFill>
              </a:rPr>
              <a:t>Analytic comparison – carbonate substitution, sample mineralization &amp; crystal size. </a:t>
            </a:r>
          </a:p>
        </p:txBody>
      </p:sp>
    </p:spTree>
    <p:extLst>
      <p:ext uri="{BB962C8B-B14F-4D97-AF65-F5344CB8AC3E}">
        <p14:creationId xmlns:p14="http://schemas.microsoft.com/office/powerpoint/2010/main" val="298002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BBF3-241A-4229-A56B-A6C248BABC6F}"/>
              </a:ext>
            </a:extLst>
          </p:cNvPr>
          <p:cNvSpPr>
            <a:spLocks noGrp="1"/>
          </p:cNvSpPr>
          <p:nvPr>
            <p:ph type="title"/>
          </p:nvPr>
        </p:nvSpPr>
        <p:spPr/>
        <p:txBody>
          <a:bodyPr/>
          <a:lstStyle/>
          <a:p>
            <a:endParaRPr lang="pl-PL"/>
          </a:p>
        </p:txBody>
      </p:sp>
      <p:sp>
        <p:nvSpPr>
          <p:cNvPr id="3" name="Text Placeholder 2">
            <a:extLst>
              <a:ext uri="{FF2B5EF4-FFF2-40B4-BE49-F238E27FC236}">
                <a16:creationId xmlns:a16="http://schemas.microsoft.com/office/drawing/2014/main" id="{0B30EF9C-471C-4BFB-99F6-EAF112BBA623}"/>
              </a:ext>
            </a:extLst>
          </p:cNvPr>
          <p:cNvSpPr>
            <a:spLocks noGrp="1"/>
          </p:cNvSpPr>
          <p:nvPr>
            <p:ph type="body" idx="1"/>
          </p:nvPr>
        </p:nvSpPr>
        <p:spPr/>
        <p:txBody>
          <a:bodyPr/>
          <a:lstStyle/>
          <a:p>
            <a:endParaRPr lang="pl-PL"/>
          </a:p>
        </p:txBody>
      </p:sp>
      <p:pic>
        <p:nvPicPr>
          <p:cNvPr id="5" name="Picture 4">
            <a:extLst>
              <a:ext uri="{FF2B5EF4-FFF2-40B4-BE49-F238E27FC236}">
                <a16:creationId xmlns:a16="http://schemas.microsoft.com/office/drawing/2014/main" id="{3E82B3D0-78E7-4AD1-BA81-063814E30090}"/>
              </a:ext>
            </a:extLst>
          </p:cNvPr>
          <p:cNvPicPr>
            <a:picLocks noChangeAspect="1"/>
          </p:cNvPicPr>
          <p:nvPr/>
        </p:nvPicPr>
        <p:blipFill rotWithShape="1">
          <a:blip r:embed="rId2"/>
          <a:srcRect l="7088" r="5572"/>
          <a:stretch/>
        </p:blipFill>
        <p:spPr>
          <a:xfrm>
            <a:off x="3536418" y="715950"/>
            <a:ext cx="8280000" cy="5439747"/>
          </a:xfrm>
          <a:prstGeom prst="rect">
            <a:avLst/>
          </a:prstGeom>
        </p:spPr>
      </p:pic>
      <p:sp>
        <p:nvSpPr>
          <p:cNvPr id="7" name="Title 1">
            <a:extLst>
              <a:ext uri="{FF2B5EF4-FFF2-40B4-BE49-F238E27FC236}">
                <a16:creationId xmlns:a16="http://schemas.microsoft.com/office/drawing/2014/main" id="{EFC34E64-AFD7-4B5B-944B-0BBF993F82F4}"/>
              </a:ext>
            </a:extLst>
          </p:cNvPr>
          <p:cNvSpPr txBox="1">
            <a:spLocks/>
          </p:cNvSpPr>
          <p:nvPr/>
        </p:nvSpPr>
        <p:spPr>
          <a:xfrm>
            <a:off x="230616" y="2926080"/>
            <a:ext cx="2947482" cy="11039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algn="ctr"/>
            <a:r>
              <a:rPr lang="pl-PL" sz="3600" dirty="0">
                <a:solidFill>
                  <a:schemeClr val="bg1"/>
                </a:solidFill>
              </a:rPr>
              <a:t>The initial spectra</a:t>
            </a:r>
          </a:p>
        </p:txBody>
      </p:sp>
    </p:spTree>
    <p:extLst>
      <p:ext uri="{BB962C8B-B14F-4D97-AF65-F5344CB8AC3E}">
        <p14:creationId xmlns:p14="http://schemas.microsoft.com/office/powerpoint/2010/main" val="251791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BBF3-241A-4229-A56B-A6C248BABC6F}"/>
              </a:ext>
            </a:extLst>
          </p:cNvPr>
          <p:cNvSpPr>
            <a:spLocks noGrp="1"/>
          </p:cNvSpPr>
          <p:nvPr>
            <p:ph type="title"/>
          </p:nvPr>
        </p:nvSpPr>
        <p:spPr/>
        <p:txBody>
          <a:bodyPr/>
          <a:lstStyle/>
          <a:p>
            <a:endParaRPr lang="pl-PL"/>
          </a:p>
        </p:txBody>
      </p:sp>
      <p:sp>
        <p:nvSpPr>
          <p:cNvPr id="3" name="Text Placeholder 2">
            <a:extLst>
              <a:ext uri="{FF2B5EF4-FFF2-40B4-BE49-F238E27FC236}">
                <a16:creationId xmlns:a16="http://schemas.microsoft.com/office/drawing/2014/main" id="{0B30EF9C-471C-4BFB-99F6-EAF112BBA623}"/>
              </a:ext>
            </a:extLst>
          </p:cNvPr>
          <p:cNvSpPr>
            <a:spLocks noGrp="1"/>
          </p:cNvSpPr>
          <p:nvPr>
            <p:ph type="body" idx="1"/>
          </p:nvPr>
        </p:nvSpPr>
        <p:spPr/>
        <p:txBody>
          <a:bodyPr/>
          <a:lstStyle/>
          <a:p>
            <a:endParaRPr lang="pl-PL" dirty="0"/>
          </a:p>
        </p:txBody>
      </p:sp>
      <p:sp>
        <p:nvSpPr>
          <p:cNvPr id="7" name="Title 1">
            <a:extLst>
              <a:ext uri="{FF2B5EF4-FFF2-40B4-BE49-F238E27FC236}">
                <a16:creationId xmlns:a16="http://schemas.microsoft.com/office/drawing/2014/main" id="{EFC34E64-AFD7-4B5B-944B-0BBF993F82F4}"/>
              </a:ext>
            </a:extLst>
          </p:cNvPr>
          <p:cNvSpPr txBox="1">
            <a:spLocks/>
          </p:cNvSpPr>
          <p:nvPr/>
        </p:nvSpPr>
        <p:spPr>
          <a:xfrm>
            <a:off x="252919" y="2401527"/>
            <a:ext cx="2947482" cy="21521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algn="ctr"/>
            <a:r>
              <a:rPr lang="pl-PL" sz="3600" dirty="0">
                <a:solidFill>
                  <a:schemeClr val="bg1"/>
                </a:solidFill>
              </a:rPr>
              <a:t>Smoothing the data using Savitzky-Golay filter</a:t>
            </a:r>
          </a:p>
        </p:txBody>
      </p:sp>
      <p:pic>
        <p:nvPicPr>
          <p:cNvPr id="6" name="Picture 5">
            <a:extLst>
              <a:ext uri="{FF2B5EF4-FFF2-40B4-BE49-F238E27FC236}">
                <a16:creationId xmlns:a16="http://schemas.microsoft.com/office/drawing/2014/main" id="{5C3801A7-12D9-43A7-8BCA-6C4281173CA3}"/>
              </a:ext>
            </a:extLst>
          </p:cNvPr>
          <p:cNvPicPr>
            <a:picLocks noChangeAspect="1"/>
          </p:cNvPicPr>
          <p:nvPr/>
        </p:nvPicPr>
        <p:blipFill>
          <a:blip r:embed="rId2"/>
          <a:stretch>
            <a:fillRect/>
          </a:stretch>
        </p:blipFill>
        <p:spPr>
          <a:xfrm>
            <a:off x="3852404" y="457031"/>
            <a:ext cx="7468129" cy="5631704"/>
          </a:xfrm>
          <a:prstGeom prst="rect">
            <a:avLst/>
          </a:prstGeom>
        </p:spPr>
      </p:pic>
      <p:sp>
        <p:nvSpPr>
          <p:cNvPr id="8" name="Rectangle 7">
            <a:extLst>
              <a:ext uri="{FF2B5EF4-FFF2-40B4-BE49-F238E27FC236}">
                <a16:creationId xmlns:a16="http://schemas.microsoft.com/office/drawing/2014/main" id="{8B55EBB9-3F85-45A0-92D4-E14F6C3849B4}"/>
              </a:ext>
            </a:extLst>
          </p:cNvPr>
          <p:cNvSpPr/>
          <p:nvPr/>
        </p:nvSpPr>
        <p:spPr>
          <a:xfrm rot="16200000">
            <a:off x="7916037" y="1689631"/>
            <a:ext cx="8211576" cy="276999"/>
          </a:xfrm>
          <a:prstGeom prst="rect">
            <a:avLst/>
          </a:prstGeom>
        </p:spPr>
        <p:txBody>
          <a:bodyPr wrap="square">
            <a:spAutoFit/>
          </a:bodyPr>
          <a:lstStyle/>
          <a:p>
            <a:r>
              <a:rPr lang="pl-PL" sz="1200" dirty="0"/>
              <a:t>https://upload.wikimedia.org/wikipedia/commons/8/89/Lissage_sg3_anim.gif</a:t>
            </a:r>
          </a:p>
        </p:txBody>
      </p:sp>
    </p:spTree>
    <p:extLst>
      <p:ext uri="{BB962C8B-B14F-4D97-AF65-F5344CB8AC3E}">
        <p14:creationId xmlns:p14="http://schemas.microsoft.com/office/powerpoint/2010/main" val="149493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8324-9992-4F35-B93D-6EF54C37935E}"/>
              </a:ext>
            </a:extLst>
          </p:cNvPr>
          <p:cNvSpPr>
            <a:spLocks noGrp="1"/>
          </p:cNvSpPr>
          <p:nvPr>
            <p:ph type="ctrTitle"/>
          </p:nvPr>
        </p:nvSpPr>
        <p:spPr/>
        <p:txBody>
          <a:bodyPr/>
          <a:lstStyle/>
          <a:p>
            <a:endParaRPr lang="pl-PL" dirty="0"/>
          </a:p>
        </p:txBody>
      </p:sp>
      <p:sp>
        <p:nvSpPr>
          <p:cNvPr id="3" name="Subtitle 2">
            <a:extLst>
              <a:ext uri="{FF2B5EF4-FFF2-40B4-BE49-F238E27FC236}">
                <a16:creationId xmlns:a16="http://schemas.microsoft.com/office/drawing/2014/main" id="{A33F6C5E-D6B6-4D57-9879-AA30048FC22E}"/>
              </a:ext>
            </a:extLst>
          </p:cNvPr>
          <p:cNvSpPr>
            <a:spLocks noGrp="1"/>
          </p:cNvSpPr>
          <p:nvPr>
            <p:ph type="subTitle" idx="1"/>
          </p:nvPr>
        </p:nvSpPr>
        <p:spPr/>
        <p:txBody>
          <a:bodyPr/>
          <a:lstStyle/>
          <a:p>
            <a:endParaRPr lang="pl-PL"/>
          </a:p>
        </p:txBody>
      </p:sp>
      <p:pic>
        <p:nvPicPr>
          <p:cNvPr id="6" name="Picture 5">
            <a:extLst>
              <a:ext uri="{FF2B5EF4-FFF2-40B4-BE49-F238E27FC236}">
                <a16:creationId xmlns:a16="http://schemas.microsoft.com/office/drawing/2014/main" id="{EFEB8BC0-78BB-4EC6-9C37-33EABF50E9A3}"/>
              </a:ext>
            </a:extLst>
          </p:cNvPr>
          <p:cNvPicPr>
            <a:picLocks noChangeAspect="1"/>
          </p:cNvPicPr>
          <p:nvPr/>
        </p:nvPicPr>
        <p:blipFill>
          <a:blip r:embed="rId2"/>
          <a:stretch>
            <a:fillRect/>
          </a:stretch>
        </p:blipFill>
        <p:spPr>
          <a:xfrm>
            <a:off x="120149" y="0"/>
            <a:ext cx="11951702" cy="6858000"/>
          </a:xfrm>
          <a:prstGeom prst="rect">
            <a:avLst/>
          </a:prstGeom>
        </p:spPr>
      </p:pic>
    </p:spTree>
    <p:extLst>
      <p:ext uri="{BB962C8B-B14F-4D97-AF65-F5344CB8AC3E}">
        <p14:creationId xmlns:p14="http://schemas.microsoft.com/office/powerpoint/2010/main" val="401935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DBE1C7-5BDD-4368-96A4-D2D32BD77BBE}"/>
              </a:ext>
            </a:extLst>
          </p:cNvPr>
          <p:cNvPicPr>
            <a:picLocks noChangeAspect="1"/>
          </p:cNvPicPr>
          <p:nvPr/>
        </p:nvPicPr>
        <p:blipFill>
          <a:blip r:embed="rId2"/>
          <a:stretch>
            <a:fillRect/>
          </a:stretch>
        </p:blipFill>
        <p:spPr>
          <a:xfrm>
            <a:off x="3444374" y="742109"/>
            <a:ext cx="9349162" cy="5364638"/>
          </a:xfrm>
          <a:prstGeom prst="rect">
            <a:avLst/>
          </a:prstGeom>
        </p:spPr>
      </p:pic>
      <p:sp>
        <p:nvSpPr>
          <p:cNvPr id="2" name="Title 1">
            <a:extLst>
              <a:ext uri="{FF2B5EF4-FFF2-40B4-BE49-F238E27FC236}">
                <a16:creationId xmlns:a16="http://schemas.microsoft.com/office/drawing/2014/main" id="{C55BC3CE-5171-4479-89ED-836F60492C27}"/>
              </a:ext>
            </a:extLst>
          </p:cNvPr>
          <p:cNvSpPr>
            <a:spLocks noGrp="1"/>
          </p:cNvSpPr>
          <p:nvPr>
            <p:ph type="title"/>
          </p:nvPr>
        </p:nvSpPr>
        <p:spPr/>
        <p:txBody>
          <a:bodyPr/>
          <a:lstStyle/>
          <a:p>
            <a:pPr algn="ctr"/>
            <a:r>
              <a:rPr lang="pl-PL" dirty="0"/>
              <a:t>Baseline correction with assymetric least squares</a:t>
            </a:r>
          </a:p>
        </p:txBody>
      </p:sp>
      <p:cxnSp>
        <p:nvCxnSpPr>
          <p:cNvPr id="7" name="Straight Arrow Connector 6">
            <a:extLst>
              <a:ext uri="{FF2B5EF4-FFF2-40B4-BE49-F238E27FC236}">
                <a16:creationId xmlns:a16="http://schemas.microsoft.com/office/drawing/2014/main" id="{910510D9-E124-409D-ABA9-247D5FE05D1C}"/>
              </a:ext>
            </a:extLst>
          </p:cNvPr>
          <p:cNvCxnSpPr>
            <a:cxnSpLocks/>
          </p:cNvCxnSpPr>
          <p:nvPr/>
        </p:nvCxnSpPr>
        <p:spPr>
          <a:xfrm>
            <a:off x="7353300" y="5954480"/>
            <a:ext cx="2362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6ACEBC1-1C0A-4F7A-9958-C514C84D0590}"/>
              </a:ext>
            </a:extLst>
          </p:cNvPr>
          <p:cNvSpPr txBox="1"/>
          <p:nvPr/>
        </p:nvSpPr>
        <p:spPr>
          <a:xfrm>
            <a:off x="4789442" y="5814838"/>
            <a:ext cx="7781731" cy="646331"/>
          </a:xfrm>
          <a:prstGeom prst="rect">
            <a:avLst/>
          </a:prstGeom>
          <a:noFill/>
        </p:spPr>
        <p:txBody>
          <a:bodyPr wrap="square" rtlCol="0">
            <a:spAutoFit/>
          </a:bodyPr>
          <a:lstStyle/>
          <a:p>
            <a:r>
              <a:rPr lang="pl-PL" sz="1200" dirty="0"/>
              <a:t>p = penalty parameter (0.001 ≤ p ≤ 0.1)             for weight calculation (</a:t>
            </a:r>
            <a:r>
              <a:rPr lang="en-US" sz="1200" dirty="0" err="1"/>
              <a:t>w</a:t>
            </a:r>
            <a:r>
              <a:rPr lang="en-US" sz="1200" baseline="-25000" dirty="0" err="1"/>
              <a:t>i</a:t>
            </a:r>
            <a:r>
              <a:rPr lang="en-US" sz="1200" baseline="-25000" dirty="0"/>
              <a:t> </a:t>
            </a:r>
            <a:r>
              <a:rPr lang="en-US" sz="1200" dirty="0"/>
              <a:t>= p if </a:t>
            </a:r>
            <a:r>
              <a:rPr lang="en-US" sz="1200" dirty="0" err="1"/>
              <a:t>y</a:t>
            </a:r>
            <a:r>
              <a:rPr lang="en-US" sz="1200" baseline="-25000" dirty="0" err="1"/>
              <a:t>i</a:t>
            </a:r>
            <a:r>
              <a:rPr lang="en-US" sz="1200" dirty="0"/>
              <a:t> &gt; </a:t>
            </a:r>
            <a:r>
              <a:rPr lang="en-US" sz="1200" dirty="0" err="1"/>
              <a:t>z</a:t>
            </a:r>
            <a:r>
              <a:rPr lang="en-US" sz="1200" baseline="-25000" dirty="0" err="1"/>
              <a:t>i</a:t>
            </a:r>
            <a:r>
              <a:rPr lang="en-US" sz="1200" dirty="0"/>
              <a:t> and </a:t>
            </a:r>
            <a:r>
              <a:rPr lang="en-US" sz="1200" dirty="0" err="1"/>
              <a:t>w</a:t>
            </a:r>
            <a:r>
              <a:rPr lang="en-US" sz="1200" baseline="-25000" dirty="0" err="1"/>
              <a:t>i</a:t>
            </a:r>
            <a:r>
              <a:rPr lang="en-US" sz="1200" dirty="0"/>
              <a:t> = 1 − p otherwise</a:t>
            </a:r>
            <a:r>
              <a:rPr lang="pl-PL" sz="1200" dirty="0"/>
              <a:t>)</a:t>
            </a:r>
          </a:p>
          <a:p>
            <a:r>
              <a:rPr lang="el-GR" sz="1200" dirty="0"/>
              <a:t>λ</a:t>
            </a:r>
            <a:r>
              <a:rPr lang="pl-PL" sz="1200" dirty="0"/>
              <a:t> = smoothness parameter (</a:t>
            </a:r>
            <a:r>
              <a:rPr lang="en-US" sz="1200" dirty="0"/>
              <a:t>10</a:t>
            </a:r>
            <a:r>
              <a:rPr lang="en-US" sz="1200" baseline="30000" dirty="0"/>
              <a:t>2</a:t>
            </a:r>
            <a:r>
              <a:rPr lang="en-US" sz="1200" dirty="0"/>
              <a:t> – 10</a:t>
            </a:r>
            <a:r>
              <a:rPr lang="en-US" sz="1200" baseline="30000" dirty="0"/>
              <a:t>7</a:t>
            </a:r>
            <a:r>
              <a:rPr lang="pl-PL" sz="1200" baseline="30000" dirty="0"/>
              <a:t>   </a:t>
            </a:r>
            <a:r>
              <a:rPr lang="pl-PL" sz="1200" dirty="0"/>
              <a:t>for heavy smoothing)</a:t>
            </a:r>
          </a:p>
          <a:p>
            <a:r>
              <a:rPr lang="pl-PL" sz="1200" dirty="0"/>
              <a:t>n = number of iterations</a:t>
            </a:r>
          </a:p>
        </p:txBody>
      </p:sp>
    </p:spTree>
    <p:extLst>
      <p:ext uri="{BB962C8B-B14F-4D97-AF65-F5344CB8AC3E}">
        <p14:creationId xmlns:p14="http://schemas.microsoft.com/office/powerpoint/2010/main" val="398312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EC53-2F07-4AD1-8174-D9C6EA14D366}"/>
              </a:ext>
            </a:extLst>
          </p:cNvPr>
          <p:cNvSpPr>
            <a:spLocks noGrp="1"/>
          </p:cNvSpPr>
          <p:nvPr>
            <p:ph type="title"/>
          </p:nvPr>
        </p:nvSpPr>
        <p:spPr/>
        <p:txBody>
          <a:bodyPr/>
          <a:lstStyle/>
          <a:p>
            <a:pPr algn="ctr"/>
            <a:r>
              <a:rPr lang="pl-PL" dirty="0"/>
              <a:t>About me </a:t>
            </a:r>
          </a:p>
        </p:txBody>
      </p:sp>
      <p:sp>
        <p:nvSpPr>
          <p:cNvPr id="3" name="Content Placeholder 2">
            <a:extLst>
              <a:ext uri="{FF2B5EF4-FFF2-40B4-BE49-F238E27FC236}">
                <a16:creationId xmlns:a16="http://schemas.microsoft.com/office/drawing/2014/main" id="{6A341E11-0AD2-43AD-95B0-94C25BDE1CDB}"/>
              </a:ext>
            </a:extLst>
          </p:cNvPr>
          <p:cNvSpPr>
            <a:spLocks noGrp="1"/>
          </p:cNvSpPr>
          <p:nvPr>
            <p:ph idx="1"/>
          </p:nvPr>
        </p:nvSpPr>
        <p:spPr>
          <a:xfrm>
            <a:off x="3768907" y="868680"/>
            <a:ext cx="7315200" cy="5120640"/>
          </a:xfrm>
        </p:spPr>
        <p:txBody>
          <a:bodyPr/>
          <a:lstStyle/>
          <a:p>
            <a:r>
              <a:rPr lang="pl-PL" b="1" dirty="0"/>
              <a:t>Bachelor thesis:</a:t>
            </a:r>
            <a:r>
              <a:rPr lang="pl-PL" dirty="0"/>
              <a:t> </a:t>
            </a:r>
            <a:br>
              <a:rPr lang="pl-PL" dirty="0"/>
            </a:br>
            <a:r>
              <a:rPr lang="pl-PL" dirty="0"/>
              <a:t>Tattoo Ink Ingredients</a:t>
            </a:r>
          </a:p>
          <a:p>
            <a:r>
              <a:rPr lang="pl-PL" b="1" dirty="0"/>
              <a:t>Supervisor:</a:t>
            </a:r>
            <a:r>
              <a:rPr lang="pl-PL" dirty="0"/>
              <a:t> </a:t>
            </a:r>
            <a:br>
              <a:rPr lang="pl-PL" dirty="0"/>
            </a:br>
            <a:r>
              <a:rPr lang="pl-PL" dirty="0"/>
              <a:t>Prof. Paweł Kafarski, DSc, PhD, Eng</a:t>
            </a:r>
            <a:br>
              <a:rPr lang="pl-PL" dirty="0"/>
            </a:br>
            <a:r>
              <a:rPr lang="pl-PL" dirty="0"/>
              <a:t>Faculty of Chemistry</a:t>
            </a:r>
            <a:br>
              <a:rPr lang="pl-PL" dirty="0"/>
            </a:br>
            <a:r>
              <a:rPr lang="pl-PL" dirty="0"/>
              <a:t>Department of Bioorganic Chemistry</a:t>
            </a:r>
          </a:p>
          <a:p>
            <a:r>
              <a:rPr lang="pl-PL" b="1" dirty="0"/>
              <a:t>Job:</a:t>
            </a:r>
            <a:r>
              <a:rPr lang="pl-PL" dirty="0"/>
              <a:t> </a:t>
            </a:r>
            <a:br>
              <a:rPr lang="pl-PL" dirty="0"/>
            </a:br>
            <a:r>
              <a:rPr lang="pl-PL" dirty="0"/>
              <a:t>Linux system administrator &amp; DevOps engineer @ Atos </a:t>
            </a:r>
          </a:p>
          <a:p>
            <a:r>
              <a:rPr lang="pl-PL" b="1" dirty="0"/>
              <a:t>Hobbies &amp; Interests:</a:t>
            </a:r>
            <a:br>
              <a:rPr lang="pl-PL" b="1" dirty="0"/>
            </a:br>
            <a:r>
              <a:rPr lang="pl-PL" dirty="0"/>
              <a:t>Programming, gaming, music, guitar, graphics, motorization</a:t>
            </a:r>
            <a:br>
              <a:rPr lang="pl-PL" dirty="0"/>
            </a:br>
            <a:endParaRPr lang="pl-PL" dirty="0"/>
          </a:p>
        </p:txBody>
      </p:sp>
      <p:pic>
        <p:nvPicPr>
          <p:cNvPr id="9" name="Graphic 8" descr="Flask">
            <a:extLst>
              <a:ext uri="{FF2B5EF4-FFF2-40B4-BE49-F238E27FC236}">
                <a16:creationId xmlns:a16="http://schemas.microsoft.com/office/drawing/2014/main" id="{F9E16A20-2FBC-4399-A163-AAC845A157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3573" y="2367924"/>
            <a:ext cx="899955" cy="899955"/>
          </a:xfrm>
          <a:prstGeom prst="rect">
            <a:avLst/>
          </a:prstGeom>
        </p:spPr>
      </p:pic>
      <p:pic>
        <p:nvPicPr>
          <p:cNvPr id="11" name="Graphic 10" descr="Music notation">
            <a:extLst>
              <a:ext uri="{FF2B5EF4-FFF2-40B4-BE49-F238E27FC236}">
                <a16:creationId xmlns:a16="http://schemas.microsoft.com/office/drawing/2014/main" id="{77EB5E39-A07A-4EC8-B437-58EE421351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77146" y="4265039"/>
            <a:ext cx="863008" cy="863008"/>
          </a:xfrm>
          <a:prstGeom prst="rect">
            <a:avLst/>
          </a:prstGeom>
        </p:spPr>
      </p:pic>
      <p:pic>
        <p:nvPicPr>
          <p:cNvPr id="13" name="Picture 12">
            <a:extLst>
              <a:ext uri="{FF2B5EF4-FFF2-40B4-BE49-F238E27FC236}">
                <a16:creationId xmlns:a16="http://schemas.microsoft.com/office/drawing/2014/main" id="{D8E6EFC1-6A7F-40B3-B3E6-3CB85FBCED27}"/>
              </a:ext>
            </a:extLst>
          </p:cNvPr>
          <p:cNvPicPr>
            <a:picLocks noChangeAspect="1"/>
          </p:cNvPicPr>
          <p:nvPr/>
        </p:nvPicPr>
        <p:blipFill>
          <a:blip r:embed="rId6"/>
          <a:stretch>
            <a:fillRect/>
          </a:stretch>
        </p:blipFill>
        <p:spPr>
          <a:xfrm>
            <a:off x="10652603" y="3429000"/>
            <a:ext cx="863008" cy="863008"/>
          </a:xfrm>
          <a:prstGeom prst="rect">
            <a:avLst/>
          </a:prstGeom>
        </p:spPr>
      </p:pic>
      <p:pic>
        <p:nvPicPr>
          <p:cNvPr id="17" name="Picture 16">
            <a:extLst>
              <a:ext uri="{FF2B5EF4-FFF2-40B4-BE49-F238E27FC236}">
                <a16:creationId xmlns:a16="http://schemas.microsoft.com/office/drawing/2014/main" id="{1597CB51-C136-4208-A01C-9434ABD01393}"/>
              </a:ext>
            </a:extLst>
          </p:cNvPr>
          <p:cNvPicPr>
            <a:picLocks noChangeAspect="1"/>
          </p:cNvPicPr>
          <p:nvPr/>
        </p:nvPicPr>
        <p:blipFill>
          <a:blip r:embed="rId7"/>
          <a:stretch>
            <a:fillRect/>
          </a:stretch>
        </p:blipFill>
        <p:spPr>
          <a:xfrm>
            <a:off x="10752962" y="1548090"/>
            <a:ext cx="658713" cy="658713"/>
          </a:xfrm>
          <a:prstGeom prst="rect">
            <a:avLst/>
          </a:prstGeom>
        </p:spPr>
      </p:pic>
    </p:spTree>
    <p:extLst>
      <p:ext uri="{BB962C8B-B14F-4D97-AF65-F5344CB8AC3E}">
        <p14:creationId xmlns:p14="http://schemas.microsoft.com/office/powerpoint/2010/main" val="166838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3CCE-DAD5-4941-9D35-F7C79B01AD9A}"/>
              </a:ext>
            </a:extLst>
          </p:cNvPr>
          <p:cNvSpPr>
            <a:spLocks noGrp="1"/>
          </p:cNvSpPr>
          <p:nvPr>
            <p:ph type="title"/>
          </p:nvPr>
        </p:nvSpPr>
        <p:spPr/>
        <p:txBody>
          <a:bodyPr/>
          <a:lstStyle/>
          <a:p>
            <a:endParaRPr lang="pl-PL"/>
          </a:p>
        </p:txBody>
      </p:sp>
      <p:pic>
        <p:nvPicPr>
          <p:cNvPr id="4" name="Picture 3">
            <a:extLst>
              <a:ext uri="{FF2B5EF4-FFF2-40B4-BE49-F238E27FC236}">
                <a16:creationId xmlns:a16="http://schemas.microsoft.com/office/drawing/2014/main" id="{04866CB6-D37D-44DF-9FFE-435320C43696}"/>
              </a:ext>
            </a:extLst>
          </p:cNvPr>
          <p:cNvPicPr>
            <a:picLocks noChangeAspect="1"/>
          </p:cNvPicPr>
          <p:nvPr/>
        </p:nvPicPr>
        <p:blipFill>
          <a:blip r:embed="rId2"/>
          <a:stretch>
            <a:fillRect/>
          </a:stretch>
        </p:blipFill>
        <p:spPr>
          <a:xfrm>
            <a:off x="120149" y="0"/>
            <a:ext cx="11951702" cy="6858000"/>
          </a:xfrm>
          <a:prstGeom prst="rect">
            <a:avLst/>
          </a:prstGeom>
        </p:spPr>
      </p:pic>
    </p:spTree>
    <p:extLst>
      <p:ext uri="{BB962C8B-B14F-4D97-AF65-F5344CB8AC3E}">
        <p14:creationId xmlns:p14="http://schemas.microsoft.com/office/powerpoint/2010/main" val="102436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1C0F-4473-43CA-8E8E-250D4709F287}"/>
              </a:ext>
            </a:extLst>
          </p:cNvPr>
          <p:cNvSpPr>
            <a:spLocks noGrp="1"/>
          </p:cNvSpPr>
          <p:nvPr>
            <p:ph type="title"/>
          </p:nvPr>
        </p:nvSpPr>
        <p:spPr>
          <a:xfrm>
            <a:off x="186612" y="1123837"/>
            <a:ext cx="3135085" cy="4601183"/>
          </a:xfrm>
        </p:spPr>
        <p:txBody>
          <a:bodyPr/>
          <a:lstStyle/>
          <a:p>
            <a:pPr algn="ctr"/>
            <a:r>
              <a:rPr lang="pl-PL" dirty="0"/>
              <a:t>Find peak nearest to 960</a:t>
            </a:r>
            <a:endParaRPr lang="pl-PL" sz="2000" dirty="0"/>
          </a:p>
        </p:txBody>
      </p:sp>
      <p:pic>
        <p:nvPicPr>
          <p:cNvPr id="4" name="Picture 3">
            <a:extLst>
              <a:ext uri="{FF2B5EF4-FFF2-40B4-BE49-F238E27FC236}">
                <a16:creationId xmlns:a16="http://schemas.microsoft.com/office/drawing/2014/main" id="{4DC83E9F-7CA9-4AD8-B994-1BE70F1274FD}"/>
              </a:ext>
            </a:extLst>
          </p:cNvPr>
          <p:cNvPicPr>
            <a:picLocks noChangeAspect="1"/>
          </p:cNvPicPr>
          <p:nvPr/>
        </p:nvPicPr>
        <p:blipFill>
          <a:blip r:embed="rId2"/>
          <a:stretch>
            <a:fillRect/>
          </a:stretch>
        </p:blipFill>
        <p:spPr>
          <a:xfrm>
            <a:off x="3460919" y="723901"/>
            <a:ext cx="9496315" cy="5449076"/>
          </a:xfrm>
          <a:prstGeom prst="rect">
            <a:avLst/>
          </a:prstGeom>
        </p:spPr>
      </p:pic>
    </p:spTree>
    <p:extLst>
      <p:ext uri="{BB962C8B-B14F-4D97-AF65-F5344CB8AC3E}">
        <p14:creationId xmlns:p14="http://schemas.microsoft.com/office/powerpoint/2010/main" val="213200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1C0F-4473-43CA-8E8E-250D4709F287}"/>
              </a:ext>
            </a:extLst>
          </p:cNvPr>
          <p:cNvSpPr>
            <a:spLocks noGrp="1"/>
          </p:cNvSpPr>
          <p:nvPr>
            <p:ph type="title"/>
          </p:nvPr>
        </p:nvSpPr>
        <p:spPr/>
        <p:txBody>
          <a:bodyPr/>
          <a:lstStyle/>
          <a:p>
            <a:r>
              <a:rPr lang="pl-PL" dirty="0"/>
              <a:t>Normalization</a:t>
            </a:r>
          </a:p>
        </p:txBody>
      </p:sp>
      <p:pic>
        <p:nvPicPr>
          <p:cNvPr id="5" name="Picture 4">
            <a:extLst>
              <a:ext uri="{FF2B5EF4-FFF2-40B4-BE49-F238E27FC236}">
                <a16:creationId xmlns:a16="http://schemas.microsoft.com/office/drawing/2014/main" id="{8BEA5206-7DDF-4EEF-9B98-9724617555AB}"/>
              </a:ext>
            </a:extLst>
          </p:cNvPr>
          <p:cNvPicPr>
            <a:picLocks noChangeAspect="1"/>
          </p:cNvPicPr>
          <p:nvPr/>
        </p:nvPicPr>
        <p:blipFill>
          <a:blip r:embed="rId2"/>
          <a:stretch>
            <a:fillRect/>
          </a:stretch>
        </p:blipFill>
        <p:spPr>
          <a:xfrm>
            <a:off x="3457574" y="727789"/>
            <a:ext cx="9496317" cy="5449076"/>
          </a:xfrm>
          <a:prstGeom prst="rect">
            <a:avLst/>
          </a:prstGeom>
        </p:spPr>
      </p:pic>
    </p:spTree>
    <p:extLst>
      <p:ext uri="{BB962C8B-B14F-4D97-AF65-F5344CB8AC3E}">
        <p14:creationId xmlns:p14="http://schemas.microsoft.com/office/powerpoint/2010/main" val="225099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F1C8-564B-49B8-9656-26BB096428E4}"/>
              </a:ext>
            </a:extLst>
          </p:cNvPr>
          <p:cNvSpPr>
            <a:spLocks noGrp="1"/>
          </p:cNvSpPr>
          <p:nvPr>
            <p:ph type="title"/>
          </p:nvPr>
        </p:nvSpPr>
        <p:spPr>
          <a:xfrm>
            <a:off x="252919" y="1399949"/>
            <a:ext cx="2947482" cy="1514588"/>
          </a:xfrm>
        </p:spPr>
        <p:txBody>
          <a:bodyPr/>
          <a:lstStyle/>
          <a:p>
            <a:pPr algn="ctr"/>
            <a:r>
              <a:rPr lang="pl-PL" dirty="0"/>
              <a:t>Steps to be done</a:t>
            </a:r>
          </a:p>
        </p:txBody>
      </p:sp>
      <p:sp>
        <p:nvSpPr>
          <p:cNvPr id="3" name="Content Placeholder 2">
            <a:extLst>
              <a:ext uri="{FF2B5EF4-FFF2-40B4-BE49-F238E27FC236}">
                <a16:creationId xmlns:a16="http://schemas.microsoft.com/office/drawing/2014/main" id="{F6864B73-048C-40B0-B2BE-7EE3DAF39AD7}"/>
              </a:ext>
            </a:extLst>
          </p:cNvPr>
          <p:cNvSpPr>
            <a:spLocks noGrp="1"/>
          </p:cNvSpPr>
          <p:nvPr>
            <p:ph idx="1"/>
          </p:nvPr>
        </p:nvSpPr>
        <p:spPr>
          <a:xfrm>
            <a:off x="4250268" y="1270084"/>
            <a:ext cx="7315200" cy="1774318"/>
          </a:xfrm>
        </p:spPr>
        <p:txBody>
          <a:bodyPr/>
          <a:lstStyle/>
          <a:p>
            <a:pPr marL="457200" indent="-457200">
              <a:buFont typeface="+mj-lt"/>
              <a:buAutoNum type="arabicPeriod"/>
            </a:pPr>
            <a:r>
              <a:rPr lang="pl-PL" dirty="0"/>
              <a:t>Read intensity, FWMH and area of 960 and 1070 bands. </a:t>
            </a:r>
          </a:p>
          <a:p>
            <a:pPr marL="457200" indent="-457200">
              <a:buFont typeface="+mj-lt"/>
              <a:buAutoNum type="arabicPeriod"/>
            </a:pPr>
            <a:r>
              <a:rPr lang="pl-PL" dirty="0"/>
              <a:t>Analytic comparison – carbonate substitution, sample mineralization &amp; crystal size. </a:t>
            </a:r>
          </a:p>
        </p:txBody>
      </p:sp>
      <p:sp>
        <p:nvSpPr>
          <p:cNvPr id="4" name="Title 1">
            <a:extLst>
              <a:ext uri="{FF2B5EF4-FFF2-40B4-BE49-F238E27FC236}">
                <a16:creationId xmlns:a16="http://schemas.microsoft.com/office/drawing/2014/main" id="{1E0BA448-86BE-48D1-BCDE-311AF596843B}"/>
              </a:ext>
            </a:extLst>
          </p:cNvPr>
          <p:cNvSpPr txBox="1">
            <a:spLocks/>
          </p:cNvSpPr>
          <p:nvPr/>
        </p:nvSpPr>
        <p:spPr>
          <a:xfrm>
            <a:off x="252919" y="3943463"/>
            <a:ext cx="2947482" cy="1514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pl-PL" dirty="0"/>
              <a:t>Conclusions</a:t>
            </a:r>
          </a:p>
        </p:txBody>
      </p:sp>
      <p:sp>
        <p:nvSpPr>
          <p:cNvPr id="5" name="Rectangle 4">
            <a:extLst>
              <a:ext uri="{FF2B5EF4-FFF2-40B4-BE49-F238E27FC236}">
                <a16:creationId xmlns:a16="http://schemas.microsoft.com/office/drawing/2014/main" id="{E28DF518-469F-43C0-8D43-FDD98B59D6AD}"/>
              </a:ext>
            </a:extLst>
          </p:cNvPr>
          <p:cNvSpPr/>
          <p:nvPr/>
        </p:nvSpPr>
        <p:spPr>
          <a:xfrm>
            <a:off x="-133350" y="3381375"/>
            <a:ext cx="11534775"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Content Placeholder 2">
            <a:extLst>
              <a:ext uri="{FF2B5EF4-FFF2-40B4-BE49-F238E27FC236}">
                <a16:creationId xmlns:a16="http://schemas.microsoft.com/office/drawing/2014/main" id="{5D8194B1-ACB0-445D-AA8F-F246F9A21B58}"/>
              </a:ext>
            </a:extLst>
          </p:cNvPr>
          <p:cNvSpPr txBox="1">
            <a:spLocks/>
          </p:cNvSpPr>
          <p:nvPr/>
        </p:nvSpPr>
        <p:spPr>
          <a:xfrm>
            <a:off x="4250268" y="3943463"/>
            <a:ext cx="7315200" cy="177431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pl-PL" dirty="0"/>
              <a:t>Automatization of spectroscopic analysis is possible and proves to be a useful tool to quickly perform data transformation</a:t>
            </a:r>
          </a:p>
          <a:p>
            <a:r>
              <a:rPr lang="pl-PL" dirty="0"/>
              <a:t>FT-Raman spectroscopy can be well used in research of pathomechanism of osteoarthritis</a:t>
            </a:r>
          </a:p>
        </p:txBody>
      </p:sp>
      <p:cxnSp>
        <p:nvCxnSpPr>
          <p:cNvPr id="9" name="Straight Connector 8">
            <a:extLst>
              <a:ext uri="{FF2B5EF4-FFF2-40B4-BE49-F238E27FC236}">
                <a16:creationId xmlns:a16="http://schemas.microsoft.com/office/drawing/2014/main" id="{8A659846-6532-4A65-BB26-2D591304D129}"/>
              </a:ext>
            </a:extLst>
          </p:cNvPr>
          <p:cNvCxnSpPr/>
          <p:nvPr/>
        </p:nvCxnSpPr>
        <p:spPr>
          <a:xfrm>
            <a:off x="4224337" y="3419475"/>
            <a:ext cx="6905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72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610264A-5CC2-48D1-B7E5-E11F0B3C8EFA}"/>
              </a:ext>
            </a:extLst>
          </p:cNvPr>
          <p:cNvSpPr>
            <a:spLocks noGrp="1"/>
          </p:cNvSpPr>
          <p:nvPr>
            <p:ph type="title"/>
          </p:nvPr>
        </p:nvSpPr>
        <p:spPr>
          <a:xfrm>
            <a:off x="1600754" y="1087374"/>
            <a:ext cx="8983489" cy="1000978"/>
          </a:xfrm>
        </p:spPr>
        <p:txBody>
          <a:bodyPr>
            <a:normAutofit/>
          </a:bodyPr>
          <a:lstStyle/>
          <a:p>
            <a:r>
              <a:rPr lang="pl-PL" dirty="0"/>
              <a:t>Bibliography</a:t>
            </a:r>
            <a:endParaRPr lang="pl-PL"/>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36116A2-308D-4EB4-B27D-F8C13120DEC4}"/>
              </a:ext>
            </a:extLst>
          </p:cNvPr>
          <p:cNvSpPr>
            <a:spLocks noGrp="1"/>
          </p:cNvSpPr>
          <p:nvPr>
            <p:ph idx="1"/>
          </p:nvPr>
        </p:nvSpPr>
        <p:spPr>
          <a:xfrm>
            <a:off x="1600753" y="2535446"/>
            <a:ext cx="8983489" cy="3554457"/>
          </a:xfrm>
        </p:spPr>
        <p:txBody>
          <a:bodyPr>
            <a:normAutofit/>
          </a:bodyPr>
          <a:lstStyle/>
          <a:p>
            <a:r>
              <a:rPr lang="en-US" sz="1300">
                <a:solidFill>
                  <a:schemeClr val="tx1"/>
                </a:solidFill>
              </a:rPr>
              <a:t>Baseline Correction with Asymmetric Least Squares Smoothing</a:t>
            </a:r>
            <a:r>
              <a:rPr lang="pl-PL" sz="1300">
                <a:solidFill>
                  <a:schemeClr val="tx1"/>
                </a:solidFill>
              </a:rPr>
              <a:t>.</a:t>
            </a:r>
            <a:r>
              <a:rPr lang="en-US" sz="1300">
                <a:solidFill>
                  <a:schemeClr val="tx1"/>
                </a:solidFill>
              </a:rPr>
              <a:t> Paul H. C. Eilers Hans F.M. Boelens October 21, 2005</a:t>
            </a:r>
            <a:r>
              <a:rPr lang="pl-PL" sz="1300">
                <a:solidFill>
                  <a:schemeClr val="tx1"/>
                </a:solidFill>
              </a:rPr>
              <a:t>. </a:t>
            </a:r>
          </a:p>
          <a:p>
            <a:r>
              <a:rPr lang="en-US" sz="1300">
                <a:solidFill>
                  <a:schemeClr val="tx1"/>
                </a:solidFill>
              </a:rPr>
              <a:t>Efficient computation for Whittaker-Henderson smoothing</a:t>
            </a:r>
            <a:r>
              <a:rPr lang="pl-PL" sz="1300">
                <a:solidFill>
                  <a:schemeClr val="tx1"/>
                </a:solidFill>
              </a:rPr>
              <a:t>. Howard L. Weinert, October 2007. Computational Statistics &amp; Data Analysis 52(2):959-974 DOI:  10.1016/j.csda.2006.11.038</a:t>
            </a:r>
          </a:p>
          <a:p>
            <a:r>
              <a:rPr lang="en-US" sz="1300">
                <a:solidFill>
                  <a:schemeClr val="tx1"/>
                </a:solidFill>
              </a:rPr>
              <a:t>Synthesis and characterization of hydroxyapatite crystals: A review study on the analytical methods</a:t>
            </a:r>
            <a:r>
              <a:rPr lang="pl-PL" sz="1300">
                <a:solidFill>
                  <a:schemeClr val="tx1"/>
                </a:solidFill>
              </a:rPr>
              <a:t>. S. Koutsopoulos. </a:t>
            </a:r>
            <a:r>
              <a:rPr lang="en-US" sz="1300">
                <a:solidFill>
                  <a:schemeClr val="tx1"/>
                </a:solidFill>
              </a:rPr>
              <a:t>Department of Chemistry, University of Patras, GR-26500 Patras, Greece</a:t>
            </a:r>
            <a:r>
              <a:rPr lang="pl-PL" sz="1300">
                <a:solidFill>
                  <a:schemeClr val="tx1"/>
                </a:solidFill>
              </a:rPr>
              <a:t>. </a:t>
            </a:r>
            <a:r>
              <a:rPr lang="en-US" sz="1300">
                <a:solidFill>
                  <a:schemeClr val="tx1"/>
                </a:solidFill>
              </a:rPr>
              <a:t>Received 14 December 2001; accepted 20 February 2002 </a:t>
            </a:r>
            <a:endParaRPr lang="pl-PL" sz="1300">
              <a:solidFill>
                <a:schemeClr val="tx1"/>
              </a:solidFill>
            </a:endParaRPr>
          </a:p>
          <a:p>
            <a:r>
              <a:rPr lang="en-US" sz="1300">
                <a:solidFill>
                  <a:schemeClr val="tx1"/>
                </a:solidFill>
              </a:rPr>
              <a:t>Age-related changes in physicochemical properties of mineral crystals are related to impaired mechanical function of cortical bone</a:t>
            </a:r>
            <a:r>
              <a:rPr lang="pl-PL" sz="1300">
                <a:solidFill>
                  <a:schemeClr val="tx1"/>
                </a:solidFill>
              </a:rPr>
              <a:t>. </a:t>
            </a:r>
            <a:r>
              <a:rPr lang="en-US" sz="1300">
                <a:solidFill>
                  <a:schemeClr val="tx1"/>
                </a:solidFill>
              </a:rPr>
              <a:t>Ozan Akkus, Fran Adar and Mitchell B. Schaffler</a:t>
            </a:r>
            <a:r>
              <a:rPr lang="pl-PL" sz="1300">
                <a:solidFill>
                  <a:schemeClr val="tx1"/>
                </a:solidFill>
              </a:rPr>
              <a:t>. </a:t>
            </a:r>
            <a:r>
              <a:rPr lang="it-IT" sz="1300">
                <a:solidFill>
                  <a:schemeClr val="tx1"/>
                </a:solidFill>
              </a:rPr>
              <a:t>Bone 34 (2004) 443 – 453</a:t>
            </a:r>
            <a:r>
              <a:rPr lang="pl-PL" sz="1300">
                <a:solidFill>
                  <a:schemeClr val="tx1"/>
                </a:solidFill>
              </a:rPr>
              <a:t>. </a:t>
            </a:r>
            <a:r>
              <a:rPr lang="en-US" sz="1300">
                <a:solidFill>
                  <a:schemeClr val="tx1"/>
                </a:solidFill>
              </a:rPr>
              <a:t>Received 6 March 2003; revised 17 September ; accepted 3 November 2003</a:t>
            </a:r>
            <a:r>
              <a:rPr lang="pl-PL" sz="1300">
                <a:solidFill>
                  <a:schemeClr val="tx1"/>
                </a:solidFill>
              </a:rPr>
              <a:t>. </a:t>
            </a:r>
          </a:p>
          <a:p>
            <a:r>
              <a:rPr lang="en-US" sz="1300">
                <a:solidFill>
                  <a:schemeClr val="tx1"/>
                </a:solidFill>
              </a:rPr>
              <a:t>https://onlinelibrary.wiley.com/doi/pdf/10.1002/art.1780290816</a:t>
            </a:r>
            <a:r>
              <a:rPr lang="pl-PL" sz="1300">
                <a:solidFill>
                  <a:schemeClr val="tx1"/>
                </a:solidFill>
              </a:rPr>
              <a:t> - accessed 20.05.2019</a:t>
            </a:r>
          </a:p>
          <a:p>
            <a:r>
              <a:rPr lang="pl-PL" sz="1300">
                <a:solidFill>
                  <a:schemeClr val="tx1"/>
                </a:solidFill>
              </a:rPr>
              <a:t>Zhang, Yuqing, and Joanne M Jordan. “Epidemiology of osteoarthritis.” </a:t>
            </a:r>
            <a:r>
              <a:rPr lang="pl-PL" sz="1300" i="1">
                <a:solidFill>
                  <a:schemeClr val="tx1"/>
                </a:solidFill>
              </a:rPr>
              <a:t>Clinics in geriatric medicine</a:t>
            </a:r>
            <a:r>
              <a:rPr lang="pl-PL" sz="1300">
                <a:solidFill>
                  <a:schemeClr val="tx1"/>
                </a:solidFill>
              </a:rPr>
              <a:t> vol. 26,3 (2010): 355-69. doi:10.1016/j.cger.2010.03.001</a:t>
            </a:r>
          </a:p>
          <a:p>
            <a:r>
              <a:rPr lang="en-US" sz="1300">
                <a:solidFill>
                  <a:schemeClr val="tx1"/>
                </a:solidFill>
              </a:rPr>
              <a:t>https://onlinelibrary.wiley.com/doi/pdf/10.1002/art.1780381103</a:t>
            </a:r>
            <a:r>
              <a:rPr lang="pl-PL" sz="1300">
                <a:solidFill>
                  <a:schemeClr val="tx1"/>
                </a:solidFill>
              </a:rPr>
              <a:t> - accessed 14.05.2019</a:t>
            </a:r>
            <a:br>
              <a:rPr lang="en-US" sz="1300">
                <a:solidFill>
                  <a:schemeClr val="tx1"/>
                </a:solidFill>
              </a:rPr>
            </a:br>
            <a:endParaRPr lang="pl-PL" sz="1300">
              <a:solidFill>
                <a:schemeClr val="tx1"/>
              </a:solidFill>
            </a:endParaRPr>
          </a:p>
        </p:txBody>
      </p:sp>
    </p:spTree>
    <p:extLst>
      <p:ext uri="{BB962C8B-B14F-4D97-AF65-F5344CB8AC3E}">
        <p14:creationId xmlns:p14="http://schemas.microsoft.com/office/powerpoint/2010/main" val="417940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17BBA33-60AF-42E4-98B5-3738E51DDD14}"/>
              </a:ext>
            </a:extLst>
          </p:cNvPr>
          <p:cNvSpPr>
            <a:spLocks noGrp="1"/>
          </p:cNvSpPr>
          <p:nvPr>
            <p:ph type="title"/>
          </p:nvPr>
        </p:nvSpPr>
        <p:spPr>
          <a:xfrm>
            <a:off x="1600754" y="1087374"/>
            <a:ext cx="8983489" cy="1000978"/>
          </a:xfrm>
        </p:spPr>
        <p:txBody>
          <a:bodyPr>
            <a:normAutofit/>
          </a:bodyPr>
          <a:lstStyle/>
          <a:p>
            <a:r>
              <a:rPr lang="pl-PL"/>
              <a:t>Agenda</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D6F4750C-E32B-47C4-80CA-F8D6DABD0840}"/>
              </a:ext>
            </a:extLst>
          </p:cNvPr>
          <p:cNvSpPr>
            <a:spLocks noGrp="1"/>
          </p:cNvSpPr>
          <p:nvPr>
            <p:ph idx="1"/>
          </p:nvPr>
        </p:nvSpPr>
        <p:spPr>
          <a:xfrm>
            <a:off x="1600753" y="2535446"/>
            <a:ext cx="8983489" cy="3554457"/>
          </a:xfrm>
        </p:spPr>
        <p:txBody>
          <a:bodyPr>
            <a:normAutofit/>
          </a:bodyPr>
          <a:lstStyle/>
          <a:p>
            <a:r>
              <a:rPr lang="pl-PL">
                <a:solidFill>
                  <a:schemeClr val="tx1"/>
                </a:solidFill>
              </a:rPr>
              <a:t>FT-Raman spectroscopy</a:t>
            </a:r>
          </a:p>
          <a:p>
            <a:r>
              <a:rPr lang="pl-PL">
                <a:solidFill>
                  <a:schemeClr val="tx1"/>
                </a:solidFill>
              </a:rPr>
              <a:t>Osteoarthritis</a:t>
            </a:r>
          </a:p>
          <a:p>
            <a:r>
              <a:rPr lang="pl-PL">
                <a:solidFill>
                  <a:schemeClr val="tx1"/>
                </a:solidFill>
              </a:rPr>
              <a:t>Goal, idea &amp; aim</a:t>
            </a:r>
          </a:p>
          <a:p>
            <a:r>
              <a:rPr lang="pl-PL">
                <a:solidFill>
                  <a:schemeClr val="tx1"/>
                </a:solidFill>
              </a:rPr>
              <a:t>Tools</a:t>
            </a:r>
          </a:p>
          <a:p>
            <a:r>
              <a:rPr lang="pl-PL">
                <a:solidFill>
                  <a:schemeClr val="tx1"/>
                </a:solidFill>
              </a:rPr>
              <a:t>Methodology</a:t>
            </a:r>
          </a:p>
          <a:p>
            <a:r>
              <a:rPr lang="pl-PL">
                <a:solidFill>
                  <a:schemeClr val="tx1"/>
                </a:solidFill>
              </a:rPr>
              <a:t>Results</a:t>
            </a:r>
          </a:p>
          <a:p>
            <a:r>
              <a:rPr lang="pl-PL">
                <a:solidFill>
                  <a:schemeClr val="tx1"/>
                </a:solidFill>
              </a:rPr>
              <a:t>Conclusion</a:t>
            </a:r>
          </a:p>
          <a:p>
            <a:endParaRPr lang="pl-PL">
              <a:solidFill>
                <a:schemeClr val="tx1"/>
              </a:solidFill>
            </a:endParaRPr>
          </a:p>
        </p:txBody>
      </p:sp>
    </p:spTree>
    <p:extLst>
      <p:ext uri="{BB962C8B-B14F-4D97-AF65-F5344CB8AC3E}">
        <p14:creationId xmlns:p14="http://schemas.microsoft.com/office/powerpoint/2010/main" val="323160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FC2F-A8FE-49BA-8A49-21E92A527FA3}"/>
              </a:ext>
            </a:extLst>
          </p:cNvPr>
          <p:cNvSpPr>
            <a:spLocks noGrp="1"/>
          </p:cNvSpPr>
          <p:nvPr>
            <p:ph type="title"/>
          </p:nvPr>
        </p:nvSpPr>
        <p:spPr/>
        <p:txBody>
          <a:bodyPr/>
          <a:lstStyle/>
          <a:p>
            <a:pPr algn="ctr"/>
            <a:r>
              <a:rPr lang="pl-PL" dirty="0"/>
              <a:t>FT-Raman spectroscopy</a:t>
            </a:r>
          </a:p>
        </p:txBody>
      </p:sp>
      <p:sp>
        <p:nvSpPr>
          <p:cNvPr id="3" name="Text Placeholder 2">
            <a:extLst>
              <a:ext uri="{FF2B5EF4-FFF2-40B4-BE49-F238E27FC236}">
                <a16:creationId xmlns:a16="http://schemas.microsoft.com/office/drawing/2014/main" id="{F1A32FF3-C16F-4ABE-AEE0-E59DF479C7BD}"/>
              </a:ext>
            </a:extLst>
          </p:cNvPr>
          <p:cNvSpPr>
            <a:spLocks noGrp="1"/>
          </p:cNvSpPr>
          <p:nvPr>
            <p:ph type="body" idx="1"/>
          </p:nvPr>
        </p:nvSpPr>
        <p:spPr>
          <a:xfrm>
            <a:off x="3757772" y="1337119"/>
            <a:ext cx="3474720" cy="807720"/>
          </a:xfrm>
        </p:spPr>
        <p:txBody>
          <a:bodyPr/>
          <a:lstStyle/>
          <a:p>
            <a:r>
              <a:rPr lang="pl-PL" dirty="0"/>
              <a:t>Principle</a:t>
            </a:r>
          </a:p>
        </p:txBody>
      </p:sp>
      <p:pic>
        <p:nvPicPr>
          <p:cNvPr id="12" name="Content Placeholder 11">
            <a:extLst>
              <a:ext uri="{FF2B5EF4-FFF2-40B4-BE49-F238E27FC236}">
                <a16:creationId xmlns:a16="http://schemas.microsoft.com/office/drawing/2014/main" id="{FCD6210E-67F9-491F-9910-F22402CB0BE0}"/>
              </a:ext>
            </a:extLst>
          </p:cNvPr>
          <p:cNvPicPr>
            <a:picLocks noGrp="1" noChangeAspect="1"/>
          </p:cNvPicPr>
          <p:nvPr>
            <p:ph sz="half" idx="2"/>
          </p:nvPr>
        </p:nvPicPr>
        <p:blipFill>
          <a:blip r:embed="rId3"/>
          <a:stretch>
            <a:fillRect/>
          </a:stretch>
        </p:blipFill>
        <p:spPr>
          <a:xfrm>
            <a:off x="9072786" y="4196991"/>
            <a:ext cx="2620944" cy="939172"/>
          </a:xfrm>
        </p:spPr>
      </p:pic>
      <p:sp>
        <p:nvSpPr>
          <p:cNvPr id="13" name="Rectangle 12">
            <a:extLst>
              <a:ext uri="{FF2B5EF4-FFF2-40B4-BE49-F238E27FC236}">
                <a16:creationId xmlns:a16="http://schemas.microsoft.com/office/drawing/2014/main" id="{78710A97-C361-4080-8911-0A8382E303A2}"/>
              </a:ext>
            </a:extLst>
          </p:cNvPr>
          <p:cNvSpPr/>
          <p:nvPr/>
        </p:nvSpPr>
        <p:spPr>
          <a:xfrm rot="16200000">
            <a:off x="8935685" y="2827987"/>
            <a:ext cx="6096000" cy="261610"/>
          </a:xfrm>
          <a:prstGeom prst="rect">
            <a:avLst/>
          </a:prstGeom>
        </p:spPr>
        <p:txBody>
          <a:bodyPr>
            <a:spAutoFit/>
          </a:bodyPr>
          <a:lstStyle/>
          <a:p>
            <a:r>
              <a:rPr lang="pl-PL" sz="1100" dirty="0"/>
              <a:t>https://i1.wp.com/jascoinc.com/wp-content/uploads/2017/03/ft-ir-spectrometers-1.png</a:t>
            </a:r>
          </a:p>
        </p:txBody>
      </p:sp>
      <p:pic>
        <p:nvPicPr>
          <p:cNvPr id="6" name="Picture 5">
            <a:extLst>
              <a:ext uri="{FF2B5EF4-FFF2-40B4-BE49-F238E27FC236}">
                <a16:creationId xmlns:a16="http://schemas.microsoft.com/office/drawing/2014/main" id="{71198203-2482-440D-90AF-BFBC7EDC18B2}"/>
              </a:ext>
            </a:extLst>
          </p:cNvPr>
          <p:cNvPicPr>
            <a:picLocks noChangeAspect="1"/>
          </p:cNvPicPr>
          <p:nvPr/>
        </p:nvPicPr>
        <p:blipFill>
          <a:blip r:embed="rId4"/>
          <a:stretch>
            <a:fillRect/>
          </a:stretch>
        </p:blipFill>
        <p:spPr>
          <a:xfrm>
            <a:off x="6971052" y="903704"/>
            <a:ext cx="4722678" cy="2778861"/>
          </a:xfrm>
          <a:prstGeom prst="rect">
            <a:avLst/>
          </a:prstGeom>
        </p:spPr>
      </p:pic>
      <p:sp>
        <p:nvSpPr>
          <p:cNvPr id="10" name="Content Placeholder 3">
            <a:extLst>
              <a:ext uri="{FF2B5EF4-FFF2-40B4-BE49-F238E27FC236}">
                <a16:creationId xmlns:a16="http://schemas.microsoft.com/office/drawing/2014/main" id="{51891087-0725-49B0-86B1-39E9CF30445F}"/>
              </a:ext>
            </a:extLst>
          </p:cNvPr>
          <p:cNvSpPr txBox="1">
            <a:spLocks/>
          </p:cNvSpPr>
          <p:nvPr/>
        </p:nvSpPr>
        <p:spPr>
          <a:xfrm>
            <a:off x="3564631" y="1409047"/>
            <a:ext cx="4841474" cy="483278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pl-PL" dirty="0"/>
              <a:t>B</a:t>
            </a:r>
            <a:r>
              <a:rPr lang="en-US" dirty="0"/>
              <a:t>sed on </a:t>
            </a:r>
            <a:r>
              <a:rPr lang="pl-PL" dirty="0"/>
              <a:t>no</a:t>
            </a:r>
            <a:r>
              <a:rPr lang="en-US" dirty="0" err="1"/>
              <a:t>nelastic</a:t>
            </a:r>
            <a:r>
              <a:rPr lang="en-US" dirty="0"/>
              <a:t> scattering of monochromatic</a:t>
            </a:r>
            <a:r>
              <a:rPr lang="pl-PL" dirty="0"/>
              <a:t> light.</a:t>
            </a:r>
          </a:p>
          <a:p>
            <a:r>
              <a:rPr lang="en-US" dirty="0"/>
              <a:t>Frequency of the reemitted photons is shifted in comparison with original monochromatic frequency, which is called the </a:t>
            </a:r>
            <a:r>
              <a:rPr lang="en-US" b="1" dirty="0"/>
              <a:t>Raman effect</a:t>
            </a:r>
            <a:r>
              <a:rPr lang="en-US" dirty="0"/>
              <a:t>.</a:t>
            </a:r>
            <a:endParaRPr lang="pl-PL" dirty="0"/>
          </a:p>
          <a:p>
            <a:r>
              <a:rPr lang="en-US" dirty="0"/>
              <a:t>Interferogram acquired by an FT-</a:t>
            </a:r>
            <a:r>
              <a:rPr lang="pl-PL" dirty="0"/>
              <a:t>Raman</a:t>
            </a:r>
            <a:r>
              <a:rPr lang="en-US" dirty="0"/>
              <a:t> spectrometer</a:t>
            </a:r>
            <a:r>
              <a:rPr lang="pl-PL" dirty="0"/>
              <a:t> is translated into spectrum by </a:t>
            </a:r>
            <a:r>
              <a:rPr lang="pl-PL" b="1" dirty="0"/>
              <a:t>Fast Fourier Transform algorithm</a:t>
            </a:r>
          </a:p>
        </p:txBody>
      </p:sp>
      <p:sp>
        <p:nvSpPr>
          <p:cNvPr id="8" name="TextBox 7">
            <a:extLst>
              <a:ext uri="{FF2B5EF4-FFF2-40B4-BE49-F238E27FC236}">
                <a16:creationId xmlns:a16="http://schemas.microsoft.com/office/drawing/2014/main" id="{5325D3AC-9E38-49DA-BED2-D17A638D6967}"/>
              </a:ext>
            </a:extLst>
          </p:cNvPr>
          <p:cNvSpPr txBox="1"/>
          <p:nvPr/>
        </p:nvSpPr>
        <p:spPr>
          <a:xfrm rot="16200000">
            <a:off x="8713979" y="2043360"/>
            <a:ext cx="732173" cy="307777"/>
          </a:xfrm>
          <a:prstGeom prst="rect">
            <a:avLst/>
          </a:prstGeom>
          <a:noFill/>
        </p:spPr>
        <p:txBody>
          <a:bodyPr wrap="square" rtlCol="0">
            <a:spAutoFit/>
          </a:bodyPr>
          <a:lstStyle/>
          <a:p>
            <a:r>
              <a:rPr lang="pl-PL" sz="1400" dirty="0">
                <a:solidFill>
                  <a:schemeClr val="tx1">
                    <a:lumMod val="65000"/>
                    <a:lumOff val="35000"/>
                  </a:schemeClr>
                </a:solidFill>
              </a:rPr>
              <a:t>Energy</a:t>
            </a:r>
          </a:p>
        </p:txBody>
      </p:sp>
      <p:sp>
        <p:nvSpPr>
          <p:cNvPr id="9" name="TextBox 8">
            <a:extLst>
              <a:ext uri="{FF2B5EF4-FFF2-40B4-BE49-F238E27FC236}">
                <a16:creationId xmlns:a16="http://schemas.microsoft.com/office/drawing/2014/main" id="{9C67DF57-4EC3-4C62-8ABE-33EE648C9180}"/>
              </a:ext>
            </a:extLst>
          </p:cNvPr>
          <p:cNvSpPr txBox="1"/>
          <p:nvPr/>
        </p:nvSpPr>
        <p:spPr>
          <a:xfrm>
            <a:off x="9265100" y="3159344"/>
            <a:ext cx="914400" cy="461665"/>
          </a:xfrm>
          <a:prstGeom prst="rect">
            <a:avLst/>
          </a:prstGeom>
          <a:noFill/>
        </p:spPr>
        <p:txBody>
          <a:bodyPr wrap="square" rtlCol="0">
            <a:spAutoFit/>
          </a:bodyPr>
          <a:lstStyle/>
          <a:p>
            <a:pPr algn="ctr"/>
            <a:r>
              <a:rPr lang="pl-PL" sz="1200" dirty="0">
                <a:solidFill>
                  <a:schemeClr val="tx1">
                    <a:lumMod val="65000"/>
                    <a:lumOff val="35000"/>
                  </a:schemeClr>
                </a:solidFill>
              </a:rPr>
              <a:t>Rayleigh band</a:t>
            </a:r>
          </a:p>
        </p:txBody>
      </p:sp>
      <p:sp>
        <p:nvSpPr>
          <p:cNvPr id="14" name="TextBox 13">
            <a:extLst>
              <a:ext uri="{FF2B5EF4-FFF2-40B4-BE49-F238E27FC236}">
                <a16:creationId xmlns:a16="http://schemas.microsoft.com/office/drawing/2014/main" id="{DD937FD0-9F06-450E-BB14-4E4543F1C2D3}"/>
              </a:ext>
            </a:extLst>
          </p:cNvPr>
          <p:cNvSpPr txBox="1"/>
          <p:nvPr/>
        </p:nvSpPr>
        <p:spPr>
          <a:xfrm>
            <a:off x="10250815" y="3159345"/>
            <a:ext cx="914400" cy="461665"/>
          </a:xfrm>
          <a:prstGeom prst="rect">
            <a:avLst/>
          </a:prstGeom>
          <a:noFill/>
        </p:spPr>
        <p:txBody>
          <a:bodyPr wrap="square" rtlCol="0">
            <a:spAutoFit/>
          </a:bodyPr>
          <a:lstStyle/>
          <a:p>
            <a:pPr algn="ctr"/>
            <a:r>
              <a:rPr lang="pl-PL" sz="1200" dirty="0">
                <a:solidFill>
                  <a:schemeClr val="tx1">
                    <a:lumMod val="65000"/>
                    <a:lumOff val="35000"/>
                  </a:schemeClr>
                </a:solidFill>
              </a:rPr>
              <a:t>Raman band</a:t>
            </a:r>
          </a:p>
        </p:txBody>
      </p:sp>
      <p:sp>
        <p:nvSpPr>
          <p:cNvPr id="15" name="TextBox 14">
            <a:extLst>
              <a:ext uri="{FF2B5EF4-FFF2-40B4-BE49-F238E27FC236}">
                <a16:creationId xmlns:a16="http://schemas.microsoft.com/office/drawing/2014/main" id="{4020273A-D94F-4E2C-A160-B7975E8FFC4E}"/>
              </a:ext>
            </a:extLst>
          </p:cNvPr>
          <p:cNvSpPr txBox="1"/>
          <p:nvPr/>
        </p:nvSpPr>
        <p:spPr>
          <a:xfrm>
            <a:off x="10673062" y="2014034"/>
            <a:ext cx="1441428" cy="261610"/>
          </a:xfrm>
          <a:prstGeom prst="rect">
            <a:avLst/>
          </a:prstGeom>
          <a:noFill/>
        </p:spPr>
        <p:txBody>
          <a:bodyPr wrap="square" rtlCol="0">
            <a:spAutoFit/>
          </a:bodyPr>
          <a:lstStyle/>
          <a:p>
            <a:pPr algn="ctr"/>
            <a:r>
              <a:rPr lang="pl-PL" sz="1100" dirty="0">
                <a:solidFill>
                  <a:schemeClr val="tx1">
                    <a:lumMod val="65000"/>
                    <a:lumOff val="35000"/>
                  </a:schemeClr>
                </a:solidFill>
              </a:rPr>
              <a:t>Virtual level</a:t>
            </a:r>
          </a:p>
        </p:txBody>
      </p:sp>
    </p:spTree>
    <p:extLst>
      <p:ext uri="{BB962C8B-B14F-4D97-AF65-F5344CB8AC3E}">
        <p14:creationId xmlns:p14="http://schemas.microsoft.com/office/powerpoint/2010/main" val="329836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BB71-F714-4B02-9DBA-5CDCA4D836EB}"/>
              </a:ext>
            </a:extLst>
          </p:cNvPr>
          <p:cNvSpPr>
            <a:spLocks noGrp="1"/>
          </p:cNvSpPr>
          <p:nvPr>
            <p:ph type="title"/>
          </p:nvPr>
        </p:nvSpPr>
        <p:spPr/>
        <p:txBody>
          <a:bodyPr/>
          <a:lstStyle/>
          <a:p>
            <a:r>
              <a:rPr lang="pl-PL" dirty="0"/>
              <a:t>Osteoarthritis</a:t>
            </a:r>
          </a:p>
        </p:txBody>
      </p:sp>
      <p:sp>
        <p:nvSpPr>
          <p:cNvPr id="3" name="Content Placeholder 2">
            <a:extLst>
              <a:ext uri="{FF2B5EF4-FFF2-40B4-BE49-F238E27FC236}">
                <a16:creationId xmlns:a16="http://schemas.microsoft.com/office/drawing/2014/main" id="{813B481F-91DD-43F9-B29B-21E0762C5847}"/>
              </a:ext>
            </a:extLst>
          </p:cNvPr>
          <p:cNvSpPr>
            <a:spLocks noGrp="1"/>
          </p:cNvSpPr>
          <p:nvPr>
            <p:ph idx="1"/>
          </p:nvPr>
        </p:nvSpPr>
        <p:spPr>
          <a:xfrm>
            <a:off x="3774170" y="1236618"/>
            <a:ext cx="4372859" cy="4721091"/>
          </a:xfrm>
        </p:spPr>
        <p:txBody>
          <a:bodyPr>
            <a:normAutofit/>
          </a:bodyPr>
          <a:lstStyle/>
          <a:p>
            <a:pPr marL="0" indent="0" algn="just">
              <a:buNone/>
            </a:pPr>
            <a:r>
              <a:rPr lang="pl-PL" sz="1800" b="1" dirty="0"/>
              <a:t>Osteoarthritis (OA) </a:t>
            </a:r>
            <a:r>
              <a:rPr lang="en-US" sz="1800" dirty="0"/>
              <a:t>is defined as a he</a:t>
            </a:r>
            <a:r>
              <a:rPr lang="pl-PL" sz="1800" dirty="0"/>
              <a:t>t</a:t>
            </a:r>
            <a:r>
              <a:rPr lang="en-US" sz="1800" dirty="0"/>
              <a:t>erogenous group of conditions that lead to joint symptoms and signs which are associated with defective integrity of articular cartilage, in addition to related changes in the underlying bone and at the joint margins. </a:t>
            </a:r>
            <a:endParaRPr lang="pl-PL" sz="1800" dirty="0"/>
          </a:p>
          <a:p>
            <a:pPr marL="0" indent="0">
              <a:buNone/>
            </a:pPr>
            <a:r>
              <a:rPr lang="pl-PL" sz="1800" b="1" dirty="0"/>
              <a:t>C</a:t>
            </a:r>
            <a:r>
              <a:rPr lang="en-US" sz="1800" b="1" dirty="0" err="1"/>
              <a:t>ommon</a:t>
            </a:r>
            <a:r>
              <a:rPr lang="en-US" sz="1800" b="1" dirty="0"/>
              <a:t> symptoms</a:t>
            </a:r>
            <a:r>
              <a:rPr lang="pl-PL" sz="1800" b="1" dirty="0"/>
              <a:t>:</a:t>
            </a:r>
          </a:p>
          <a:p>
            <a:pPr marL="285750" indent="-285750">
              <a:buFont typeface="Arial" panose="020B0604020202020204" pitchFamily="34" charset="0"/>
              <a:buChar char="•"/>
            </a:pPr>
            <a:r>
              <a:rPr lang="pl-PL" sz="1800" dirty="0"/>
              <a:t>J</a:t>
            </a:r>
            <a:r>
              <a:rPr lang="en-US" sz="1800" dirty="0" err="1"/>
              <a:t>oint</a:t>
            </a:r>
            <a:r>
              <a:rPr lang="en-US" sz="1800" dirty="0"/>
              <a:t> pain and stiffness</a:t>
            </a:r>
            <a:endParaRPr lang="pl-PL" sz="1800" dirty="0"/>
          </a:p>
          <a:p>
            <a:pPr marL="285750" indent="-285750">
              <a:buFont typeface="Arial" panose="020B0604020202020204" pitchFamily="34" charset="0"/>
              <a:buChar char="•"/>
            </a:pPr>
            <a:r>
              <a:rPr lang="pl-PL" sz="1800" dirty="0"/>
              <a:t>J</a:t>
            </a:r>
            <a:r>
              <a:rPr lang="en-US" sz="1800" dirty="0" err="1"/>
              <a:t>oint</a:t>
            </a:r>
            <a:r>
              <a:rPr lang="en-US" sz="1800" dirty="0"/>
              <a:t> swelling,</a:t>
            </a:r>
            <a:endParaRPr lang="pl-PL" sz="1800" dirty="0"/>
          </a:p>
          <a:p>
            <a:pPr marL="285750" indent="-285750">
              <a:buFont typeface="Arial" panose="020B0604020202020204" pitchFamily="34" charset="0"/>
              <a:buChar char="•"/>
            </a:pPr>
            <a:r>
              <a:rPr lang="pl-PL" sz="1800" dirty="0"/>
              <a:t>D</a:t>
            </a:r>
            <a:r>
              <a:rPr lang="en-US" sz="1800" dirty="0" err="1"/>
              <a:t>ecreased</a:t>
            </a:r>
            <a:r>
              <a:rPr lang="en-US" sz="1800" dirty="0"/>
              <a:t> range of motion </a:t>
            </a:r>
            <a:endParaRPr lang="pl-PL" sz="1800" dirty="0"/>
          </a:p>
          <a:p>
            <a:pPr marL="285750" indent="-285750">
              <a:buFont typeface="Arial" panose="020B0604020202020204" pitchFamily="34" charset="0"/>
              <a:buChar char="•"/>
            </a:pPr>
            <a:r>
              <a:rPr lang="pl-PL" sz="1800" dirty="0"/>
              <a:t>W</a:t>
            </a:r>
            <a:r>
              <a:rPr lang="en-US" sz="1800" dirty="0"/>
              <a:t>hen the back is affected, weakness or numbness of the arms and legs.</a:t>
            </a:r>
            <a:endParaRPr lang="pl-PL" sz="1800" dirty="0"/>
          </a:p>
          <a:p>
            <a:endParaRPr lang="pl-PL" sz="1800" dirty="0"/>
          </a:p>
        </p:txBody>
      </p:sp>
      <p:pic>
        <p:nvPicPr>
          <p:cNvPr id="6" name="Picture 5">
            <a:extLst>
              <a:ext uri="{FF2B5EF4-FFF2-40B4-BE49-F238E27FC236}">
                <a16:creationId xmlns:a16="http://schemas.microsoft.com/office/drawing/2014/main" id="{53925F30-6E59-41C5-B828-82B2DE3DF330}"/>
              </a:ext>
            </a:extLst>
          </p:cNvPr>
          <p:cNvPicPr>
            <a:picLocks noChangeAspect="1"/>
          </p:cNvPicPr>
          <p:nvPr/>
        </p:nvPicPr>
        <p:blipFill>
          <a:blip r:embed="rId2"/>
          <a:stretch>
            <a:fillRect/>
          </a:stretch>
        </p:blipFill>
        <p:spPr>
          <a:xfrm>
            <a:off x="9296486" y="849192"/>
            <a:ext cx="2012842" cy="4875828"/>
          </a:xfrm>
          <a:prstGeom prst="rect">
            <a:avLst/>
          </a:prstGeom>
        </p:spPr>
      </p:pic>
      <p:sp>
        <p:nvSpPr>
          <p:cNvPr id="7" name="Rectangle 6">
            <a:extLst>
              <a:ext uri="{FF2B5EF4-FFF2-40B4-BE49-F238E27FC236}">
                <a16:creationId xmlns:a16="http://schemas.microsoft.com/office/drawing/2014/main" id="{DBCA348F-21D2-4A5A-847B-0BC2D2D49A41}"/>
              </a:ext>
            </a:extLst>
          </p:cNvPr>
          <p:cNvSpPr/>
          <p:nvPr/>
        </p:nvSpPr>
        <p:spPr>
          <a:xfrm>
            <a:off x="9174080" y="5901527"/>
            <a:ext cx="2257653" cy="369332"/>
          </a:xfrm>
          <a:prstGeom prst="rect">
            <a:avLst/>
          </a:prstGeom>
        </p:spPr>
        <p:txBody>
          <a:bodyPr wrap="square">
            <a:spAutoFit/>
          </a:bodyPr>
          <a:lstStyle/>
          <a:p>
            <a:r>
              <a:rPr lang="pl-PL" dirty="0"/>
              <a:t>Areas affected by OA</a:t>
            </a:r>
          </a:p>
        </p:txBody>
      </p:sp>
      <p:sp>
        <p:nvSpPr>
          <p:cNvPr id="8" name="Rectangle 7">
            <a:extLst>
              <a:ext uri="{FF2B5EF4-FFF2-40B4-BE49-F238E27FC236}">
                <a16:creationId xmlns:a16="http://schemas.microsoft.com/office/drawing/2014/main" id="{A4F63786-E286-44E6-BCCF-7D57EFCE3EB8}"/>
              </a:ext>
            </a:extLst>
          </p:cNvPr>
          <p:cNvSpPr/>
          <p:nvPr/>
        </p:nvSpPr>
        <p:spPr>
          <a:xfrm rot="16200000">
            <a:off x="8926133" y="2754523"/>
            <a:ext cx="6160150" cy="246221"/>
          </a:xfrm>
          <a:prstGeom prst="rect">
            <a:avLst/>
          </a:prstGeom>
        </p:spPr>
        <p:txBody>
          <a:bodyPr wrap="square">
            <a:spAutoFit/>
          </a:bodyPr>
          <a:lstStyle/>
          <a:p>
            <a:r>
              <a:rPr lang="pl-PL" sz="1000" dirty="0"/>
              <a:t>https://upload.wikimedia.org/wikipedia/commons/7/74/Areas_affected_by_osteoarthritis.gif</a:t>
            </a:r>
          </a:p>
        </p:txBody>
      </p:sp>
    </p:spTree>
    <p:extLst>
      <p:ext uri="{BB962C8B-B14F-4D97-AF65-F5344CB8AC3E}">
        <p14:creationId xmlns:p14="http://schemas.microsoft.com/office/powerpoint/2010/main" val="342794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2B3F7F-BF94-48F1-AA82-FF314F024312}"/>
              </a:ext>
            </a:extLst>
          </p:cNvPr>
          <p:cNvPicPr>
            <a:picLocks noGrp="1" noChangeAspect="1"/>
          </p:cNvPicPr>
          <p:nvPr>
            <p:ph idx="1"/>
          </p:nvPr>
        </p:nvPicPr>
        <p:blipFill>
          <a:blip r:embed="rId2"/>
          <a:stretch>
            <a:fillRect/>
          </a:stretch>
        </p:blipFill>
        <p:spPr>
          <a:xfrm>
            <a:off x="417639" y="751910"/>
            <a:ext cx="4815955" cy="5350310"/>
          </a:xfrm>
        </p:spPr>
      </p:pic>
      <p:pic>
        <p:nvPicPr>
          <p:cNvPr id="7" name="Picture 6">
            <a:extLst>
              <a:ext uri="{FF2B5EF4-FFF2-40B4-BE49-F238E27FC236}">
                <a16:creationId xmlns:a16="http://schemas.microsoft.com/office/drawing/2014/main" id="{66C82638-67B6-49E1-92B0-F1A9657A4C77}"/>
              </a:ext>
            </a:extLst>
          </p:cNvPr>
          <p:cNvPicPr>
            <a:picLocks noChangeAspect="1"/>
          </p:cNvPicPr>
          <p:nvPr/>
        </p:nvPicPr>
        <p:blipFill>
          <a:blip r:embed="rId3"/>
          <a:stretch>
            <a:fillRect/>
          </a:stretch>
        </p:blipFill>
        <p:spPr>
          <a:xfrm>
            <a:off x="5728298" y="761241"/>
            <a:ext cx="6074056" cy="5350310"/>
          </a:xfrm>
          <a:prstGeom prst="rect">
            <a:avLst/>
          </a:prstGeom>
        </p:spPr>
      </p:pic>
      <p:sp>
        <p:nvSpPr>
          <p:cNvPr id="8" name="Rectangle 7">
            <a:extLst>
              <a:ext uri="{FF2B5EF4-FFF2-40B4-BE49-F238E27FC236}">
                <a16:creationId xmlns:a16="http://schemas.microsoft.com/office/drawing/2014/main" id="{6F9C178C-43EA-46C5-8A86-B384974329C6}"/>
              </a:ext>
            </a:extLst>
          </p:cNvPr>
          <p:cNvSpPr/>
          <p:nvPr/>
        </p:nvSpPr>
        <p:spPr>
          <a:xfrm rot="16200000">
            <a:off x="9507618" y="3198109"/>
            <a:ext cx="4989322" cy="246221"/>
          </a:xfrm>
          <a:prstGeom prst="rect">
            <a:avLst/>
          </a:prstGeom>
        </p:spPr>
        <p:txBody>
          <a:bodyPr wrap="square">
            <a:spAutoFit/>
          </a:bodyPr>
          <a:lstStyle/>
          <a:p>
            <a:r>
              <a:rPr lang="pl-PL" sz="1000" dirty="0"/>
              <a:t>https://en.wikipedia.org/wiki/Osteoarthritis#/media/File:0910_Oateoarthritis_Hip_A.png</a:t>
            </a:r>
          </a:p>
        </p:txBody>
      </p:sp>
      <p:sp>
        <p:nvSpPr>
          <p:cNvPr id="9" name="Rectangle 8">
            <a:extLst>
              <a:ext uri="{FF2B5EF4-FFF2-40B4-BE49-F238E27FC236}">
                <a16:creationId xmlns:a16="http://schemas.microsoft.com/office/drawing/2014/main" id="{6C362289-26F8-45DD-8B69-9D277F1DEB07}"/>
              </a:ext>
            </a:extLst>
          </p:cNvPr>
          <p:cNvSpPr/>
          <p:nvPr/>
        </p:nvSpPr>
        <p:spPr>
          <a:xfrm rot="5400000">
            <a:off x="-2819873" y="3917602"/>
            <a:ext cx="6096000" cy="246221"/>
          </a:xfrm>
          <a:prstGeom prst="rect">
            <a:avLst/>
          </a:prstGeom>
        </p:spPr>
        <p:txBody>
          <a:bodyPr>
            <a:spAutoFit/>
          </a:bodyPr>
          <a:lstStyle/>
          <a:p>
            <a:r>
              <a:rPr lang="pl-PL" sz="1000" dirty="0">
                <a:solidFill>
                  <a:schemeClr val="bg1"/>
                </a:solidFill>
              </a:rPr>
              <a:t>https://en.wikipedia.org/wiki/Osteoarthritis#/media/File:0910_Oateoarthritis_Hip_B.png</a:t>
            </a:r>
          </a:p>
        </p:txBody>
      </p:sp>
    </p:spTree>
    <p:extLst>
      <p:ext uri="{BB962C8B-B14F-4D97-AF65-F5344CB8AC3E}">
        <p14:creationId xmlns:p14="http://schemas.microsoft.com/office/powerpoint/2010/main" val="197938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CF7D-308C-4A25-A90A-3261E2F12C92}"/>
              </a:ext>
            </a:extLst>
          </p:cNvPr>
          <p:cNvSpPr>
            <a:spLocks noGrp="1"/>
          </p:cNvSpPr>
          <p:nvPr>
            <p:ph type="title"/>
          </p:nvPr>
        </p:nvSpPr>
        <p:spPr>
          <a:xfrm>
            <a:off x="230617" y="1337988"/>
            <a:ext cx="2947482" cy="1843298"/>
          </a:xfrm>
        </p:spPr>
        <p:txBody>
          <a:bodyPr/>
          <a:lstStyle/>
          <a:p>
            <a:pPr algn="ctr"/>
            <a:r>
              <a:rPr lang="pl-PL" dirty="0"/>
              <a:t>Primary osteoarthritis</a:t>
            </a:r>
          </a:p>
        </p:txBody>
      </p:sp>
      <p:sp>
        <p:nvSpPr>
          <p:cNvPr id="3" name="Content Placeholder 2">
            <a:extLst>
              <a:ext uri="{FF2B5EF4-FFF2-40B4-BE49-F238E27FC236}">
                <a16:creationId xmlns:a16="http://schemas.microsoft.com/office/drawing/2014/main" id="{3245C3F4-A7D9-4FBF-87B3-E6F1FEAB9376}"/>
              </a:ext>
            </a:extLst>
          </p:cNvPr>
          <p:cNvSpPr>
            <a:spLocks noGrp="1"/>
          </p:cNvSpPr>
          <p:nvPr>
            <p:ph idx="1"/>
          </p:nvPr>
        </p:nvSpPr>
        <p:spPr>
          <a:xfrm>
            <a:off x="3719979" y="869433"/>
            <a:ext cx="6916592" cy="2722856"/>
          </a:xfrm>
        </p:spPr>
        <p:txBody>
          <a:bodyPr>
            <a:normAutofit fontScale="77500" lnSpcReduction="20000"/>
          </a:bodyPr>
          <a:lstStyle/>
          <a:p>
            <a:pPr marL="0" indent="0">
              <a:buNone/>
            </a:pPr>
            <a:r>
              <a:rPr lang="pl-PL" b="1" dirty="0"/>
              <a:t>Risk factors:</a:t>
            </a:r>
          </a:p>
          <a:p>
            <a:r>
              <a:rPr lang="en-US" dirty="0"/>
              <a:t>Damage from mechanical stress with insufficient self repair by joints</a:t>
            </a:r>
            <a:endParaRPr lang="pl-PL" dirty="0"/>
          </a:p>
          <a:p>
            <a:r>
              <a:rPr lang="pl-PL" dirty="0"/>
              <a:t>M</a:t>
            </a:r>
            <a:r>
              <a:rPr lang="en-US" dirty="0" err="1"/>
              <a:t>isalignments</a:t>
            </a:r>
            <a:r>
              <a:rPr lang="en-US" dirty="0"/>
              <a:t> of bones caused by congenital or pathogenic causes</a:t>
            </a:r>
            <a:endParaRPr lang="pl-PL" dirty="0"/>
          </a:p>
          <a:p>
            <a:r>
              <a:rPr lang="pl-PL" dirty="0"/>
              <a:t>M</a:t>
            </a:r>
            <a:r>
              <a:rPr lang="en-US" dirty="0" err="1"/>
              <a:t>echanical</a:t>
            </a:r>
            <a:r>
              <a:rPr lang="en-US" dirty="0"/>
              <a:t> injury </a:t>
            </a:r>
            <a:endParaRPr lang="pl-PL" dirty="0"/>
          </a:p>
          <a:p>
            <a:r>
              <a:rPr lang="pl-PL" dirty="0"/>
              <a:t>E</a:t>
            </a:r>
            <a:r>
              <a:rPr lang="en-US" dirty="0" err="1"/>
              <a:t>xcess</a:t>
            </a:r>
            <a:r>
              <a:rPr lang="en-US" dirty="0"/>
              <a:t> body weight</a:t>
            </a:r>
            <a:endParaRPr lang="pl-PL" dirty="0"/>
          </a:p>
          <a:p>
            <a:r>
              <a:rPr lang="pl-PL" dirty="0"/>
              <a:t>L</a:t>
            </a:r>
            <a:r>
              <a:rPr lang="en-US" dirty="0" err="1"/>
              <a:t>oss</a:t>
            </a:r>
            <a:r>
              <a:rPr lang="en-US" dirty="0"/>
              <a:t> of strength in the muscles supporting a joint </a:t>
            </a:r>
            <a:endParaRPr lang="pl-PL" dirty="0"/>
          </a:p>
          <a:p>
            <a:r>
              <a:rPr lang="pl-PL" dirty="0"/>
              <a:t>I</a:t>
            </a:r>
            <a:r>
              <a:rPr lang="en-US" dirty="0" err="1"/>
              <a:t>mpairment</a:t>
            </a:r>
            <a:r>
              <a:rPr lang="en-US" dirty="0"/>
              <a:t> of peripheral nerves, leading to sudden or uncoordinated movements</a:t>
            </a:r>
            <a:endParaRPr lang="pl-PL" dirty="0"/>
          </a:p>
          <a:p>
            <a:r>
              <a:rPr lang="pl-PL" dirty="0"/>
              <a:t>Change in hormone levels</a:t>
            </a:r>
          </a:p>
        </p:txBody>
      </p:sp>
      <p:pic>
        <p:nvPicPr>
          <p:cNvPr id="6" name="Picture 5">
            <a:extLst>
              <a:ext uri="{FF2B5EF4-FFF2-40B4-BE49-F238E27FC236}">
                <a16:creationId xmlns:a16="http://schemas.microsoft.com/office/drawing/2014/main" id="{4C7BEB1B-B795-46BF-8C9E-E13FB20415E5}"/>
              </a:ext>
            </a:extLst>
          </p:cNvPr>
          <p:cNvPicPr>
            <a:picLocks noChangeAspect="1"/>
          </p:cNvPicPr>
          <p:nvPr/>
        </p:nvPicPr>
        <p:blipFill>
          <a:blip r:embed="rId2"/>
          <a:stretch>
            <a:fillRect/>
          </a:stretch>
        </p:blipFill>
        <p:spPr>
          <a:xfrm>
            <a:off x="3447131" y="3751085"/>
            <a:ext cx="3730208" cy="2337597"/>
          </a:xfrm>
          <a:prstGeom prst="rect">
            <a:avLst/>
          </a:prstGeom>
        </p:spPr>
      </p:pic>
      <p:pic>
        <p:nvPicPr>
          <p:cNvPr id="8" name="Picture 7">
            <a:extLst>
              <a:ext uri="{FF2B5EF4-FFF2-40B4-BE49-F238E27FC236}">
                <a16:creationId xmlns:a16="http://schemas.microsoft.com/office/drawing/2014/main" id="{B76BDEAE-3FC2-4942-A8CB-8FF94F6509C7}"/>
              </a:ext>
            </a:extLst>
          </p:cNvPr>
          <p:cNvPicPr>
            <a:picLocks noChangeAspect="1"/>
          </p:cNvPicPr>
          <p:nvPr/>
        </p:nvPicPr>
        <p:blipFill>
          <a:blip r:embed="rId3"/>
          <a:stretch>
            <a:fillRect/>
          </a:stretch>
        </p:blipFill>
        <p:spPr>
          <a:xfrm>
            <a:off x="7177338" y="3750150"/>
            <a:ext cx="3526299" cy="2337595"/>
          </a:xfrm>
          <a:prstGeom prst="rect">
            <a:avLst/>
          </a:prstGeom>
        </p:spPr>
      </p:pic>
      <p:pic>
        <p:nvPicPr>
          <p:cNvPr id="10" name="Picture 9">
            <a:extLst>
              <a:ext uri="{FF2B5EF4-FFF2-40B4-BE49-F238E27FC236}">
                <a16:creationId xmlns:a16="http://schemas.microsoft.com/office/drawing/2014/main" id="{F9940A4A-ED88-4D05-B2E2-0B731367AE1E}"/>
              </a:ext>
            </a:extLst>
          </p:cNvPr>
          <p:cNvPicPr>
            <a:picLocks noChangeAspect="1"/>
          </p:cNvPicPr>
          <p:nvPr/>
        </p:nvPicPr>
        <p:blipFill>
          <a:blip r:embed="rId4"/>
          <a:stretch>
            <a:fillRect/>
          </a:stretch>
        </p:blipFill>
        <p:spPr>
          <a:xfrm>
            <a:off x="-12101" y="3752020"/>
            <a:ext cx="3503209" cy="2337596"/>
          </a:xfrm>
          <a:prstGeom prst="rect">
            <a:avLst/>
          </a:prstGeom>
        </p:spPr>
      </p:pic>
      <p:sp>
        <p:nvSpPr>
          <p:cNvPr id="11" name="Rectangle 10">
            <a:extLst>
              <a:ext uri="{FF2B5EF4-FFF2-40B4-BE49-F238E27FC236}">
                <a16:creationId xmlns:a16="http://schemas.microsoft.com/office/drawing/2014/main" id="{1D900567-8811-490B-B5D3-5CA9AE4375BB}"/>
              </a:ext>
            </a:extLst>
          </p:cNvPr>
          <p:cNvSpPr/>
          <p:nvPr/>
        </p:nvSpPr>
        <p:spPr>
          <a:xfrm>
            <a:off x="10703636" y="755651"/>
            <a:ext cx="1799514" cy="533209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2" name="Content Placeholder 2">
            <a:extLst>
              <a:ext uri="{FF2B5EF4-FFF2-40B4-BE49-F238E27FC236}">
                <a16:creationId xmlns:a16="http://schemas.microsoft.com/office/drawing/2014/main" id="{20D6AD4F-3F81-453B-92F0-1C6E2867A641}"/>
              </a:ext>
            </a:extLst>
          </p:cNvPr>
          <p:cNvSpPr txBox="1">
            <a:spLocks/>
          </p:cNvSpPr>
          <p:nvPr/>
        </p:nvSpPr>
        <p:spPr>
          <a:xfrm>
            <a:off x="6695516" y="5453499"/>
            <a:ext cx="586374" cy="910049"/>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pl-PL" b="1" dirty="0">
                <a:solidFill>
                  <a:schemeClr val="tx1"/>
                </a:solidFill>
              </a:rPr>
              <a:t>[2]</a:t>
            </a:r>
            <a:endParaRPr lang="pl-PL" dirty="0">
              <a:solidFill>
                <a:schemeClr val="tx1"/>
              </a:solidFill>
            </a:endParaRPr>
          </a:p>
        </p:txBody>
      </p:sp>
      <p:sp>
        <p:nvSpPr>
          <p:cNvPr id="13" name="Content Placeholder 2">
            <a:extLst>
              <a:ext uri="{FF2B5EF4-FFF2-40B4-BE49-F238E27FC236}">
                <a16:creationId xmlns:a16="http://schemas.microsoft.com/office/drawing/2014/main" id="{F2EDC5A9-1F83-4BFC-AD31-D1F3B88103CA}"/>
              </a:ext>
            </a:extLst>
          </p:cNvPr>
          <p:cNvSpPr txBox="1">
            <a:spLocks/>
          </p:cNvSpPr>
          <p:nvPr/>
        </p:nvSpPr>
        <p:spPr>
          <a:xfrm>
            <a:off x="2980582" y="5453499"/>
            <a:ext cx="586374" cy="910049"/>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pl-PL" b="1" dirty="0">
                <a:solidFill>
                  <a:schemeClr val="tx1"/>
                </a:solidFill>
              </a:rPr>
              <a:t>[1]</a:t>
            </a:r>
            <a:endParaRPr lang="pl-PL" dirty="0">
              <a:solidFill>
                <a:schemeClr val="tx1"/>
              </a:solidFill>
            </a:endParaRPr>
          </a:p>
        </p:txBody>
      </p:sp>
      <p:sp>
        <p:nvSpPr>
          <p:cNvPr id="14" name="Content Placeholder 2">
            <a:extLst>
              <a:ext uri="{FF2B5EF4-FFF2-40B4-BE49-F238E27FC236}">
                <a16:creationId xmlns:a16="http://schemas.microsoft.com/office/drawing/2014/main" id="{5F1A994F-8945-46E5-AB48-2EA501E72004}"/>
              </a:ext>
            </a:extLst>
          </p:cNvPr>
          <p:cNvSpPr txBox="1">
            <a:spLocks/>
          </p:cNvSpPr>
          <p:nvPr/>
        </p:nvSpPr>
        <p:spPr>
          <a:xfrm>
            <a:off x="10244673" y="5432196"/>
            <a:ext cx="586374" cy="910049"/>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pl-PL" b="1" dirty="0">
                <a:solidFill>
                  <a:schemeClr val="bg1"/>
                </a:solidFill>
              </a:rPr>
              <a:t>[3]</a:t>
            </a:r>
            <a:endParaRPr lang="pl-PL" dirty="0">
              <a:solidFill>
                <a:schemeClr val="bg1"/>
              </a:solidFill>
            </a:endParaRPr>
          </a:p>
        </p:txBody>
      </p:sp>
      <p:sp>
        <p:nvSpPr>
          <p:cNvPr id="15" name="Rectangle 14">
            <a:extLst>
              <a:ext uri="{FF2B5EF4-FFF2-40B4-BE49-F238E27FC236}">
                <a16:creationId xmlns:a16="http://schemas.microsoft.com/office/drawing/2014/main" id="{1C366604-8393-4B84-9212-6891A98240D4}"/>
              </a:ext>
            </a:extLst>
          </p:cNvPr>
          <p:cNvSpPr/>
          <p:nvPr/>
        </p:nvSpPr>
        <p:spPr>
          <a:xfrm rot="16200000">
            <a:off x="8234737" y="3224425"/>
            <a:ext cx="5340867" cy="230832"/>
          </a:xfrm>
          <a:prstGeom prst="rect">
            <a:avLst/>
          </a:prstGeom>
        </p:spPr>
        <p:txBody>
          <a:bodyPr wrap="square">
            <a:spAutoFit/>
          </a:bodyPr>
          <a:lstStyle/>
          <a:p>
            <a:r>
              <a:rPr lang="pl-PL" sz="900" dirty="0"/>
              <a:t>[1] https://cdn1.medicalnewstoday.com/content/images/articles/319/319769/arthritis-in-feet-and-toes.jpg</a:t>
            </a:r>
          </a:p>
        </p:txBody>
      </p:sp>
      <p:sp>
        <p:nvSpPr>
          <p:cNvPr id="16" name="Rectangle 15">
            <a:extLst>
              <a:ext uri="{FF2B5EF4-FFF2-40B4-BE49-F238E27FC236}">
                <a16:creationId xmlns:a16="http://schemas.microsoft.com/office/drawing/2014/main" id="{1F4DE839-8BB1-4A34-9D38-EC4186AEDA37}"/>
              </a:ext>
            </a:extLst>
          </p:cNvPr>
          <p:cNvSpPr/>
          <p:nvPr/>
        </p:nvSpPr>
        <p:spPr>
          <a:xfrm rot="16200000">
            <a:off x="8665760" y="3136348"/>
            <a:ext cx="5240023" cy="507831"/>
          </a:xfrm>
          <a:prstGeom prst="rect">
            <a:avLst/>
          </a:prstGeom>
        </p:spPr>
        <p:txBody>
          <a:bodyPr wrap="square">
            <a:spAutoFit/>
          </a:bodyPr>
          <a:lstStyle/>
          <a:p>
            <a:r>
              <a:rPr lang="pl-PL" sz="900" dirty="0"/>
              <a:t>[2] https://assets.website-files.com/57677c15bd63608e7eb52969/58479be845511ce87c8f5477_Pathology%20DSC02139%20severe%20hand%20arthritis%20copy.JPG</a:t>
            </a:r>
          </a:p>
        </p:txBody>
      </p:sp>
      <p:sp>
        <p:nvSpPr>
          <p:cNvPr id="17" name="Rectangle 16">
            <a:extLst>
              <a:ext uri="{FF2B5EF4-FFF2-40B4-BE49-F238E27FC236}">
                <a16:creationId xmlns:a16="http://schemas.microsoft.com/office/drawing/2014/main" id="{9735CE6F-7678-4964-8821-49C1B2E8D744}"/>
              </a:ext>
            </a:extLst>
          </p:cNvPr>
          <p:cNvSpPr/>
          <p:nvPr/>
        </p:nvSpPr>
        <p:spPr>
          <a:xfrm rot="16200000">
            <a:off x="9189243" y="3150558"/>
            <a:ext cx="5211294" cy="507831"/>
          </a:xfrm>
          <a:prstGeom prst="rect">
            <a:avLst/>
          </a:prstGeom>
        </p:spPr>
        <p:txBody>
          <a:bodyPr wrap="square">
            <a:spAutoFit/>
          </a:bodyPr>
          <a:lstStyle/>
          <a:p>
            <a:r>
              <a:rPr lang="pl-PL" sz="900" dirty="0"/>
              <a:t>[3] https://cached.imagescaler.hbpl.co.uk/resize/scaleWidth/620/cached.offlinehbpl.hbpl.co.uk/news/PGH/C0168216-Swollen_knee_cdp-20141009081411533.png</a:t>
            </a:r>
          </a:p>
        </p:txBody>
      </p:sp>
    </p:spTree>
    <p:extLst>
      <p:ext uri="{BB962C8B-B14F-4D97-AF65-F5344CB8AC3E}">
        <p14:creationId xmlns:p14="http://schemas.microsoft.com/office/powerpoint/2010/main" val="351135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0DD9-90C0-4F17-B58E-1A965268CAE8}"/>
              </a:ext>
            </a:extLst>
          </p:cNvPr>
          <p:cNvSpPr>
            <a:spLocks noGrp="1"/>
          </p:cNvSpPr>
          <p:nvPr>
            <p:ph type="title"/>
          </p:nvPr>
        </p:nvSpPr>
        <p:spPr/>
        <p:txBody>
          <a:bodyPr/>
          <a:lstStyle/>
          <a:p>
            <a:pPr algn="ctr"/>
            <a:r>
              <a:rPr lang="pl-PL" dirty="0"/>
              <a:t>Secondary osteoarthritis</a:t>
            </a:r>
          </a:p>
        </p:txBody>
      </p:sp>
      <p:pic>
        <p:nvPicPr>
          <p:cNvPr id="17" name="Picture 16">
            <a:extLst>
              <a:ext uri="{FF2B5EF4-FFF2-40B4-BE49-F238E27FC236}">
                <a16:creationId xmlns:a16="http://schemas.microsoft.com/office/drawing/2014/main" id="{1EB550E4-F4FA-4295-96A8-4A2AF5CBDCA4}"/>
              </a:ext>
            </a:extLst>
          </p:cNvPr>
          <p:cNvPicPr>
            <a:picLocks noChangeAspect="1"/>
          </p:cNvPicPr>
          <p:nvPr/>
        </p:nvPicPr>
        <p:blipFill>
          <a:blip r:embed="rId2"/>
          <a:stretch>
            <a:fillRect/>
          </a:stretch>
        </p:blipFill>
        <p:spPr>
          <a:xfrm>
            <a:off x="7046539" y="3341547"/>
            <a:ext cx="4633224" cy="2046340"/>
          </a:xfrm>
          <a:prstGeom prst="rect">
            <a:avLst/>
          </a:prstGeom>
        </p:spPr>
      </p:pic>
      <p:sp>
        <p:nvSpPr>
          <p:cNvPr id="19" name="Rectangle 18">
            <a:extLst>
              <a:ext uri="{FF2B5EF4-FFF2-40B4-BE49-F238E27FC236}">
                <a16:creationId xmlns:a16="http://schemas.microsoft.com/office/drawing/2014/main" id="{E0016873-425D-4FC9-A029-7C41FC5A2F1D}"/>
              </a:ext>
            </a:extLst>
          </p:cNvPr>
          <p:cNvSpPr/>
          <p:nvPr/>
        </p:nvSpPr>
        <p:spPr>
          <a:xfrm>
            <a:off x="6451600" y="2921000"/>
            <a:ext cx="711200" cy="393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Content Placeholder 2">
            <a:extLst>
              <a:ext uri="{FF2B5EF4-FFF2-40B4-BE49-F238E27FC236}">
                <a16:creationId xmlns:a16="http://schemas.microsoft.com/office/drawing/2014/main" id="{C08C2273-6B96-4EF2-A7A0-1C4FD87F9AA6}"/>
              </a:ext>
            </a:extLst>
          </p:cNvPr>
          <p:cNvSpPr txBox="1">
            <a:spLocks/>
          </p:cNvSpPr>
          <p:nvPr/>
        </p:nvSpPr>
        <p:spPr>
          <a:xfrm>
            <a:off x="3727339" y="2172227"/>
            <a:ext cx="3137477" cy="391407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pl-PL" b="1" dirty="0"/>
              <a:t>OA may also be caused by other disorders such as:</a:t>
            </a:r>
          </a:p>
          <a:p>
            <a:r>
              <a:rPr lang="en-US" dirty="0"/>
              <a:t>Alkaptonuria</a:t>
            </a:r>
          </a:p>
          <a:p>
            <a:r>
              <a:rPr lang="en-US" dirty="0"/>
              <a:t>Congenital disorders of joints</a:t>
            </a:r>
          </a:p>
          <a:p>
            <a:r>
              <a:rPr lang="en-US" dirty="0"/>
              <a:t>Ehlers-Danlos Syndrome</a:t>
            </a:r>
          </a:p>
          <a:p>
            <a:r>
              <a:rPr lang="en-US" dirty="0"/>
              <a:t>Hemochromatosis</a:t>
            </a:r>
            <a:endParaRPr lang="pl-PL" dirty="0"/>
          </a:p>
          <a:p>
            <a:r>
              <a:rPr lang="en-US" dirty="0"/>
              <a:t>Wilson's disease</a:t>
            </a:r>
            <a:endParaRPr lang="pl-PL" dirty="0"/>
          </a:p>
          <a:p>
            <a:r>
              <a:rPr lang="pl-PL" dirty="0"/>
              <a:t>Joint infection</a:t>
            </a:r>
            <a:br>
              <a:rPr lang="pl-PL" dirty="0"/>
            </a:br>
            <a:endParaRPr lang="pl-PL" dirty="0"/>
          </a:p>
          <a:p>
            <a:endParaRPr lang="pl-PL" dirty="0"/>
          </a:p>
          <a:p>
            <a:endParaRPr lang="en-US" dirty="0"/>
          </a:p>
          <a:p>
            <a:pPr marL="0" indent="0">
              <a:buFont typeface="Wingdings 2" pitchFamily="18" charset="2"/>
              <a:buNone/>
            </a:pPr>
            <a:endParaRPr lang="pl-PL" dirty="0"/>
          </a:p>
        </p:txBody>
      </p:sp>
      <p:sp>
        <p:nvSpPr>
          <p:cNvPr id="21" name="Rectangle 20">
            <a:extLst>
              <a:ext uri="{FF2B5EF4-FFF2-40B4-BE49-F238E27FC236}">
                <a16:creationId xmlns:a16="http://schemas.microsoft.com/office/drawing/2014/main" id="{9FB4997D-B3EB-4EC1-BE88-B8B9BAD8A16F}"/>
              </a:ext>
            </a:extLst>
          </p:cNvPr>
          <p:cNvSpPr/>
          <p:nvPr/>
        </p:nvSpPr>
        <p:spPr>
          <a:xfrm>
            <a:off x="5943600" y="3111500"/>
            <a:ext cx="2806700" cy="230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Rectangle 21">
            <a:extLst>
              <a:ext uri="{FF2B5EF4-FFF2-40B4-BE49-F238E27FC236}">
                <a16:creationId xmlns:a16="http://schemas.microsoft.com/office/drawing/2014/main" id="{176381AF-E044-4591-8CB4-BC5E7A957EBB}"/>
              </a:ext>
            </a:extLst>
          </p:cNvPr>
          <p:cNvSpPr/>
          <p:nvPr/>
        </p:nvSpPr>
        <p:spPr>
          <a:xfrm>
            <a:off x="7106389" y="761624"/>
            <a:ext cx="4694247" cy="2614577"/>
          </a:xfrm>
          <a:prstGeom prst="rect">
            <a:avLst/>
          </a:prstGeom>
          <a:solidFill>
            <a:srgbClr val="F8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3" name="Picture 22">
            <a:extLst>
              <a:ext uri="{FF2B5EF4-FFF2-40B4-BE49-F238E27FC236}">
                <a16:creationId xmlns:a16="http://schemas.microsoft.com/office/drawing/2014/main" id="{FB8E48D7-CE91-45A0-92B8-E372FA7B768E}"/>
              </a:ext>
            </a:extLst>
          </p:cNvPr>
          <p:cNvPicPr>
            <a:picLocks noChangeAspect="1"/>
          </p:cNvPicPr>
          <p:nvPr/>
        </p:nvPicPr>
        <p:blipFill>
          <a:blip r:embed="rId3"/>
          <a:stretch>
            <a:fillRect/>
          </a:stretch>
        </p:blipFill>
        <p:spPr>
          <a:xfrm>
            <a:off x="9363151" y="1076279"/>
            <a:ext cx="2437485" cy="1878514"/>
          </a:xfrm>
          <a:prstGeom prst="rect">
            <a:avLst/>
          </a:prstGeom>
        </p:spPr>
      </p:pic>
      <p:sp>
        <p:nvSpPr>
          <p:cNvPr id="24" name="Rectangle 23">
            <a:extLst>
              <a:ext uri="{FF2B5EF4-FFF2-40B4-BE49-F238E27FC236}">
                <a16:creationId xmlns:a16="http://schemas.microsoft.com/office/drawing/2014/main" id="{8598D343-F54B-4653-8F17-F8EBB059CA1D}"/>
              </a:ext>
            </a:extLst>
          </p:cNvPr>
          <p:cNvSpPr/>
          <p:nvPr/>
        </p:nvSpPr>
        <p:spPr>
          <a:xfrm>
            <a:off x="7223480" y="1139966"/>
            <a:ext cx="1950980" cy="1754326"/>
          </a:xfrm>
          <a:prstGeom prst="rect">
            <a:avLst/>
          </a:prstGeom>
        </p:spPr>
        <p:txBody>
          <a:bodyPr wrap="square">
            <a:spAutoFit/>
          </a:bodyPr>
          <a:lstStyle/>
          <a:p>
            <a:pPr algn="ctr"/>
            <a:r>
              <a:rPr lang="en-US" dirty="0"/>
              <a:t>Disability-adjusted life year for osteoarthritis per 100,000 inhabitants in 2004</a:t>
            </a:r>
            <a:endParaRPr lang="pl-PL" dirty="0"/>
          </a:p>
        </p:txBody>
      </p:sp>
      <p:sp>
        <p:nvSpPr>
          <p:cNvPr id="25" name="Rectangle 24">
            <a:extLst>
              <a:ext uri="{FF2B5EF4-FFF2-40B4-BE49-F238E27FC236}">
                <a16:creationId xmlns:a16="http://schemas.microsoft.com/office/drawing/2014/main" id="{9472ADC7-9B75-497F-A311-899E39D54118}"/>
              </a:ext>
            </a:extLst>
          </p:cNvPr>
          <p:cNvSpPr/>
          <p:nvPr/>
        </p:nvSpPr>
        <p:spPr>
          <a:xfrm>
            <a:off x="7902917" y="5520725"/>
            <a:ext cx="3776846" cy="507831"/>
          </a:xfrm>
          <a:prstGeom prst="rect">
            <a:avLst/>
          </a:prstGeom>
        </p:spPr>
        <p:txBody>
          <a:bodyPr wrap="square">
            <a:spAutoFit/>
          </a:bodyPr>
          <a:lstStyle/>
          <a:p>
            <a:r>
              <a:rPr lang="pl-PL" sz="900" dirty="0"/>
              <a:t>https://upload.wikimedia.org/wikipedia/commons/thumb/b/be/Osteoarthritis_world_map_-_DALY_-_WHO2004.svg/1024px-Osteoarthritis_world_map_-_DALY_-_WHO2004.svg.png</a:t>
            </a:r>
          </a:p>
        </p:txBody>
      </p:sp>
    </p:spTree>
    <p:extLst>
      <p:ext uri="{BB962C8B-B14F-4D97-AF65-F5344CB8AC3E}">
        <p14:creationId xmlns:p14="http://schemas.microsoft.com/office/powerpoint/2010/main" val="387799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EF08-3896-4D3B-BCE4-7B10AD36A1A1}"/>
              </a:ext>
            </a:extLst>
          </p:cNvPr>
          <p:cNvSpPr>
            <a:spLocks noGrp="1"/>
          </p:cNvSpPr>
          <p:nvPr>
            <p:ph type="title"/>
          </p:nvPr>
        </p:nvSpPr>
        <p:spPr/>
        <p:txBody>
          <a:bodyPr/>
          <a:lstStyle/>
          <a:p>
            <a:pPr algn="ctr"/>
            <a:r>
              <a:rPr lang="pl-PL" dirty="0"/>
              <a:t>The Goal</a:t>
            </a:r>
          </a:p>
        </p:txBody>
      </p:sp>
      <p:sp>
        <p:nvSpPr>
          <p:cNvPr id="4" name="Content Placeholder 3">
            <a:extLst>
              <a:ext uri="{FF2B5EF4-FFF2-40B4-BE49-F238E27FC236}">
                <a16:creationId xmlns:a16="http://schemas.microsoft.com/office/drawing/2014/main" id="{4230E0D9-75D1-4AAC-A894-4B8154874AB8}"/>
              </a:ext>
            </a:extLst>
          </p:cNvPr>
          <p:cNvSpPr>
            <a:spLocks noGrp="1"/>
          </p:cNvSpPr>
          <p:nvPr>
            <p:ph sz="half" idx="2"/>
          </p:nvPr>
        </p:nvSpPr>
        <p:spPr>
          <a:xfrm>
            <a:off x="3702811" y="915631"/>
            <a:ext cx="3937311" cy="5017594"/>
          </a:xfrm>
        </p:spPr>
        <p:txBody>
          <a:bodyPr>
            <a:normAutofit/>
          </a:bodyPr>
          <a:lstStyle/>
          <a:p>
            <a:pPr marL="0" indent="0" algn="just">
              <a:buNone/>
            </a:pPr>
            <a:r>
              <a:rPr lang="en-US" dirty="0"/>
              <a:t>Assessment of the applicability of FT-Raman spectroscopy for analysis of changes in the chemical and phase composition of joint structures at particular stages of degenerative disease development</a:t>
            </a:r>
            <a:endParaRPr lang="pl-PL" dirty="0"/>
          </a:p>
        </p:txBody>
      </p:sp>
      <p:sp>
        <p:nvSpPr>
          <p:cNvPr id="8" name="Content Placeholder 7">
            <a:extLst>
              <a:ext uri="{FF2B5EF4-FFF2-40B4-BE49-F238E27FC236}">
                <a16:creationId xmlns:a16="http://schemas.microsoft.com/office/drawing/2014/main" id="{7EEDB620-1E1C-4882-BDFA-4DBD11BD644C}"/>
              </a:ext>
            </a:extLst>
          </p:cNvPr>
          <p:cNvSpPr>
            <a:spLocks noGrp="1"/>
          </p:cNvSpPr>
          <p:nvPr>
            <p:ph sz="quarter" idx="4"/>
          </p:nvPr>
        </p:nvSpPr>
        <p:spPr>
          <a:xfrm>
            <a:off x="7805223" y="800451"/>
            <a:ext cx="3474720" cy="4023360"/>
          </a:xfrm>
        </p:spPr>
        <p:txBody>
          <a:bodyPr>
            <a:normAutofit/>
          </a:bodyPr>
          <a:lstStyle/>
          <a:p>
            <a:pPr marL="0" indent="0" algn="ctr">
              <a:buNone/>
            </a:pPr>
            <a:r>
              <a:rPr lang="pl-PL" sz="3600" b="1" dirty="0">
                <a:solidFill>
                  <a:schemeClr val="tx1"/>
                </a:solidFill>
              </a:rPr>
              <a:t>How can it get faster? </a:t>
            </a:r>
          </a:p>
        </p:txBody>
      </p:sp>
      <p:pic>
        <p:nvPicPr>
          <p:cNvPr id="12" name="Picture 11">
            <a:extLst>
              <a:ext uri="{FF2B5EF4-FFF2-40B4-BE49-F238E27FC236}">
                <a16:creationId xmlns:a16="http://schemas.microsoft.com/office/drawing/2014/main" id="{AD419934-2EBF-4AAA-AB59-50EDA79AF13A}"/>
              </a:ext>
            </a:extLst>
          </p:cNvPr>
          <p:cNvPicPr>
            <a:picLocks noChangeAspect="1"/>
          </p:cNvPicPr>
          <p:nvPr/>
        </p:nvPicPr>
        <p:blipFill>
          <a:blip r:embed="rId2"/>
          <a:stretch>
            <a:fillRect/>
          </a:stretch>
        </p:blipFill>
        <p:spPr>
          <a:xfrm>
            <a:off x="8598216" y="3228560"/>
            <a:ext cx="1888734" cy="1888734"/>
          </a:xfrm>
          <a:prstGeom prst="rect">
            <a:avLst/>
          </a:prstGeom>
          <a:noFill/>
        </p:spPr>
      </p:pic>
    </p:spTree>
    <p:extLst>
      <p:ext uri="{BB962C8B-B14F-4D97-AF65-F5344CB8AC3E}">
        <p14:creationId xmlns:p14="http://schemas.microsoft.com/office/powerpoint/2010/main" val="135370107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Panoramiczny</PresentationFormat>
  <Paragraphs>118</Paragraphs>
  <Slides>24</Slides>
  <Notes>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24</vt:i4>
      </vt:variant>
    </vt:vector>
  </HeadingPairs>
  <TitlesOfParts>
    <vt:vector size="30" baseType="lpstr">
      <vt:lpstr>Arial</vt:lpstr>
      <vt:lpstr>Calibri</vt:lpstr>
      <vt:lpstr>Corbel</vt:lpstr>
      <vt:lpstr>NexusSerif</vt:lpstr>
      <vt:lpstr>Wingdings 2</vt:lpstr>
      <vt:lpstr>Frame</vt:lpstr>
      <vt:lpstr>Maciej Pawelski Raman spectroscopy in understanding the pathomechanism of osteoarthritis</vt:lpstr>
      <vt:lpstr>About me </vt:lpstr>
      <vt:lpstr>Agenda</vt:lpstr>
      <vt:lpstr>FT-Raman spectroscopy</vt:lpstr>
      <vt:lpstr>Osteoarthritis</vt:lpstr>
      <vt:lpstr>Prezentacja programu PowerPoint</vt:lpstr>
      <vt:lpstr>Primary osteoarthritis</vt:lpstr>
      <vt:lpstr>Secondary osteoarthritis</vt:lpstr>
      <vt:lpstr>The Goal</vt:lpstr>
      <vt:lpstr>The Idea</vt:lpstr>
      <vt:lpstr>The Final Aim</vt:lpstr>
      <vt:lpstr>The Tools</vt:lpstr>
      <vt:lpstr>Prezentacja programu PowerPoint</vt:lpstr>
      <vt:lpstr>The Search </vt:lpstr>
      <vt:lpstr>Overview of the analyis</vt:lpstr>
      <vt:lpstr>Prezentacja programu PowerPoint</vt:lpstr>
      <vt:lpstr>Prezentacja programu PowerPoint</vt:lpstr>
      <vt:lpstr>Prezentacja programu PowerPoint</vt:lpstr>
      <vt:lpstr>Baseline correction with assymetric least squares</vt:lpstr>
      <vt:lpstr>Prezentacja programu PowerPoint</vt:lpstr>
      <vt:lpstr>Find peak nearest to 960</vt:lpstr>
      <vt:lpstr>Normalization</vt:lpstr>
      <vt:lpstr>Steps to be done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Maciej Pawelski Raman spectroscopy in understanding the pathomechanism of osteoarthritis</dc:title>
  <dc:creator>Student 199467</dc:creator>
  <cp:lastModifiedBy>Student 199467</cp:lastModifiedBy>
  <cp:revision>1</cp:revision>
  <dcterms:created xsi:type="dcterms:W3CDTF">2019-06-06T12:34:46Z</dcterms:created>
  <dcterms:modified xsi:type="dcterms:W3CDTF">2019-06-06T12:34:52Z</dcterms:modified>
</cp:coreProperties>
</file>