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1" r:id="rId2"/>
    <p:sldId id="262" r:id="rId3"/>
    <p:sldId id="267" r:id="rId4"/>
    <p:sldId id="265" r:id="rId5"/>
    <p:sldId id="266" r:id="rId6"/>
    <p:sldId id="260" r:id="rId7"/>
    <p:sldId id="258" r:id="rId8"/>
    <p:sldId id="263" r:id="rId9"/>
    <p:sldId id="256" r:id="rId10"/>
    <p:sldId id="264" r:id="rId11"/>
    <p:sldId id="269" r:id="rId12"/>
    <p:sldId id="261" r:id="rId13"/>
    <p:sldId id="268" r:id="rId14"/>
    <p:sldId id="270" r:id="rId15"/>
    <p:sldId id="275" r:id="rId16"/>
    <p:sldId id="276" r:id="rId17"/>
    <p:sldId id="272" r:id="rId18"/>
    <p:sldId id="273" r:id="rId19"/>
    <p:sldId id="277" r:id="rId2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2"/>
    <a:srgbClr val="00C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25" autoAdjust="0"/>
  </p:normalViewPr>
  <p:slideViewPr>
    <p:cSldViewPr snapToGrid="0" snapToObjects="1">
      <p:cViewPr varScale="1">
        <p:scale>
          <a:sx n="76" d="100"/>
          <a:sy n="76" d="100"/>
        </p:scale>
        <p:origin x="-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8D1DF-F2E9-3F4D-96BE-268BB67DB54B}" type="datetimeFigureOut">
              <a:rPr kumimoji="1" lang="ja-JP" altLang="en-US" smtClean="0"/>
              <a:t>15/09/21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C965E-F1F8-2641-9201-F89CC8D8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70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意見の弱い強い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信頼性の話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多人数の話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でもいいのでは？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C965E-F1F8-2641-9201-F89CC8D8093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46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C965E-F1F8-2641-9201-F89CC8D8093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89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5A58-849C-DC49-8652-1599E6731F1D}" type="datetimeFigureOut">
              <a:rPr kumimoji="1" lang="ja-JP" altLang="en-US" smtClean="0"/>
              <a:t>15/09/21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C913-68D0-2E49-B00D-8CD484799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27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5A58-849C-DC49-8652-1599E6731F1D}" type="datetimeFigureOut">
              <a:rPr kumimoji="1" lang="ja-JP" altLang="en-US" smtClean="0"/>
              <a:t>15/09/21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C913-68D0-2E49-B00D-8CD484799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5A58-849C-DC49-8652-1599E6731F1D}" type="datetimeFigureOut">
              <a:rPr kumimoji="1" lang="ja-JP" altLang="en-US" smtClean="0"/>
              <a:t>15/09/21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C913-68D0-2E49-B00D-8CD484799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23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5A58-849C-DC49-8652-1599E6731F1D}" type="datetimeFigureOut">
              <a:rPr kumimoji="1" lang="ja-JP" altLang="en-US" smtClean="0"/>
              <a:t>15/09/21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C913-68D0-2E49-B00D-8CD484799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45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5A58-849C-DC49-8652-1599E6731F1D}" type="datetimeFigureOut">
              <a:rPr kumimoji="1" lang="ja-JP" altLang="en-US" smtClean="0"/>
              <a:t>15/09/21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C913-68D0-2E49-B00D-8CD484799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54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5A58-849C-DC49-8652-1599E6731F1D}" type="datetimeFigureOut">
              <a:rPr kumimoji="1" lang="ja-JP" altLang="en-US" smtClean="0"/>
              <a:t>15/09/21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C913-68D0-2E49-B00D-8CD484799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65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5A58-849C-DC49-8652-1599E6731F1D}" type="datetimeFigureOut">
              <a:rPr kumimoji="1" lang="ja-JP" altLang="en-US" smtClean="0"/>
              <a:t>15/09/21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C913-68D0-2E49-B00D-8CD484799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66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5A58-849C-DC49-8652-1599E6731F1D}" type="datetimeFigureOut">
              <a:rPr kumimoji="1" lang="ja-JP" altLang="en-US" smtClean="0"/>
              <a:t>15/09/21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C913-68D0-2E49-B00D-8CD484799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20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5A58-849C-DC49-8652-1599E6731F1D}" type="datetimeFigureOut">
              <a:rPr kumimoji="1" lang="ja-JP" altLang="en-US" smtClean="0"/>
              <a:t>15/09/21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C913-68D0-2E49-B00D-8CD484799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40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5A58-849C-DC49-8652-1599E6731F1D}" type="datetimeFigureOut">
              <a:rPr kumimoji="1" lang="ja-JP" altLang="en-US" smtClean="0"/>
              <a:t>15/09/21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C913-68D0-2E49-B00D-8CD484799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28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5A58-849C-DC49-8652-1599E6731F1D}" type="datetimeFigureOut">
              <a:rPr kumimoji="1" lang="ja-JP" altLang="en-US" smtClean="0"/>
              <a:t>15/09/21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C913-68D0-2E49-B00D-8CD484799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70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5A58-849C-DC49-8652-1599E6731F1D}" type="datetimeFigureOut">
              <a:rPr kumimoji="1" lang="ja-JP" altLang="en-US" smtClean="0"/>
              <a:t>15/09/21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DC913-68D0-2E49-B00D-8CD484799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85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493326"/>
            <a:ext cx="7772400" cy="1470025"/>
          </a:xfrm>
        </p:spPr>
        <p:txBody>
          <a:bodyPr/>
          <a:lstStyle/>
          <a:p>
            <a:r>
              <a:rPr kumimoji="1" lang="ja-JP" altLang="en-US" u="sng" dirty="0" smtClean="0"/>
              <a:t>共同研究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256056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31515" y="-76921"/>
            <a:ext cx="6020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>
              <a:buFont typeface="+mj-lt"/>
              <a:buAutoNum type="arabicPeriod"/>
            </a:pPr>
            <a:r>
              <a:rPr lang="en-US" altLang="ja-JP" sz="3200" u="sng" dirty="0" err="1" smtClean="0">
                <a:solidFill>
                  <a:schemeClr val="bg1"/>
                </a:solidFill>
              </a:rPr>
              <a:t>jhgfvjg</a:t>
            </a:r>
            <a:endParaRPr lang="en-US" altLang="ja-JP" sz="3200" u="sng" dirty="0" smtClean="0">
              <a:solidFill>
                <a:schemeClr val="bg1"/>
              </a:solidFill>
            </a:endParaRPr>
          </a:p>
          <a:p>
            <a:pPr marL="514350" indent="-514350" algn="r">
              <a:buFont typeface="+mj-lt"/>
              <a:buAutoNum type="arabicPeriod"/>
            </a:pPr>
            <a:r>
              <a:rPr lang="ja-JP" altLang="en-US" sz="3200" u="sng" dirty="0" smtClean="0"/>
              <a:t>予測モデルの構築</a:t>
            </a:r>
            <a:endParaRPr lang="en-US" altLang="ja-JP" sz="3200" u="sng" dirty="0" smtClean="0"/>
          </a:p>
          <a:p>
            <a:pPr algn="r"/>
            <a:endParaRPr kumimoji="1" lang="ja-JP" altLang="en-US" sz="32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5244" y="3358824"/>
            <a:ext cx="3111228" cy="1200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Score = 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信頼性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× </a:t>
            </a:r>
            <a:r>
              <a:rPr lang="ja-JP" altLang="en-US" sz="2400" dirty="0" smtClean="0">
                <a:solidFill>
                  <a:srgbClr val="FF0000"/>
                </a:solidFill>
              </a:rPr>
              <a:t>強さ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en-US" altLang="ja-JP" sz="2400" dirty="0" smtClean="0">
                <a:solidFill>
                  <a:schemeClr val="bg1"/>
                </a:solidFill>
              </a:rPr>
              <a:t>Score</a:t>
            </a:r>
            <a:r>
              <a:rPr lang="en-US" altLang="ja-JP" sz="2400" dirty="0" smtClean="0">
                <a:solidFill>
                  <a:srgbClr val="000000"/>
                </a:solidFill>
              </a:rPr>
              <a:t> = </a:t>
            </a:r>
            <a:r>
              <a:rPr lang="en-US" altLang="ja-JP" sz="2400" dirty="0" smtClean="0"/>
              <a:t>0.70 </a:t>
            </a:r>
            <a:r>
              <a:rPr lang="en-US" altLang="ja-JP" sz="2400" dirty="0" smtClean="0">
                <a:solidFill>
                  <a:srgbClr val="000000"/>
                </a:solidFill>
              </a:rPr>
              <a:t>× 0.90</a:t>
            </a:r>
          </a:p>
          <a:p>
            <a:r>
              <a:rPr lang="en-US" altLang="ja-JP" sz="2400" dirty="0" smtClean="0">
                <a:solidFill>
                  <a:schemeClr val="bg1"/>
                </a:solidFill>
              </a:rPr>
              <a:t>Score</a:t>
            </a:r>
            <a:r>
              <a:rPr lang="en-US" altLang="ja-JP" sz="2400" dirty="0" smtClean="0">
                <a:solidFill>
                  <a:srgbClr val="000000"/>
                </a:solidFill>
              </a:rPr>
              <a:t> = </a:t>
            </a:r>
            <a:r>
              <a:rPr lang="en-US" altLang="ja-JP" sz="2400" dirty="0" smtClean="0">
                <a:solidFill>
                  <a:srgbClr val="FF0000"/>
                </a:solidFill>
              </a:rPr>
              <a:t>0.63</a:t>
            </a:r>
            <a:endParaRPr lang="en-US" altLang="ja-JP" sz="2400" dirty="0" smtClean="0">
              <a:solidFill>
                <a:srgbClr val="00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509114" y="2732701"/>
            <a:ext cx="437579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Score</a:t>
            </a:r>
            <a:r>
              <a:rPr kumimoji="1" lang="ja-JP" altLang="en-US" sz="2400" dirty="0" smtClean="0"/>
              <a:t>が</a:t>
            </a:r>
            <a:r>
              <a:rPr kumimoji="1" lang="ja-JP" altLang="en-US" sz="2400" dirty="0" smtClean="0">
                <a:solidFill>
                  <a:srgbClr val="FF6600"/>
                </a:solidFill>
              </a:rPr>
              <a:t>閾値以上</a:t>
            </a:r>
            <a:endParaRPr kumimoji="1" lang="en-US" altLang="ja-JP" sz="2400" dirty="0" smtClean="0">
              <a:solidFill>
                <a:srgbClr val="FF6600"/>
              </a:solidFill>
            </a:endParaRPr>
          </a:p>
          <a:p>
            <a:r>
              <a:rPr lang="ja-JP" altLang="en-US" sz="2400" dirty="0" smtClean="0"/>
              <a:t>ー＞議論が十分できているから</a:t>
            </a:r>
            <a:endParaRPr lang="en-US" altLang="ja-JP" sz="2400" dirty="0" smtClean="0"/>
          </a:p>
          <a:p>
            <a:r>
              <a:rPr lang="ja-JP" altLang="ja-JP" sz="2400" dirty="0"/>
              <a:t>　</a:t>
            </a:r>
            <a:r>
              <a:rPr lang="ja-JP" altLang="en-US" sz="2400" dirty="0" smtClean="0"/>
              <a:t>　　最終評価していいよ！！</a:t>
            </a:r>
            <a:endParaRPr lang="en-US" altLang="ja-JP" sz="2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09113" y="4410697"/>
            <a:ext cx="422734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Score</a:t>
            </a:r>
            <a:r>
              <a:rPr kumimoji="1" lang="ja-JP" altLang="en-US" sz="2400" dirty="0" smtClean="0"/>
              <a:t>が閾値未満</a:t>
            </a:r>
            <a:endParaRPr kumimoji="1" lang="en-US" altLang="ja-JP" sz="2400" dirty="0" smtClean="0"/>
          </a:p>
          <a:p>
            <a:r>
              <a:rPr lang="ja-JP" altLang="en-US" sz="2400" dirty="0"/>
              <a:t>ー</a:t>
            </a:r>
            <a:r>
              <a:rPr lang="ja-JP" altLang="en-US" sz="2400" dirty="0" smtClean="0"/>
              <a:t>＞まだ議論が足りないから</a:t>
            </a:r>
            <a:endParaRPr lang="en-US" altLang="ja-JP" sz="2400" dirty="0"/>
          </a:p>
          <a:p>
            <a:r>
              <a:rPr lang="ja-JP" altLang="ja-JP" sz="2400" dirty="0"/>
              <a:t>　</a:t>
            </a:r>
            <a:r>
              <a:rPr lang="ja-JP" altLang="en-US" sz="2400" dirty="0"/>
              <a:t>　　最終</a:t>
            </a:r>
            <a:r>
              <a:rPr lang="ja-JP" altLang="en-US" sz="2400" dirty="0" smtClean="0"/>
              <a:t>評価できないよ</a:t>
            </a:r>
            <a:r>
              <a:rPr lang="en-US" altLang="ja-JP" sz="2400" dirty="0" smtClean="0"/>
              <a:t>…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4138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27435" y="2892253"/>
            <a:ext cx="6020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u="sng" dirty="0" smtClean="0"/>
              <a:t>上田くんの担当は！？</a:t>
            </a:r>
            <a:endParaRPr kumimoji="1" lang="ja-JP" alt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7286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柱 3"/>
          <p:cNvSpPr/>
          <p:nvPr/>
        </p:nvSpPr>
        <p:spPr>
          <a:xfrm>
            <a:off x="622380" y="439802"/>
            <a:ext cx="1451494" cy="1616558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1959" y="2171825"/>
            <a:ext cx="238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Qt</a:t>
            </a:r>
            <a:r>
              <a:rPr kumimoji="1" lang="ja-JP" altLang="en-US" sz="2400" dirty="0" smtClean="0"/>
              <a:t>パッチデータ</a:t>
            </a:r>
            <a:endParaRPr kumimoji="1" lang="ja-JP" altLang="en-US" sz="2400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396137" y="4068827"/>
            <a:ext cx="729867" cy="34640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379643" y="4788364"/>
            <a:ext cx="729867" cy="3693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659770" y="3859060"/>
            <a:ext cx="1310269" cy="1359920"/>
          </a:xfrm>
          <a:prstGeom prst="ellipse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solidFill>
              <a:schemeClr val="tx2">
                <a:lumMod val="40000"/>
                <a:lumOff val="60000"/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1 つの角を切り取った四角形 19"/>
          <p:cNvSpPr/>
          <p:nvPr/>
        </p:nvSpPr>
        <p:spPr>
          <a:xfrm flipV="1">
            <a:off x="988975" y="4128369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1 つの角を切り取った四角形 20"/>
          <p:cNvSpPr/>
          <p:nvPr/>
        </p:nvSpPr>
        <p:spPr>
          <a:xfrm flipV="1">
            <a:off x="1393429" y="4213147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1 つの角を切り取った四角形 21"/>
          <p:cNvSpPr/>
          <p:nvPr/>
        </p:nvSpPr>
        <p:spPr>
          <a:xfrm flipV="1">
            <a:off x="963889" y="4645254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1 つの角を切り取った四角形 22"/>
          <p:cNvSpPr/>
          <p:nvPr/>
        </p:nvSpPr>
        <p:spPr>
          <a:xfrm flipV="1">
            <a:off x="1368343" y="4702637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032772" y="4150612"/>
            <a:ext cx="311122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Score = </a:t>
            </a:r>
            <a:r>
              <a:rPr kumimoji="1" lang="ja-JP" altLang="en-US" sz="2400" dirty="0" smtClean="0"/>
              <a:t>信頼性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× </a:t>
            </a:r>
            <a:r>
              <a:rPr lang="ja-JP" altLang="en-US" sz="2400" dirty="0" smtClean="0"/>
              <a:t>強さ</a:t>
            </a:r>
            <a:endParaRPr lang="en-US" altLang="ja-JP" sz="2400" dirty="0" smtClean="0"/>
          </a:p>
          <a:p>
            <a:r>
              <a:rPr lang="en-US" altLang="ja-JP" sz="2400" dirty="0" smtClean="0">
                <a:solidFill>
                  <a:schemeClr val="bg1"/>
                </a:solidFill>
              </a:rPr>
              <a:t>Score</a:t>
            </a:r>
            <a:r>
              <a:rPr lang="en-US" altLang="ja-JP" sz="2400" dirty="0" smtClean="0"/>
              <a:t> = 0.70 × 0.90</a:t>
            </a:r>
          </a:p>
          <a:p>
            <a:r>
              <a:rPr lang="en-US" altLang="ja-JP" sz="2400" dirty="0" smtClean="0">
                <a:solidFill>
                  <a:srgbClr val="FFFFFF"/>
                </a:solidFill>
              </a:rPr>
              <a:t>Score</a:t>
            </a:r>
            <a:r>
              <a:rPr lang="en-US" altLang="ja-JP" sz="2400" dirty="0" smtClean="0"/>
              <a:t> = 0.63</a:t>
            </a: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5042087" y="3981002"/>
            <a:ext cx="717159" cy="35498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5045522" y="4935344"/>
            <a:ext cx="697230" cy="349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5113560" y="3718202"/>
            <a:ext cx="97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0.70</a:t>
            </a:r>
            <a:endParaRPr kumimoji="1" lang="ja-JP" altLang="en-US" sz="2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113560" y="5181330"/>
            <a:ext cx="97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0.90</a:t>
            </a:r>
            <a:endParaRPr kumimoji="1" lang="ja-JP" altLang="en-US" sz="20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1315139" y="2688763"/>
            <a:ext cx="0" cy="93046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3109510" y="4536226"/>
            <a:ext cx="2004050" cy="2094961"/>
          </a:xfrm>
          <a:prstGeom prst="rect">
            <a:avLst/>
          </a:prstGeom>
          <a:solidFill>
            <a:srgbClr val="FF6600">
              <a:alpha val="17000"/>
            </a:srgbClr>
          </a:solidFill>
          <a:ln>
            <a:solidFill>
              <a:srgbClr val="00C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/>
          <p:nvPr/>
        </p:nvSpPr>
        <p:spPr>
          <a:xfrm>
            <a:off x="4403965" y="6185809"/>
            <a:ext cx="1682756" cy="672191"/>
          </a:xfrm>
          <a:prstGeom prst="roundRect">
            <a:avLst/>
          </a:prstGeom>
          <a:solidFill>
            <a:srgbClr val="CCFFCC"/>
          </a:solidFill>
          <a:ln>
            <a:solidFill>
              <a:srgbClr val="00C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上田くん担当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224970" y="3228613"/>
            <a:ext cx="1754576" cy="92374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各レビューアの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信頼性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290946" y="5103515"/>
            <a:ext cx="1599942" cy="92374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各投票コメントの意見の強さ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2193" y="5350940"/>
            <a:ext cx="190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パッチセット１個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831515" y="417929"/>
            <a:ext cx="60204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>
              <a:buFont typeface="+mj-lt"/>
              <a:buAutoNum type="arabicPeriod"/>
            </a:pPr>
            <a:r>
              <a:rPr kumimoji="1" lang="ja-JP" altLang="en-US" sz="3200" u="sng" dirty="0" smtClean="0"/>
              <a:t>スコアの与え方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35103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4829" y="599374"/>
            <a:ext cx="28699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 smtClean="0"/>
              <a:t>上田くん担当</a:t>
            </a:r>
            <a:endParaRPr kumimoji="1" lang="ja-JP" altLang="en-US" sz="3200" u="sng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41454" y="1501106"/>
            <a:ext cx="73832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Arial"/>
              <a:buChar char="•"/>
            </a:pPr>
            <a:r>
              <a:rPr kumimoji="1" lang="ja-JP" altLang="en-US" sz="2800" dirty="0" smtClean="0">
                <a:solidFill>
                  <a:srgbClr val="FF6600"/>
                </a:solidFill>
              </a:rPr>
              <a:t>意見の強さ</a:t>
            </a:r>
            <a:r>
              <a:rPr lang="ja-JP" altLang="en-US" sz="2800" dirty="0" smtClean="0"/>
              <a:t>を</a:t>
            </a:r>
            <a:r>
              <a:rPr kumimoji="1" lang="ja-JP" altLang="en-US" sz="2800" dirty="0" smtClean="0"/>
              <a:t>解析する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キーワード抽出技術</a:t>
            </a:r>
            <a:r>
              <a:rPr kumimoji="1" lang="en-US" altLang="ja-JP" sz="2800" dirty="0" smtClean="0"/>
              <a:t>)</a:t>
            </a:r>
          </a:p>
          <a:p>
            <a:pPr marL="514350" indent="-514350">
              <a:buClr>
                <a:schemeClr val="tx1"/>
              </a:buClr>
              <a:buFont typeface="Arial"/>
              <a:buChar char="•"/>
            </a:pPr>
            <a:r>
              <a:rPr lang="ja-JP" altLang="en-US" sz="2800" dirty="0" smtClean="0"/>
              <a:t>その</a:t>
            </a:r>
            <a:r>
              <a:rPr kumimoji="1" lang="ja-JP" altLang="en-US" sz="2800" dirty="0" smtClean="0"/>
              <a:t>キーワードを含むと，意見が強いのか</a:t>
            </a:r>
            <a:r>
              <a:rPr lang="ja-JP" altLang="en-US" sz="2800" dirty="0" smtClean="0"/>
              <a:t>？もしくは</a:t>
            </a:r>
            <a:r>
              <a:rPr kumimoji="1" lang="ja-JP" altLang="en-US" sz="2800" dirty="0" smtClean="0"/>
              <a:t>弱いのか？</a:t>
            </a:r>
            <a:endParaRPr kumimoji="1" lang="en-US" altLang="ja-JP" sz="2800" dirty="0" smtClean="0"/>
          </a:p>
        </p:txBody>
      </p:sp>
      <p:sp>
        <p:nvSpPr>
          <p:cNvPr id="7" name="円/楕円 6"/>
          <p:cNvSpPr/>
          <p:nvPr/>
        </p:nvSpPr>
        <p:spPr>
          <a:xfrm>
            <a:off x="638736" y="3687634"/>
            <a:ext cx="1142643" cy="945187"/>
          </a:xfrm>
          <a:prstGeom prst="ellipse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solidFill>
              <a:schemeClr val="tx2">
                <a:lumMod val="40000"/>
                <a:lumOff val="60000"/>
                <a:alpha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1 つの角を切り取った四角形 7"/>
          <p:cNvSpPr/>
          <p:nvPr/>
        </p:nvSpPr>
        <p:spPr>
          <a:xfrm flipV="1">
            <a:off x="988975" y="3862028"/>
            <a:ext cx="208705" cy="186778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1 つの角を切り取った四角形 8"/>
          <p:cNvSpPr/>
          <p:nvPr/>
        </p:nvSpPr>
        <p:spPr>
          <a:xfrm flipV="1">
            <a:off x="1263990" y="4009144"/>
            <a:ext cx="208705" cy="186778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/>
          <p:cNvSpPr/>
          <p:nvPr/>
        </p:nvSpPr>
        <p:spPr>
          <a:xfrm flipV="1">
            <a:off x="963889" y="4179702"/>
            <a:ext cx="208705" cy="186778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1 つの角を切り取った四角形 10"/>
          <p:cNvSpPr/>
          <p:nvPr/>
        </p:nvSpPr>
        <p:spPr>
          <a:xfrm flipV="1">
            <a:off x="1263990" y="4314353"/>
            <a:ext cx="208705" cy="186778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638736" y="4808810"/>
            <a:ext cx="1142643" cy="945187"/>
          </a:xfrm>
          <a:prstGeom prst="ellipse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solidFill>
              <a:schemeClr val="tx2">
                <a:lumMod val="40000"/>
                <a:lumOff val="60000"/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1 つの角を切り取った四角形 12"/>
          <p:cNvSpPr/>
          <p:nvPr/>
        </p:nvSpPr>
        <p:spPr>
          <a:xfrm flipV="1">
            <a:off x="988975" y="4983204"/>
            <a:ext cx="208705" cy="186778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1 つの角を切り取った四角形 13"/>
          <p:cNvSpPr/>
          <p:nvPr/>
        </p:nvSpPr>
        <p:spPr>
          <a:xfrm flipV="1">
            <a:off x="1263990" y="5130320"/>
            <a:ext cx="208705" cy="186778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1 つの角を切り取った四角形 14"/>
          <p:cNvSpPr/>
          <p:nvPr/>
        </p:nvSpPr>
        <p:spPr>
          <a:xfrm flipV="1">
            <a:off x="963889" y="5300878"/>
            <a:ext cx="208705" cy="186778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1 つの角を切り取った四角形 15"/>
          <p:cNvSpPr/>
          <p:nvPr/>
        </p:nvSpPr>
        <p:spPr>
          <a:xfrm flipV="1">
            <a:off x="1263990" y="5435529"/>
            <a:ext cx="208705" cy="186778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55541" y="5786987"/>
            <a:ext cx="287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・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endParaRPr kumimoji="1" lang="ja-JP" altLang="en-US" sz="1600" b="1" dirty="0"/>
          </a:p>
        </p:txBody>
      </p:sp>
      <p:pic>
        <p:nvPicPr>
          <p:cNvPr id="17" name="図 16" descr="mach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27" y="3476579"/>
            <a:ext cx="1268247" cy="106512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001953" y="4646625"/>
            <a:ext cx="191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 smtClean="0"/>
              <a:t>キーワード抽出</a:t>
            </a:r>
            <a:endParaRPr kumimoji="1" lang="ja-JP" altLang="en-US" u="sng" dirty="0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111264" y="4501131"/>
            <a:ext cx="890689" cy="3076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4915286" y="3269994"/>
            <a:ext cx="1026594" cy="5920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6927586" y="4215144"/>
            <a:ext cx="0" cy="8008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41347" y="6488668"/>
            <a:ext cx="191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パッチセット </a:t>
            </a:r>
            <a:r>
              <a:rPr kumimoji="1" lang="en-US" altLang="ja-JP" i="1" dirty="0" smtClean="0"/>
              <a:t>n</a:t>
            </a:r>
            <a:r>
              <a:rPr lang="ja-JP" altLang="en-US" dirty="0" smtClean="0"/>
              <a:t>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51322" y="2764304"/>
            <a:ext cx="13195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dirty="0" smtClean="0"/>
              <a:t>Failure</a:t>
            </a:r>
          </a:p>
          <a:p>
            <a:pPr marL="285750" indent="-285750">
              <a:buFont typeface="Arial"/>
              <a:buChar char="•"/>
            </a:pPr>
            <a:r>
              <a:rPr lang="en-US" altLang="ja-JP" dirty="0" smtClean="0"/>
              <a:t>No!!</a:t>
            </a:r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41880" y="3701474"/>
            <a:ext cx="191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キーワード集合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4898792" y="5065679"/>
            <a:ext cx="4074080" cy="1655970"/>
          </a:xfrm>
          <a:prstGeom prst="rect">
            <a:avLst/>
          </a:prstGeom>
          <a:solidFill>
            <a:srgbClr val="FF66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7220184" y="5241175"/>
            <a:ext cx="1589633" cy="995677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altLang="ja-JP" dirty="0" smtClean="0">
                <a:solidFill>
                  <a:schemeClr val="tx1"/>
                </a:solidFill>
              </a:rPr>
              <a:t>Good</a:t>
            </a:r>
          </a:p>
          <a:p>
            <a:pPr marL="285750" indent="-285750">
              <a:buFont typeface="Arial"/>
              <a:buChar char="•"/>
            </a:pPr>
            <a:r>
              <a:rPr lang="en-US" altLang="ja-JP" dirty="0" smtClean="0">
                <a:solidFill>
                  <a:schemeClr val="tx1"/>
                </a:solidFill>
              </a:rPr>
              <a:t>Work</a:t>
            </a:r>
          </a:p>
          <a:p>
            <a:pPr marL="285750" indent="-285750">
              <a:buFont typeface="Arial"/>
              <a:buChar char="•"/>
            </a:pPr>
            <a:r>
              <a:rPr lang="en-US" altLang="ja-JP" dirty="0" smtClean="0">
                <a:solidFill>
                  <a:schemeClr val="tx1"/>
                </a:solidFill>
              </a:rPr>
              <a:t>may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08917" y="6269842"/>
            <a:ext cx="191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強い意味</a:t>
            </a:r>
            <a:endParaRPr kumimoji="1" lang="ja-JP" altLang="en-US" dirty="0"/>
          </a:p>
        </p:txBody>
      </p:sp>
      <p:sp>
        <p:nvSpPr>
          <p:cNvPr id="41" name="円/楕円 40"/>
          <p:cNvSpPr/>
          <p:nvPr/>
        </p:nvSpPr>
        <p:spPr>
          <a:xfrm>
            <a:off x="5335545" y="5253582"/>
            <a:ext cx="1509571" cy="99567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altLang="ja-JP" sz="1600" dirty="0" smtClean="0">
                <a:solidFill>
                  <a:schemeClr val="tx1"/>
                </a:solidFill>
              </a:rPr>
              <a:t>Test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ja-JP" sz="1600" dirty="0" smtClean="0">
                <a:solidFill>
                  <a:schemeClr val="tx1"/>
                </a:solidFill>
              </a:rPr>
              <a:t>Failure</a:t>
            </a:r>
          </a:p>
          <a:p>
            <a:pPr marL="285750" indent="-285750">
              <a:buFont typeface="Arial"/>
              <a:buChar char="•"/>
            </a:pPr>
            <a:r>
              <a:rPr lang="en-US" altLang="ja-JP" sz="1600" dirty="0" smtClean="0">
                <a:solidFill>
                  <a:schemeClr val="tx1"/>
                </a:solidFill>
              </a:rPr>
              <a:t>must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061424" y="6256640"/>
            <a:ext cx="191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弱い意味</a:t>
            </a:r>
            <a:endParaRPr kumimoji="1" lang="ja-JP" altLang="en-US" dirty="0"/>
          </a:p>
        </p:txBody>
      </p:sp>
      <p:sp>
        <p:nvSpPr>
          <p:cNvPr id="43" name="円形吹き出し 42"/>
          <p:cNvSpPr/>
          <p:nvPr/>
        </p:nvSpPr>
        <p:spPr>
          <a:xfrm>
            <a:off x="7855213" y="3862028"/>
            <a:ext cx="1117659" cy="946782"/>
          </a:xfrm>
          <a:prstGeom prst="wedgeEllipseCallout">
            <a:avLst>
              <a:gd name="adj1" fmla="val -100525"/>
              <a:gd name="adj2" fmla="val 27655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Word Net Affect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1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4829" y="599374"/>
            <a:ext cx="28699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 smtClean="0"/>
              <a:t>上田くん担当</a:t>
            </a:r>
            <a:endParaRPr kumimoji="1" lang="ja-JP" altLang="en-US" sz="3200" u="sng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41454" y="1501106"/>
            <a:ext cx="73832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Arial"/>
              <a:buChar char="•"/>
            </a:pPr>
            <a:r>
              <a:rPr kumimoji="1" lang="ja-JP" altLang="en-US" sz="2800" dirty="0" smtClean="0">
                <a:solidFill>
                  <a:srgbClr val="FF6600"/>
                </a:solidFill>
              </a:rPr>
              <a:t>意見の強さ</a:t>
            </a:r>
            <a:r>
              <a:rPr lang="ja-JP" altLang="en-US" sz="2800" dirty="0" smtClean="0"/>
              <a:t>を</a:t>
            </a:r>
            <a:r>
              <a:rPr kumimoji="1" lang="ja-JP" altLang="en-US" sz="2800" dirty="0" smtClean="0"/>
              <a:t>解析する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キーワード抽出技術</a:t>
            </a:r>
            <a:r>
              <a:rPr kumimoji="1" lang="en-US" altLang="ja-JP" sz="2800" dirty="0" smtClean="0"/>
              <a:t>)</a:t>
            </a:r>
          </a:p>
          <a:p>
            <a:pPr marL="514350" indent="-514350">
              <a:buClr>
                <a:schemeClr val="tx1"/>
              </a:buClr>
              <a:buFont typeface="Arial"/>
              <a:buChar char="•"/>
            </a:pPr>
            <a:r>
              <a:rPr lang="ja-JP" altLang="en-US" sz="2800" dirty="0" smtClean="0"/>
              <a:t>その</a:t>
            </a:r>
            <a:r>
              <a:rPr kumimoji="1" lang="ja-JP" altLang="en-US" sz="2800" dirty="0" smtClean="0"/>
              <a:t>キーワードを含むと，意見が強いのか</a:t>
            </a:r>
            <a:r>
              <a:rPr lang="ja-JP" altLang="en-US" sz="2800" dirty="0" smtClean="0"/>
              <a:t>？もしくは</a:t>
            </a:r>
            <a:r>
              <a:rPr kumimoji="1" lang="ja-JP" altLang="en-US" sz="2800" dirty="0" smtClean="0"/>
              <a:t>弱いのか？</a:t>
            </a:r>
            <a:endParaRPr kumimoji="1" lang="en-US" altLang="ja-JP" sz="2800" dirty="0" smtClean="0"/>
          </a:p>
        </p:txBody>
      </p:sp>
      <p:sp>
        <p:nvSpPr>
          <p:cNvPr id="7" name="円/楕円 6"/>
          <p:cNvSpPr/>
          <p:nvPr/>
        </p:nvSpPr>
        <p:spPr>
          <a:xfrm>
            <a:off x="638736" y="3687634"/>
            <a:ext cx="1142643" cy="945187"/>
          </a:xfrm>
          <a:prstGeom prst="ellipse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solidFill>
              <a:schemeClr val="tx2">
                <a:lumMod val="40000"/>
                <a:lumOff val="60000"/>
                <a:alpha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1 つの角を切り取った四角形 7"/>
          <p:cNvSpPr/>
          <p:nvPr/>
        </p:nvSpPr>
        <p:spPr>
          <a:xfrm flipV="1">
            <a:off x="988975" y="3862028"/>
            <a:ext cx="208705" cy="186778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1 つの角を切り取った四角形 8"/>
          <p:cNvSpPr/>
          <p:nvPr/>
        </p:nvSpPr>
        <p:spPr>
          <a:xfrm flipV="1">
            <a:off x="1263990" y="4009144"/>
            <a:ext cx="208705" cy="186778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/>
          <p:cNvSpPr/>
          <p:nvPr/>
        </p:nvSpPr>
        <p:spPr>
          <a:xfrm flipV="1">
            <a:off x="963889" y="4179702"/>
            <a:ext cx="208705" cy="186778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1 つの角を切り取った四角形 10"/>
          <p:cNvSpPr/>
          <p:nvPr/>
        </p:nvSpPr>
        <p:spPr>
          <a:xfrm flipV="1">
            <a:off x="1263990" y="4314353"/>
            <a:ext cx="208705" cy="186778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638736" y="4808810"/>
            <a:ext cx="1142643" cy="945187"/>
          </a:xfrm>
          <a:prstGeom prst="ellipse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solidFill>
              <a:schemeClr val="tx2">
                <a:lumMod val="40000"/>
                <a:lumOff val="60000"/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1 つの角を切り取った四角形 12"/>
          <p:cNvSpPr/>
          <p:nvPr/>
        </p:nvSpPr>
        <p:spPr>
          <a:xfrm flipV="1">
            <a:off x="988975" y="4983204"/>
            <a:ext cx="208705" cy="186778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1 つの角を切り取った四角形 13"/>
          <p:cNvSpPr/>
          <p:nvPr/>
        </p:nvSpPr>
        <p:spPr>
          <a:xfrm flipV="1">
            <a:off x="1263990" y="5130320"/>
            <a:ext cx="208705" cy="186778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1 つの角を切り取った四角形 14"/>
          <p:cNvSpPr/>
          <p:nvPr/>
        </p:nvSpPr>
        <p:spPr>
          <a:xfrm flipV="1">
            <a:off x="963889" y="5300878"/>
            <a:ext cx="208705" cy="186778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1 つの角を切り取った四角形 15"/>
          <p:cNvSpPr/>
          <p:nvPr/>
        </p:nvSpPr>
        <p:spPr>
          <a:xfrm flipV="1">
            <a:off x="1263990" y="5435529"/>
            <a:ext cx="208705" cy="186778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55541" y="5786987"/>
            <a:ext cx="287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・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endParaRPr kumimoji="1" lang="ja-JP" altLang="en-US" sz="1600" b="1" dirty="0"/>
          </a:p>
        </p:txBody>
      </p:sp>
      <p:pic>
        <p:nvPicPr>
          <p:cNvPr id="17" name="図 16" descr="mach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27" y="3476579"/>
            <a:ext cx="1268247" cy="106512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001953" y="4646625"/>
            <a:ext cx="191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 smtClean="0"/>
              <a:t>キーワード抽出</a:t>
            </a:r>
            <a:endParaRPr kumimoji="1" lang="ja-JP" altLang="en-US" u="sng" dirty="0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111264" y="4501131"/>
            <a:ext cx="890689" cy="3076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4915286" y="3269994"/>
            <a:ext cx="1026594" cy="5920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41347" y="6488668"/>
            <a:ext cx="191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パッチセット </a:t>
            </a:r>
            <a:r>
              <a:rPr kumimoji="1" lang="en-US" altLang="ja-JP" i="1" dirty="0" smtClean="0"/>
              <a:t>n</a:t>
            </a:r>
            <a:r>
              <a:rPr lang="ja-JP" altLang="en-US" dirty="0" smtClean="0"/>
              <a:t>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51322" y="2764304"/>
            <a:ext cx="13195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dirty="0" smtClean="0"/>
              <a:t>Failure</a:t>
            </a:r>
          </a:p>
          <a:p>
            <a:pPr marL="285750" indent="-285750">
              <a:buFont typeface="Arial"/>
              <a:buChar char="•"/>
            </a:pPr>
            <a:r>
              <a:rPr lang="en-US" altLang="ja-JP" dirty="0" smtClean="0"/>
              <a:t>No!!</a:t>
            </a:r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41880" y="3701474"/>
            <a:ext cx="191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キーワード集合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14250" y="4342320"/>
            <a:ext cx="3964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6600"/>
                </a:solidFill>
              </a:rPr>
              <a:t>とりあえず、キーワード集合を作ろう！！</a:t>
            </a:r>
            <a:endParaRPr kumimoji="1" lang="ja-JP" alt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80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4829" y="599374"/>
            <a:ext cx="36782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 smtClean="0"/>
              <a:t>タスクの実行手順</a:t>
            </a:r>
            <a:endParaRPr kumimoji="1" lang="ja-JP" altLang="en-US" sz="3200" u="sng" dirty="0"/>
          </a:p>
        </p:txBody>
      </p:sp>
      <p:sp>
        <p:nvSpPr>
          <p:cNvPr id="18" name="正方形/長方形 17"/>
          <p:cNvSpPr/>
          <p:nvPr/>
        </p:nvSpPr>
        <p:spPr>
          <a:xfrm>
            <a:off x="6680171" y="2886711"/>
            <a:ext cx="2226723" cy="1880486"/>
          </a:xfrm>
          <a:prstGeom prst="rect">
            <a:avLst/>
          </a:prstGeom>
          <a:noFill/>
          <a:ln w="25400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680171" y="2886711"/>
            <a:ext cx="222672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1,</a:t>
            </a:r>
            <a:r>
              <a:rPr kumimoji="1" lang="ja-JP" altLang="en-US" dirty="0" smtClean="0"/>
              <a:t> </a:t>
            </a:r>
            <a:r>
              <a:rPr lang="ja-JP" altLang="ja-JP" dirty="0" smtClean="0"/>
              <a:t>I</a:t>
            </a:r>
            <a:r>
              <a:rPr lang="en-US" altLang="ja-JP" dirty="0" smtClean="0"/>
              <a:t>t</a:t>
            </a:r>
            <a:r>
              <a:rPr lang="ja-JP" altLang="en-US" dirty="0" smtClean="0"/>
              <a:t> </a:t>
            </a:r>
            <a:r>
              <a:rPr lang="ja-JP" altLang="ja-JP" dirty="0" smtClean="0"/>
              <a:t>wo</a:t>
            </a:r>
            <a:r>
              <a:rPr lang="en-US" altLang="ja-JP" dirty="0" err="1" smtClean="0"/>
              <a:t>rked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me,</a:t>
            </a:r>
            <a:r>
              <a:rPr lang="ja-JP" altLang="en-US" dirty="0" smtClean="0"/>
              <a:t> </a:t>
            </a:r>
            <a:r>
              <a:rPr lang="en-US" altLang="ja-JP" dirty="0" smtClean="0"/>
              <a:t>…</a:t>
            </a:r>
          </a:p>
          <a:p>
            <a:r>
              <a:rPr kumimoji="1" lang="en-US" altLang="ja-JP" dirty="0" smtClean="0"/>
              <a:t>1, Oh, is it …?</a:t>
            </a:r>
          </a:p>
          <a:p>
            <a:r>
              <a:rPr lang="en-US" altLang="ja-JP" dirty="0" smtClean="0"/>
              <a:t>1, ok, so …</a:t>
            </a:r>
          </a:p>
          <a:p>
            <a:r>
              <a:rPr kumimoji="1" lang="en-US" altLang="ja-JP" dirty="0" smtClean="0"/>
              <a:t>2, xxx</a:t>
            </a:r>
          </a:p>
          <a:p>
            <a:r>
              <a:rPr lang="en-US" altLang="ja-JP" dirty="0" smtClean="0"/>
              <a:t>2, </a:t>
            </a:r>
            <a:r>
              <a:rPr lang="en-US" altLang="ja-JP" dirty="0" err="1" smtClean="0"/>
              <a:t>yyy</a:t>
            </a:r>
            <a:r>
              <a:rPr lang="en-US" altLang="ja-JP" dirty="0" smtClean="0"/>
              <a:t>…</a:t>
            </a:r>
          </a:p>
          <a:p>
            <a:r>
              <a:rPr lang="en-US" altLang="ja-JP" dirty="0" smtClean="0"/>
              <a:t>3, …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98731" y="2487599"/>
            <a:ext cx="270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“ID”</a:t>
            </a:r>
            <a:r>
              <a:rPr lang="ja-JP" altLang="en-US" dirty="0" smtClean="0"/>
              <a:t>，</a:t>
            </a:r>
            <a:r>
              <a:rPr lang="en-US" altLang="ja-JP" dirty="0" smtClean="0"/>
              <a:t>”</a:t>
            </a:r>
            <a:r>
              <a:rPr lang="ja-JP" altLang="en-US" dirty="0" smtClean="0"/>
              <a:t>意見コメント</a:t>
            </a:r>
            <a:r>
              <a:rPr lang="en-US" altLang="ja-JP" dirty="0" smtClean="0"/>
              <a:t>”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38945" y="4817404"/>
            <a:ext cx="270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CSV </a:t>
            </a:r>
            <a:r>
              <a:rPr lang="ja-JP" altLang="en-US" dirty="0" smtClean="0"/>
              <a:t>ファイル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80402" y="1484594"/>
            <a:ext cx="6251318" cy="4173359"/>
          </a:xfrm>
          <a:prstGeom prst="rect">
            <a:avLst/>
          </a:prstGeom>
          <a:solidFill>
            <a:srgbClr val="FF6600">
              <a:alpha val="28000"/>
            </a:srgbClr>
          </a:solidFill>
          <a:ln w="25400">
            <a:solidFill>
              <a:srgbClr val="00C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81426" y="1649250"/>
            <a:ext cx="601730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kumimoji="1" lang="ja-JP" altLang="en-US" sz="2800" dirty="0" smtClean="0"/>
              <a:t>意見コメントを抽出できるようにする</a:t>
            </a:r>
            <a:r>
              <a:rPr kumimoji="1" lang="en-US" altLang="ja-JP" sz="2800" dirty="0" smtClean="0"/>
              <a:t>(</a:t>
            </a:r>
            <a:r>
              <a:rPr lang="ja-JP" altLang="en-US" sz="2800" dirty="0"/>
              <a:t>⚠</a:t>
            </a:r>
            <a:r>
              <a:rPr kumimoji="1" lang="en-US" altLang="ja-JP" sz="2800" dirty="0" smtClean="0"/>
              <a:t>+1,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-1</a:t>
            </a:r>
            <a:r>
              <a:rPr kumimoji="1" lang="ja-JP" altLang="en-US" sz="2800" dirty="0" smtClean="0"/>
              <a:t>の投票のみ</a:t>
            </a:r>
            <a:r>
              <a:rPr kumimoji="1" lang="en-US" altLang="ja-JP" sz="2800" dirty="0" smtClean="0"/>
              <a:t>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kumimoji="1" lang="ja-JP" altLang="en-US" sz="2800" dirty="0" smtClean="0"/>
              <a:t>各意見コメントにラベルを付与する</a:t>
            </a:r>
            <a:endParaRPr kumimoji="1" lang="en-US" altLang="ja-JP" sz="2800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ja-JP" sz="2800" dirty="0" smtClean="0"/>
              <a:t>CSV</a:t>
            </a:r>
            <a:r>
              <a:rPr lang="ja-JP" altLang="en-US" sz="2800" dirty="0" smtClean="0"/>
              <a:t>ファイルを読み込み，</a:t>
            </a:r>
            <a:r>
              <a:rPr lang="en-US" altLang="ja-JP" sz="2800" i="1" dirty="0" err="1" smtClean="0"/>
              <a:t>tf-idf</a:t>
            </a:r>
            <a:r>
              <a:rPr lang="ja-JP" altLang="en-US" sz="2800" dirty="0" smtClean="0"/>
              <a:t>を用いて，スコアの高い順に出力する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⚠</a:t>
            </a:r>
            <a:r>
              <a:rPr lang="ja-JP" altLang="en-US" sz="2800" dirty="0" smtClean="0"/>
              <a:t>名詞，動詞，形容詞を対象に！後から，</a:t>
            </a:r>
            <a:r>
              <a:rPr lang="en-US" altLang="ja-JP" sz="2800" dirty="0" smtClean="0"/>
              <a:t>”</a:t>
            </a:r>
            <a:r>
              <a:rPr lang="ja-JP" altLang="en-US" sz="2800" dirty="0" smtClean="0"/>
              <a:t>名詞だけ</a:t>
            </a:r>
            <a:r>
              <a:rPr lang="en-US" altLang="ja-JP" sz="2800" dirty="0" smtClean="0"/>
              <a:t>”</a:t>
            </a:r>
            <a:r>
              <a:rPr lang="ja-JP" altLang="en-US" sz="2800" dirty="0" smtClean="0"/>
              <a:t>とか</a:t>
            </a:r>
            <a:r>
              <a:rPr lang="en-US" altLang="ja-JP" sz="2800" dirty="0" smtClean="0"/>
              <a:t>”</a:t>
            </a:r>
            <a:r>
              <a:rPr lang="ja-JP" altLang="en-US" sz="2800" dirty="0" smtClean="0"/>
              <a:t>名詞</a:t>
            </a:r>
            <a:r>
              <a:rPr lang="en-US" altLang="ja-JP" sz="2800" dirty="0" smtClean="0"/>
              <a:t>+</a:t>
            </a:r>
            <a:r>
              <a:rPr lang="ja-JP" altLang="en-US" sz="2800" dirty="0" smtClean="0"/>
              <a:t>動詞</a:t>
            </a:r>
            <a:r>
              <a:rPr lang="en-US" altLang="ja-JP" sz="2800" dirty="0" smtClean="0"/>
              <a:t>”</a:t>
            </a:r>
            <a:r>
              <a:rPr lang="ja-JP" altLang="en-US" sz="2800" dirty="0" smtClean="0"/>
              <a:t>とか言うかもしれないので，対応できるようにオプション化</a:t>
            </a:r>
            <a:r>
              <a:rPr lang="en-US" altLang="ja-JP" sz="2800" dirty="0" smtClean="0"/>
              <a:t>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endParaRPr lang="en-US" altLang="ja-JP" sz="1400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ja-JP" sz="2800" dirty="0" smtClean="0"/>
              <a:t>Word Net Affect</a:t>
            </a:r>
            <a:r>
              <a:rPr lang="ja-JP" altLang="en-US" sz="2800" dirty="0" smtClean="0"/>
              <a:t>を用いて，感情の強さを測定する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88388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4828" y="599374"/>
            <a:ext cx="45194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3200" u="sng" dirty="0" smtClean="0"/>
              <a:t>t</a:t>
            </a:r>
            <a:r>
              <a:rPr lang="en-US" altLang="ja-JP" sz="3200" u="sng" dirty="0" smtClean="0"/>
              <a:t>f</a:t>
            </a:r>
            <a:r>
              <a:rPr lang="ja-JP" altLang="en-US" sz="3200" u="sng" dirty="0" smtClean="0"/>
              <a:t> </a:t>
            </a:r>
            <a:r>
              <a:rPr lang="en-US" altLang="ja-JP" sz="3200" u="sng" dirty="0" smtClean="0"/>
              <a:t>–</a:t>
            </a:r>
            <a:r>
              <a:rPr lang="ja-JP" altLang="en-US" sz="3200" u="sng" dirty="0" smtClean="0"/>
              <a:t> </a:t>
            </a:r>
            <a:r>
              <a:rPr lang="en-US" altLang="ja-JP" sz="3200" u="sng" dirty="0" err="1" smtClean="0"/>
              <a:t>idf</a:t>
            </a:r>
            <a:endParaRPr kumimoji="1" lang="ja-JP" altLang="en-US" sz="32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19541" y="2308967"/>
            <a:ext cx="6762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</a:t>
            </a:r>
            <a:r>
              <a:rPr lang="ja-JP" altLang="en-US" sz="2400" dirty="0" smtClean="0"/>
              <a:t>単語</a:t>
            </a:r>
            <a:r>
              <a:rPr lang="en-US" altLang="ja-JP" sz="2400" i="1" dirty="0"/>
              <a:t>w</a:t>
            </a:r>
            <a:r>
              <a:rPr lang="ja-JP" altLang="en-US" sz="2400" dirty="0" smtClean="0"/>
              <a:t>が出現した回数</a:t>
            </a:r>
            <a:r>
              <a:rPr lang="en-US" altLang="ja-JP" sz="2400" dirty="0" smtClean="0"/>
              <a:t>) / (</a:t>
            </a:r>
            <a:r>
              <a:rPr lang="ja-JP" altLang="en-US" sz="2400" dirty="0" smtClean="0"/>
              <a:t>全単語が出現した回数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3678" y="1557953"/>
            <a:ext cx="6317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TF</a:t>
            </a:r>
            <a:r>
              <a:rPr kumimoji="1" lang="ja-JP" altLang="en-US" sz="2400" dirty="0" smtClean="0"/>
              <a:t>：よく使われる語に高いスコアを！！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19541" y="3978952"/>
            <a:ext cx="6762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</a:t>
            </a:r>
            <a:r>
              <a:rPr lang="ja-JP" altLang="en-US" sz="2400" dirty="0" smtClean="0"/>
              <a:t>総文書数</a:t>
            </a:r>
            <a:r>
              <a:rPr lang="en-US" altLang="ja-JP" sz="2400" dirty="0" smtClean="0"/>
              <a:t>) / (</a:t>
            </a:r>
            <a:r>
              <a:rPr lang="ja-JP" altLang="en-US" sz="2400" dirty="0" smtClean="0"/>
              <a:t>単語</a:t>
            </a:r>
            <a:r>
              <a:rPr lang="en-US" altLang="ja-JP" sz="2400" dirty="0"/>
              <a:t>w</a:t>
            </a:r>
            <a:r>
              <a:rPr lang="ja-JP" altLang="en-US" sz="2400" dirty="0" smtClean="0"/>
              <a:t>が出現した文書数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23679" y="3227938"/>
            <a:ext cx="519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IDF</a:t>
            </a:r>
            <a:r>
              <a:rPr kumimoji="1" lang="ja-JP" altLang="en-US" sz="2400" dirty="0" smtClean="0"/>
              <a:t>：一般語には，低いスコアを！！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21595" y="5115620"/>
            <a:ext cx="5995660" cy="124649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単語</a:t>
            </a:r>
            <a:r>
              <a:rPr lang="en-US" altLang="ja-JP" sz="3200" dirty="0"/>
              <a:t>w</a:t>
            </a:r>
            <a:r>
              <a:rPr lang="ja-JP" altLang="en-US" sz="3200" dirty="0" smtClean="0"/>
              <a:t>の</a:t>
            </a:r>
            <a:r>
              <a:rPr lang="en-US" altLang="ja-JP" sz="3200" dirty="0"/>
              <a:t>S</a:t>
            </a:r>
            <a:r>
              <a:rPr lang="en-US" altLang="ja-JP" sz="3200" dirty="0" smtClean="0"/>
              <a:t>core = </a:t>
            </a:r>
            <a:r>
              <a:rPr lang="en-US" altLang="ja-JP" sz="3200" dirty="0" smtClean="0">
                <a:solidFill>
                  <a:srgbClr val="008000"/>
                </a:solidFill>
              </a:rPr>
              <a:t>TF(w) </a:t>
            </a:r>
            <a:r>
              <a:rPr lang="ja-JP" altLang="en-US" sz="3200" dirty="0" smtClean="0">
                <a:solidFill>
                  <a:srgbClr val="008000"/>
                </a:solidFill>
              </a:rPr>
              <a:t>・</a:t>
            </a:r>
            <a:r>
              <a:rPr lang="en-US" altLang="ja-JP" sz="3200" dirty="0" smtClean="0">
                <a:solidFill>
                  <a:srgbClr val="008000"/>
                </a:solidFill>
              </a:rPr>
              <a:t> IDF(w)</a:t>
            </a:r>
          </a:p>
          <a:p>
            <a:pPr algn="ctr"/>
            <a:endParaRPr lang="en-US" altLang="ja-JP" sz="1100" dirty="0" smtClean="0">
              <a:solidFill>
                <a:srgbClr val="008000"/>
              </a:solidFill>
            </a:endParaRPr>
          </a:p>
          <a:p>
            <a:pPr algn="ctr"/>
            <a:r>
              <a:rPr lang="ja-JP" altLang="en-US" sz="3200" u="sng" dirty="0" smtClean="0">
                <a:solidFill>
                  <a:srgbClr val="FF6600"/>
                </a:solidFill>
              </a:rPr>
              <a:t>値が高いほど，キーワードらしい</a:t>
            </a:r>
            <a:endParaRPr kumimoji="1" lang="ja-JP" altLang="en-US" sz="3200" u="sng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4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4828" y="599374"/>
            <a:ext cx="45194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3200" u="sng" dirty="0" smtClean="0"/>
              <a:t>t</a:t>
            </a:r>
            <a:r>
              <a:rPr lang="en-US" altLang="ja-JP" sz="3200" u="sng" dirty="0" smtClean="0"/>
              <a:t>f</a:t>
            </a:r>
            <a:r>
              <a:rPr lang="ja-JP" altLang="en-US" sz="3200" u="sng" dirty="0" smtClean="0"/>
              <a:t> </a:t>
            </a:r>
            <a:r>
              <a:rPr lang="en-US" altLang="ja-JP" sz="3200" u="sng" dirty="0" smtClean="0"/>
              <a:t>–</a:t>
            </a:r>
            <a:r>
              <a:rPr lang="ja-JP" altLang="en-US" sz="3200" u="sng" dirty="0" smtClean="0"/>
              <a:t> </a:t>
            </a:r>
            <a:r>
              <a:rPr lang="en-US" altLang="ja-JP" sz="3200" u="sng" dirty="0" err="1" smtClean="0"/>
              <a:t>idf</a:t>
            </a:r>
            <a:r>
              <a:rPr lang="ja-JP" altLang="en-US" sz="3200" u="sng" dirty="0" smtClean="0"/>
              <a:t> でキーワード抽出</a:t>
            </a:r>
            <a:endParaRPr kumimoji="1" lang="ja-JP" altLang="en-US" sz="3200" u="sng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920" y="1831015"/>
            <a:ext cx="8527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Arial"/>
              <a:buChar char="•"/>
            </a:pPr>
            <a:r>
              <a:rPr lang="ja-JP" altLang="en-US" sz="2800" dirty="0" smtClean="0"/>
              <a:t>１文書：パッチセット１個</a:t>
            </a:r>
            <a:endParaRPr lang="en-US" altLang="ja-JP" sz="2800" dirty="0" smtClean="0"/>
          </a:p>
          <a:p>
            <a:pPr marL="514350" indent="-514350">
              <a:buClr>
                <a:schemeClr val="tx1"/>
              </a:buClr>
              <a:buFont typeface="Arial"/>
              <a:buChar char="•"/>
            </a:pPr>
            <a:r>
              <a:rPr kumimoji="1" lang="ja-JP" altLang="en-US" sz="2800" dirty="0" smtClean="0"/>
              <a:t>１文書の内容：</a:t>
            </a:r>
            <a:r>
              <a:rPr kumimoji="1" lang="ja-JP" altLang="en-US" sz="2800" dirty="0" smtClean="0">
                <a:solidFill>
                  <a:srgbClr val="FF6600"/>
                </a:solidFill>
              </a:rPr>
              <a:t>意見コメント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⚠️投票コメントではない</a:t>
            </a:r>
            <a:r>
              <a:rPr kumimoji="1" lang="en-US" altLang="ja-JP" sz="2800" dirty="0" smtClean="0"/>
              <a:t>)</a:t>
            </a:r>
          </a:p>
        </p:txBody>
      </p:sp>
      <p:pic>
        <p:nvPicPr>
          <p:cNvPr id="18" name="図 17" descr="スクリーンショット 2015-09-21 0.55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65" y="3387990"/>
            <a:ext cx="7521378" cy="3423910"/>
          </a:xfrm>
          <a:prstGeom prst="rect">
            <a:avLst/>
          </a:prstGeom>
        </p:spPr>
      </p:pic>
      <p:cxnSp>
        <p:nvCxnSpPr>
          <p:cNvPr id="28" name="直線矢印コネクタ 27"/>
          <p:cNvCxnSpPr/>
          <p:nvPr/>
        </p:nvCxnSpPr>
        <p:spPr>
          <a:xfrm flipH="1">
            <a:off x="4085424" y="5492988"/>
            <a:ext cx="494824" cy="125830"/>
          </a:xfrm>
          <a:prstGeom prst="straightConnector1">
            <a:avLst/>
          </a:prstGeom>
          <a:ln>
            <a:solidFill>
              <a:srgbClr val="6600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580248" y="5299289"/>
            <a:ext cx="134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660066"/>
                </a:solidFill>
              </a:rPr>
              <a:t>投票コメント</a:t>
            </a:r>
            <a:endParaRPr kumimoji="1" lang="ja-JP" altLang="en-US" dirty="0">
              <a:solidFill>
                <a:srgbClr val="660066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479788" y="5830781"/>
            <a:ext cx="134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6600"/>
                </a:solidFill>
              </a:rPr>
              <a:t>意見</a:t>
            </a:r>
            <a:r>
              <a:rPr kumimoji="1" lang="ja-JP" altLang="en-US" dirty="0" smtClean="0">
                <a:solidFill>
                  <a:srgbClr val="FF6600"/>
                </a:solidFill>
              </a:rPr>
              <a:t>コメント</a:t>
            </a:r>
            <a:endParaRPr kumimoji="1" lang="ja-JP" altLang="en-US" dirty="0">
              <a:solidFill>
                <a:srgbClr val="FF660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94828" y="5492988"/>
            <a:ext cx="3480286" cy="263928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94827" y="5830781"/>
            <a:ext cx="7343639" cy="668429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2237" y="2926324"/>
            <a:ext cx="6601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上では</a:t>
            </a:r>
            <a:r>
              <a:rPr kumimoji="1" lang="en-US" altLang="ja-JP" sz="2400" dirty="0" smtClean="0"/>
              <a:t>…</a:t>
            </a:r>
            <a:r>
              <a:rPr kumimoji="1" lang="ja-JP" altLang="en-US" sz="2400" dirty="0" smtClean="0"/>
              <a:t>これは１個のパッチセットについて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664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4828" y="599374"/>
            <a:ext cx="45194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3200" u="sng" dirty="0" smtClean="0"/>
              <a:t>t</a:t>
            </a:r>
            <a:r>
              <a:rPr lang="en-US" altLang="ja-JP" sz="3200" u="sng" dirty="0" smtClean="0"/>
              <a:t>f</a:t>
            </a:r>
            <a:r>
              <a:rPr lang="ja-JP" altLang="en-US" sz="3200" u="sng" dirty="0" smtClean="0"/>
              <a:t> </a:t>
            </a:r>
            <a:r>
              <a:rPr lang="en-US" altLang="ja-JP" sz="3200" u="sng" dirty="0" smtClean="0"/>
              <a:t>–</a:t>
            </a:r>
            <a:r>
              <a:rPr lang="ja-JP" altLang="en-US" sz="3200" u="sng" dirty="0" smtClean="0"/>
              <a:t> </a:t>
            </a:r>
            <a:r>
              <a:rPr lang="en-US" altLang="ja-JP" sz="3200" u="sng" dirty="0" err="1" smtClean="0"/>
              <a:t>idf</a:t>
            </a:r>
            <a:r>
              <a:rPr lang="ja-JP" altLang="en-US" sz="3200" u="sng" dirty="0" smtClean="0"/>
              <a:t> でキーワード抽出</a:t>
            </a:r>
            <a:endParaRPr kumimoji="1" lang="ja-JP" altLang="en-US" sz="3200" u="sng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920" y="1831015"/>
            <a:ext cx="8527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Arial"/>
              <a:buChar char="•"/>
            </a:pPr>
            <a:r>
              <a:rPr lang="ja-JP" altLang="en-US" sz="2800" dirty="0" smtClean="0"/>
              <a:t>１文書：パッチセット１個</a:t>
            </a:r>
            <a:endParaRPr lang="en-US" altLang="ja-JP" sz="2800" dirty="0" smtClean="0"/>
          </a:p>
          <a:p>
            <a:pPr marL="514350" indent="-514350">
              <a:buClr>
                <a:schemeClr val="tx1"/>
              </a:buClr>
              <a:buFont typeface="Arial"/>
              <a:buChar char="•"/>
            </a:pPr>
            <a:r>
              <a:rPr kumimoji="1" lang="ja-JP" altLang="en-US" sz="2800" dirty="0" smtClean="0"/>
              <a:t>１文書の内容：</a:t>
            </a:r>
            <a:r>
              <a:rPr kumimoji="1" lang="ja-JP" altLang="en-US" sz="2800" dirty="0" smtClean="0">
                <a:solidFill>
                  <a:srgbClr val="FF6600"/>
                </a:solidFill>
              </a:rPr>
              <a:t>意見コメント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⚠️投票コメントではない</a:t>
            </a:r>
            <a:r>
              <a:rPr kumimoji="1" lang="en-US" altLang="ja-JP" sz="2800" dirty="0" smtClean="0"/>
              <a:t>)</a:t>
            </a:r>
          </a:p>
        </p:txBody>
      </p:sp>
      <p:pic>
        <p:nvPicPr>
          <p:cNvPr id="2" name="図 1" descr="Screenshot from 2015-09-21 01-06-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3428"/>
            <a:ext cx="9144000" cy="2409335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4666418" y="3929565"/>
            <a:ext cx="134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660066"/>
                </a:solidFill>
              </a:rPr>
              <a:t>投票コメント</a:t>
            </a:r>
            <a:endParaRPr kumimoji="1" lang="ja-JP" altLang="en-US" dirty="0">
              <a:solidFill>
                <a:srgbClr val="660066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000951" y="5618531"/>
            <a:ext cx="134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6600"/>
                </a:solidFill>
              </a:rPr>
              <a:t>意見</a:t>
            </a:r>
            <a:r>
              <a:rPr kumimoji="1" lang="ja-JP" altLang="en-US" dirty="0" smtClean="0">
                <a:solidFill>
                  <a:srgbClr val="FF6600"/>
                </a:solidFill>
              </a:rPr>
              <a:t>コメント</a:t>
            </a:r>
            <a:endParaRPr kumimoji="1" lang="ja-JP" altLang="en-US" dirty="0">
              <a:solidFill>
                <a:srgbClr val="FF66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538661" y="4288830"/>
            <a:ext cx="5807430" cy="395890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2918" y="4774357"/>
            <a:ext cx="8915747" cy="1213506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7340" y="3315591"/>
            <a:ext cx="294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データベース上では</a:t>
            </a:r>
            <a:r>
              <a:rPr kumimoji="1" lang="en-US" altLang="ja-JP" sz="2400" dirty="0" smtClean="0"/>
              <a:t>…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745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4828" y="599374"/>
            <a:ext cx="45194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 smtClean="0"/>
              <a:t>研究計画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68320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77652" y="595097"/>
            <a:ext cx="14923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u="sng" dirty="0" smtClean="0"/>
              <a:t>背景</a:t>
            </a:r>
            <a:endParaRPr kumimoji="1" lang="ja-JP" altLang="en-US" sz="3200" u="sng" dirty="0"/>
          </a:p>
        </p:txBody>
      </p:sp>
      <p:sp>
        <p:nvSpPr>
          <p:cNvPr id="2" name="正方形/長方形 1"/>
          <p:cNvSpPr/>
          <p:nvPr/>
        </p:nvSpPr>
        <p:spPr>
          <a:xfrm>
            <a:off x="346380" y="1717416"/>
            <a:ext cx="84285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ja-JP" sz="2400" dirty="0" smtClean="0"/>
              <a:t>OSS</a:t>
            </a:r>
            <a:r>
              <a:rPr lang="ja-JP" altLang="en-US" sz="2400" dirty="0" smtClean="0"/>
              <a:t>は不具合</a:t>
            </a:r>
            <a:r>
              <a:rPr lang="ja-JP" altLang="en-US" sz="2400" dirty="0"/>
              <a:t>報告や機能の追加要求</a:t>
            </a:r>
            <a:r>
              <a:rPr lang="ja-JP" altLang="en-US" sz="2400" dirty="0" smtClean="0"/>
              <a:t>が頻繁に報告</a:t>
            </a:r>
            <a:r>
              <a:rPr lang="ja-JP" altLang="en-US" sz="2400" dirty="0"/>
              <a:t>される</a:t>
            </a:r>
            <a:r>
              <a:rPr lang="ja-JP" altLang="en-US" sz="2400" dirty="0" smtClean="0"/>
              <a:t>．</a:t>
            </a:r>
            <a:endParaRPr lang="en-US" altLang="ja-JP" sz="2400" dirty="0" smtClean="0"/>
          </a:p>
          <a:p>
            <a:pPr marL="342900" indent="-342900">
              <a:buFont typeface="Arial"/>
              <a:buChar char="•"/>
            </a:pPr>
            <a:endParaRPr lang="en-US" altLang="ja-JP" sz="2400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sz="2400" dirty="0" smtClean="0"/>
              <a:t>OSS</a:t>
            </a:r>
            <a:r>
              <a:rPr lang="ja-JP" altLang="en-US" sz="2400" dirty="0" smtClean="0"/>
              <a:t>開発者は報告に</a:t>
            </a:r>
            <a:r>
              <a:rPr lang="ja-JP" altLang="en-US" sz="2400" dirty="0"/>
              <a:t>対応するために</a:t>
            </a:r>
            <a:r>
              <a:rPr lang="ja-JP" altLang="en-US" sz="2400" dirty="0" smtClean="0"/>
              <a:t>，変更ファイル群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パッチ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を</a:t>
            </a:r>
            <a:r>
              <a:rPr lang="ja-JP" altLang="en-US" sz="2400" dirty="0"/>
              <a:t>作成</a:t>
            </a:r>
            <a:r>
              <a:rPr lang="ja-JP" altLang="en-US" sz="2400" dirty="0" smtClean="0"/>
              <a:t>する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 marL="342900" indent="-342900">
              <a:buFont typeface="Arial"/>
              <a:buChar char="•"/>
            </a:pPr>
            <a:r>
              <a:rPr lang="ja-JP" altLang="en-US" sz="2400" dirty="0" smtClean="0"/>
              <a:t>高いパッチの品質</a:t>
            </a:r>
            <a:r>
              <a:rPr lang="ja-JP" altLang="en-US" sz="2400" dirty="0"/>
              <a:t>を保つため</a:t>
            </a:r>
            <a:r>
              <a:rPr lang="ja-JP" altLang="en-US" sz="2400" dirty="0" smtClean="0"/>
              <a:t>に、</a:t>
            </a:r>
            <a:r>
              <a:rPr lang="ja-JP" altLang="en-US" sz="2400" dirty="0" smtClean="0">
                <a:solidFill>
                  <a:srgbClr val="FF0000"/>
                </a:solidFill>
              </a:rPr>
              <a:t>十分</a:t>
            </a:r>
            <a:r>
              <a:rPr lang="ja-JP" altLang="en-US" sz="2400" dirty="0">
                <a:solidFill>
                  <a:srgbClr val="FF0000"/>
                </a:solidFill>
              </a:rPr>
              <a:t>な</a:t>
            </a:r>
            <a:r>
              <a:rPr lang="ja-JP" altLang="en-US" sz="2400" dirty="0" smtClean="0">
                <a:solidFill>
                  <a:srgbClr val="FF0000"/>
                </a:solidFill>
              </a:rPr>
              <a:t>議論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ja-JP" altLang="en-US" sz="2400" dirty="0" smtClean="0">
                <a:solidFill>
                  <a:srgbClr val="FF0000"/>
                </a:solidFill>
              </a:rPr>
              <a:t>レビュー</a:t>
            </a:r>
            <a:r>
              <a:rPr lang="en-US" altLang="ja-JP" sz="2400" dirty="0" smtClean="0">
                <a:solidFill>
                  <a:srgbClr val="FF0000"/>
                </a:solidFill>
              </a:rPr>
              <a:t>)</a:t>
            </a:r>
            <a:r>
              <a:rPr lang="ja-JP" altLang="en-US" sz="2400" dirty="0" smtClean="0">
                <a:solidFill>
                  <a:srgbClr val="FF0000"/>
                </a:solidFill>
              </a:rPr>
              <a:t>をする必要</a:t>
            </a:r>
            <a:r>
              <a:rPr lang="ja-JP" altLang="en-US" sz="2400" dirty="0">
                <a:solidFill>
                  <a:srgbClr val="FF0000"/>
                </a:solidFill>
              </a:rPr>
              <a:t>がある</a:t>
            </a:r>
          </a:p>
        </p:txBody>
      </p:sp>
    </p:spTree>
    <p:extLst>
      <p:ext uri="{BB962C8B-B14F-4D97-AF65-F5344CB8AC3E}">
        <p14:creationId xmlns:p14="http://schemas.microsoft.com/office/powerpoint/2010/main" val="146186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77652" y="595097"/>
            <a:ext cx="14923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u="sng" dirty="0" smtClean="0"/>
              <a:t>背景</a:t>
            </a:r>
            <a:endParaRPr kumimoji="1" lang="ja-JP" altLang="en-US" sz="3200" u="sng" dirty="0"/>
          </a:p>
        </p:txBody>
      </p:sp>
      <p:sp>
        <p:nvSpPr>
          <p:cNvPr id="2" name="正方形/長方形 1"/>
          <p:cNvSpPr/>
          <p:nvPr/>
        </p:nvSpPr>
        <p:spPr>
          <a:xfrm>
            <a:off x="345698" y="1603838"/>
            <a:ext cx="866634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ja-JP" altLang="en-US" sz="2800" dirty="0" smtClean="0"/>
              <a:t>レビューは，</a:t>
            </a:r>
            <a:r>
              <a:rPr lang="en-US" altLang="ja-JP" sz="2800" dirty="0" smtClean="0"/>
              <a:t>1</a:t>
            </a:r>
            <a:r>
              <a:rPr lang="ja-JP" altLang="en-US" sz="2800" dirty="0" smtClean="0"/>
              <a:t>人</a:t>
            </a:r>
            <a:r>
              <a:rPr lang="en-US" altLang="ja-JP" sz="2800" dirty="0" smtClean="0"/>
              <a:t>or</a:t>
            </a:r>
            <a:r>
              <a:rPr lang="ja-JP" altLang="en-US" sz="2800" dirty="0" smtClean="0"/>
              <a:t>複数人のレビューアで行われる</a:t>
            </a:r>
            <a:endParaRPr lang="en-US" altLang="ja-JP" sz="2800" dirty="0" smtClean="0"/>
          </a:p>
          <a:p>
            <a:pPr marL="457200" indent="-457200">
              <a:buFont typeface="Arial"/>
              <a:buChar char="•"/>
            </a:pPr>
            <a:endParaRPr lang="en-US" altLang="ja-JP" sz="2800" dirty="0" smtClean="0"/>
          </a:p>
          <a:p>
            <a:pPr marL="457200" indent="-457200">
              <a:buFont typeface="Arial"/>
              <a:buChar char="•"/>
            </a:pPr>
            <a:r>
              <a:rPr lang="ja-JP" altLang="en-US" sz="2800" dirty="0" smtClean="0"/>
              <a:t>コアレビューア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最終評価を下す人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が，議論の妥当性を判断して，最終評価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採択・不採択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を下す</a:t>
            </a:r>
            <a:endParaRPr lang="en-US" altLang="ja-JP" sz="2800" dirty="0" smtClean="0"/>
          </a:p>
          <a:p>
            <a:endParaRPr lang="en-US" altLang="ja-JP" sz="2800" dirty="0"/>
          </a:p>
          <a:p>
            <a:pPr marL="457200" indent="-457200">
              <a:buClr>
                <a:schemeClr val="tx1"/>
              </a:buClr>
              <a:buFont typeface="Arial"/>
              <a:buChar char="•"/>
            </a:pPr>
            <a:r>
              <a:rPr lang="ja-JP" altLang="en-US" sz="2800" dirty="0" smtClean="0"/>
              <a:t>コアレビューアは，</a:t>
            </a:r>
            <a:r>
              <a:rPr lang="ja-JP" altLang="en-US" sz="2800" u="sng" dirty="0" smtClean="0">
                <a:solidFill>
                  <a:srgbClr val="660066"/>
                </a:solidFill>
              </a:rPr>
              <a:t>担当したパッチ全てに対して議論の成熟度をチェックできるのか？</a:t>
            </a:r>
            <a:r>
              <a:rPr lang="en-US" altLang="ja-JP" sz="2800" u="sng" dirty="0" smtClean="0">
                <a:solidFill>
                  <a:srgbClr val="660066"/>
                </a:solidFill>
              </a:rPr>
              <a:t> </a:t>
            </a:r>
            <a:r>
              <a:rPr lang="en-US" altLang="ja-JP" sz="3600" u="sng" dirty="0" smtClean="0">
                <a:solidFill>
                  <a:srgbClr val="FF0000"/>
                </a:solidFill>
              </a:rPr>
              <a:t>Very Costly</a:t>
            </a:r>
            <a:endParaRPr lang="ja-JP" altLang="en-US" sz="3600" u="sng" dirty="0">
              <a:solidFill>
                <a:srgbClr val="FF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1418506" y="5229070"/>
            <a:ext cx="6300804" cy="1369126"/>
          </a:xfrm>
          <a:prstGeom prst="roundRect">
            <a:avLst/>
          </a:prstGeom>
          <a:noFill/>
          <a:ln w="63500">
            <a:solidFill>
              <a:srgbClr val="00C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51476" y="5387281"/>
            <a:ext cx="4990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FF6600"/>
                </a:solidFill>
              </a:rPr>
              <a:t>議論の妥当性を保証できたパッチを自動的に予測</a:t>
            </a:r>
            <a:r>
              <a:rPr lang="ja-JP" altLang="en-US" sz="3200" dirty="0" smtClean="0">
                <a:solidFill>
                  <a:srgbClr val="FF6600"/>
                </a:solidFill>
              </a:rPr>
              <a:t>する</a:t>
            </a:r>
            <a:endParaRPr lang="en-US" altLang="ja-JP" sz="32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7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5534" y="4345107"/>
            <a:ext cx="169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パッチセット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77652" y="2853227"/>
            <a:ext cx="1310269" cy="1359920"/>
          </a:xfrm>
          <a:prstGeom prst="ellipse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solidFill>
              <a:schemeClr val="tx2">
                <a:lumMod val="40000"/>
                <a:lumOff val="60000"/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1 つの角を切り取った四角形 5"/>
          <p:cNvSpPr/>
          <p:nvPr/>
        </p:nvSpPr>
        <p:spPr>
          <a:xfrm flipV="1">
            <a:off x="806857" y="3122536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1 つの角を切り取った四角形 6"/>
          <p:cNvSpPr/>
          <p:nvPr/>
        </p:nvSpPr>
        <p:spPr>
          <a:xfrm flipV="1">
            <a:off x="1211311" y="3207314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1 つの角を切り取った四角形 7"/>
          <p:cNvSpPr/>
          <p:nvPr/>
        </p:nvSpPr>
        <p:spPr>
          <a:xfrm flipV="1">
            <a:off x="781771" y="3639421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1 つの角を切り取った四角形 8"/>
          <p:cNvSpPr/>
          <p:nvPr/>
        </p:nvSpPr>
        <p:spPr>
          <a:xfrm flipV="1">
            <a:off x="1186225" y="3696804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564" y="1970954"/>
            <a:ext cx="1072124" cy="1136843"/>
          </a:xfrm>
          <a:prstGeom prst="rect">
            <a:avLst/>
          </a:prstGeom>
        </p:spPr>
      </p:pic>
      <p:sp>
        <p:nvSpPr>
          <p:cNvPr id="18" name="角丸四角形吹き出し 17"/>
          <p:cNvSpPr/>
          <p:nvPr/>
        </p:nvSpPr>
        <p:spPr>
          <a:xfrm>
            <a:off x="4222528" y="1066403"/>
            <a:ext cx="3676015" cy="1183241"/>
          </a:xfrm>
          <a:prstGeom prst="wedgeRoundRectCallout">
            <a:avLst>
              <a:gd name="adj1" fmla="val -62424"/>
              <a:gd name="adj2" fmla="val 3905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i="1" dirty="0" smtClean="0">
                <a:solidFill>
                  <a:srgbClr val="000000"/>
                </a:solidFill>
              </a:rPr>
              <a:t>Do not Submit,</a:t>
            </a:r>
          </a:p>
          <a:p>
            <a:r>
              <a:rPr kumimoji="1" lang="ja-JP" altLang="en-US" sz="2000" dirty="0" smtClean="0">
                <a:solidFill>
                  <a:srgbClr val="000000"/>
                </a:solidFill>
              </a:rPr>
              <a:t>たくさん問題があるぞ</a:t>
            </a:r>
            <a:r>
              <a:rPr kumimoji="1" lang="en-US" altLang="ja-JP" sz="2000" dirty="0" smtClean="0">
                <a:solidFill>
                  <a:srgbClr val="000000"/>
                </a:solidFill>
              </a:rPr>
              <a:t>.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518" y="447196"/>
            <a:ext cx="1152441" cy="1571510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" y="595097"/>
            <a:ext cx="34967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u="sng" dirty="0" smtClean="0"/>
              <a:t>個人</a:t>
            </a:r>
            <a:r>
              <a:rPr kumimoji="1" lang="en-US" altLang="ja-JP" sz="3200" u="sng" dirty="0" smtClean="0"/>
              <a:t>(</a:t>
            </a:r>
            <a:r>
              <a:rPr kumimoji="1" lang="ja-JP" altLang="en-US" sz="3200" u="sng" dirty="0" smtClean="0"/>
              <a:t>意見の強さ</a:t>
            </a:r>
            <a:r>
              <a:rPr kumimoji="1" lang="en-US" altLang="ja-JP" sz="3200" u="sng" dirty="0" smtClean="0"/>
              <a:t>)</a:t>
            </a:r>
            <a:endParaRPr kumimoji="1" lang="ja-JP" altLang="en-US" sz="3200" u="sng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01" y="5201876"/>
            <a:ext cx="1072124" cy="1136843"/>
          </a:xfrm>
          <a:prstGeom prst="rect">
            <a:avLst/>
          </a:prstGeom>
        </p:spPr>
      </p:pic>
      <p:sp>
        <p:nvSpPr>
          <p:cNvPr id="25" name="角丸四角形吹き出し 24"/>
          <p:cNvSpPr/>
          <p:nvPr/>
        </p:nvSpPr>
        <p:spPr>
          <a:xfrm>
            <a:off x="4215965" y="3989455"/>
            <a:ext cx="4304999" cy="1491112"/>
          </a:xfrm>
          <a:prstGeom prst="wedgeRoundRectCallout">
            <a:avLst>
              <a:gd name="adj1" fmla="val -62424"/>
              <a:gd name="adj2" fmla="val 3905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i="1" dirty="0" smtClean="0">
                <a:solidFill>
                  <a:srgbClr val="000000"/>
                </a:solidFill>
              </a:rPr>
              <a:t>Looks</a:t>
            </a:r>
            <a:r>
              <a:rPr lang="ja-JP" altLang="en-US" sz="2000" i="1" dirty="0" smtClean="0">
                <a:solidFill>
                  <a:srgbClr val="000000"/>
                </a:solidFill>
              </a:rPr>
              <a:t> </a:t>
            </a:r>
            <a:r>
              <a:rPr lang="en-US" altLang="ja-JP" sz="2000" i="1" dirty="0" smtClean="0">
                <a:solidFill>
                  <a:srgbClr val="000000"/>
                </a:solidFill>
              </a:rPr>
              <a:t>good</a:t>
            </a:r>
            <a:r>
              <a:rPr lang="ja-JP" altLang="en-US" sz="2000" i="1" dirty="0" smtClean="0">
                <a:solidFill>
                  <a:srgbClr val="000000"/>
                </a:solidFill>
              </a:rPr>
              <a:t> </a:t>
            </a:r>
            <a:r>
              <a:rPr lang="en-US" altLang="ja-JP" sz="2000" i="1" dirty="0" smtClean="0">
                <a:solidFill>
                  <a:srgbClr val="000000"/>
                </a:solidFill>
              </a:rPr>
              <a:t>to</a:t>
            </a:r>
            <a:r>
              <a:rPr lang="ja-JP" altLang="en-US" sz="2000" i="1" dirty="0" smtClean="0">
                <a:solidFill>
                  <a:srgbClr val="000000"/>
                </a:solidFill>
              </a:rPr>
              <a:t> </a:t>
            </a:r>
            <a:r>
              <a:rPr lang="en-US" altLang="ja-JP" sz="2000" i="1" dirty="0" smtClean="0">
                <a:solidFill>
                  <a:srgbClr val="000000"/>
                </a:solidFill>
              </a:rPr>
              <a:t>me, but someone must approve.</a:t>
            </a:r>
          </a:p>
          <a:p>
            <a:r>
              <a:rPr kumimoji="1" lang="ja-JP" altLang="en-US" sz="2000" dirty="0" smtClean="0">
                <a:solidFill>
                  <a:srgbClr val="000000"/>
                </a:solidFill>
              </a:rPr>
              <a:t>僕の環境では動いたけど</a:t>
            </a:r>
            <a:r>
              <a:rPr lang="en-US" altLang="ja-JP" sz="2000" dirty="0" smtClean="0">
                <a:solidFill>
                  <a:srgbClr val="000000"/>
                </a:solidFill>
              </a:rPr>
              <a:t>…</a:t>
            </a:r>
            <a:endParaRPr lang="en-US" altLang="ja-JP" sz="2000" dirty="0">
              <a:solidFill>
                <a:srgbClr val="000000"/>
              </a:solidFill>
            </a:endParaRPr>
          </a:p>
          <a:p>
            <a:r>
              <a:rPr kumimoji="1" lang="ja-JP" altLang="en-US" sz="2000" dirty="0" smtClean="0">
                <a:solidFill>
                  <a:srgbClr val="000000"/>
                </a:solidFill>
              </a:rPr>
              <a:t>他ではどうだろう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056" y="4593100"/>
            <a:ext cx="874193" cy="1313677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7007854" y="1511226"/>
            <a:ext cx="808219" cy="646331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solidFill>
                  <a:srgbClr val="FF0000"/>
                </a:solidFill>
              </a:rPr>
              <a:t>強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411963" y="4714439"/>
            <a:ext cx="808219" cy="646331"/>
          </a:xfrm>
          <a:prstGeom prst="rect">
            <a:avLst/>
          </a:prstGeom>
          <a:noFill/>
          <a:ln w="38100"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弱</a:t>
            </a:r>
            <a:endParaRPr kumimoji="1" lang="ja-JP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5534" y="4345107"/>
            <a:ext cx="169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パッチセット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77652" y="2853227"/>
            <a:ext cx="1310269" cy="1359920"/>
          </a:xfrm>
          <a:prstGeom prst="ellipse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solidFill>
              <a:schemeClr val="tx2">
                <a:lumMod val="40000"/>
                <a:lumOff val="60000"/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1 つの角を切り取った四角形 5"/>
          <p:cNvSpPr/>
          <p:nvPr/>
        </p:nvSpPr>
        <p:spPr>
          <a:xfrm flipV="1">
            <a:off x="806857" y="3122536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1 つの角を切り取った四角形 6"/>
          <p:cNvSpPr/>
          <p:nvPr/>
        </p:nvSpPr>
        <p:spPr>
          <a:xfrm flipV="1">
            <a:off x="1211311" y="3207314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1 つの角を切り取った四角形 7"/>
          <p:cNvSpPr/>
          <p:nvPr/>
        </p:nvSpPr>
        <p:spPr>
          <a:xfrm flipV="1">
            <a:off x="781771" y="3639421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1 つの角を切り取った四角形 8"/>
          <p:cNvSpPr/>
          <p:nvPr/>
        </p:nvSpPr>
        <p:spPr>
          <a:xfrm flipV="1">
            <a:off x="1186225" y="3696804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01" y="1967162"/>
            <a:ext cx="1072124" cy="1136843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4265447" y="1713404"/>
            <a:ext cx="4245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ja-JP" altLang="en-US" sz="2400" dirty="0" smtClean="0"/>
              <a:t>このレビューアは，よく正しい評価を言う</a:t>
            </a:r>
            <a:endParaRPr kumimoji="1" lang="en-US" altLang="ja-JP" sz="2400" dirty="0" smtClean="0"/>
          </a:p>
          <a:p>
            <a:r>
              <a:rPr lang="ja-JP" altLang="en-US" sz="3200" dirty="0" smtClean="0">
                <a:solidFill>
                  <a:srgbClr val="FF6600"/>
                </a:solidFill>
              </a:rPr>
              <a:t>信頼性　高</a:t>
            </a:r>
            <a:endParaRPr kumimoji="1" lang="en-US" altLang="ja-JP" sz="3200" dirty="0" smtClean="0">
              <a:solidFill>
                <a:srgbClr val="FF6600"/>
              </a:solidFill>
            </a:endParaRPr>
          </a:p>
          <a:p>
            <a:pPr marL="342900" indent="-342900">
              <a:buFont typeface="Arial"/>
              <a:buChar char="•"/>
            </a:pPr>
            <a:endParaRPr kumimoji="1" lang="en-US" altLang="ja-JP" dirty="0" smtClean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01" y="5201876"/>
            <a:ext cx="1072124" cy="1136843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4248953" y="4845681"/>
            <a:ext cx="468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ja-JP" altLang="en-US" sz="2400" dirty="0" smtClean="0"/>
              <a:t>このレビューア</a:t>
            </a:r>
            <a:r>
              <a:rPr lang="ja-JP" altLang="en-US" sz="2400" dirty="0" smtClean="0"/>
              <a:t>は</a:t>
            </a:r>
            <a:r>
              <a:rPr kumimoji="1" lang="ja-JP" altLang="en-US" sz="2400" dirty="0" smtClean="0"/>
              <a:t>，よく</a:t>
            </a:r>
            <a:r>
              <a:rPr lang="ja-JP" altLang="en-US" sz="2400" dirty="0" smtClean="0"/>
              <a:t>間違った評価を言う</a:t>
            </a:r>
            <a:endParaRPr kumimoji="1" lang="en-US" altLang="ja-JP" dirty="0" smtClean="0"/>
          </a:p>
          <a:p>
            <a:r>
              <a:rPr lang="ja-JP" altLang="en-US" sz="3200" dirty="0" smtClean="0">
                <a:solidFill>
                  <a:srgbClr val="660066"/>
                </a:solidFill>
              </a:rPr>
              <a:t>信頼性　低</a:t>
            </a:r>
            <a:endParaRPr kumimoji="1" lang="ja-JP" altLang="en-US" sz="3200" dirty="0">
              <a:solidFill>
                <a:srgbClr val="660066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" y="595097"/>
            <a:ext cx="34967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u="sng" dirty="0" smtClean="0"/>
              <a:t>個人</a:t>
            </a:r>
            <a:r>
              <a:rPr kumimoji="1" lang="en-US" altLang="ja-JP" sz="3200" u="sng" dirty="0" smtClean="0"/>
              <a:t>(</a:t>
            </a:r>
            <a:r>
              <a:rPr kumimoji="1" lang="ja-JP" altLang="en-US" sz="3200" u="sng" dirty="0" smtClean="0"/>
              <a:t>信頼性</a:t>
            </a:r>
            <a:r>
              <a:rPr kumimoji="1" lang="en-US" altLang="ja-JP" sz="3200" u="sng" dirty="0" smtClean="0"/>
              <a:t>)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67706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5534" y="4345107"/>
            <a:ext cx="169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パッチセット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77652" y="2853227"/>
            <a:ext cx="1310269" cy="1359920"/>
          </a:xfrm>
          <a:prstGeom prst="ellipse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solidFill>
              <a:schemeClr val="tx2">
                <a:lumMod val="40000"/>
                <a:lumOff val="60000"/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1 つの角を切り取った四角形 5"/>
          <p:cNvSpPr/>
          <p:nvPr/>
        </p:nvSpPr>
        <p:spPr>
          <a:xfrm flipV="1">
            <a:off x="806857" y="3122536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1 つの角を切り取った四角形 6"/>
          <p:cNvSpPr/>
          <p:nvPr/>
        </p:nvSpPr>
        <p:spPr>
          <a:xfrm flipV="1">
            <a:off x="1211311" y="3207314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1 つの角を切り取った四角形 7"/>
          <p:cNvSpPr/>
          <p:nvPr/>
        </p:nvSpPr>
        <p:spPr>
          <a:xfrm flipV="1">
            <a:off x="781771" y="3639421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1 つの角を切り取った四角形 8"/>
          <p:cNvSpPr/>
          <p:nvPr/>
        </p:nvSpPr>
        <p:spPr>
          <a:xfrm flipV="1">
            <a:off x="1186225" y="3696804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55" y="5017976"/>
            <a:ext cx="1072124" cy="1136843"/>
          </a:xfrm>
          <a:prstGeom prst="rect">
            <a:avLst/>
          </a:prstGeom>
        </p:spPr>
      </p:pic>
      <p:sp>
        <p:nvSpPr>
          <p:cNvPr id="18" name="角丸四角形吹き出し 17"/>
          <p:cNvSpPr/>
          <p:nvPr/>
        </p:nvSpPr>
        <p:spPr>
          <a:xfrm>
            <a:off x="4239023" y="4865896"/>
            <a:ext cx="1121609" cy="416963"/>
          </a:xfrm>
          <a:prstGeom prst="wedgeRoundRectCallout">
            <a:avLst>
              <a:gd name="adj1" fmla="val -62424"/>
              <a:gd name="adj2" fmla="val 3905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dirty="0">
              <a:solidFill>
                <a:srgbClr val="000000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55" y="1900196"/>
            <a:ext cx="1072124" cy="1136843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41" y="2178886"/>
            <a:ext cx="1072124" cy="113684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72" y="2468617"/>
            <a:ext cx="1072124" cy="1136843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817" y="3321910"/>
            <a:ext cx="1072124" cy="1136843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15460" y="595097"/>
            <a:ext cx="32823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u="sng" dirty="0" smtClean="0"/>
              <a:t>多人数（実際は）</a:t>
            </a:r>
            <a:endParaRPr kumimoji="1" lang="ja-JP" altLang="en-US" sz="3200" u="sng" dirty="0"/>
          </a:p>
        </p:txBody>
      </p:sp>
      <p:sp>
        <p:nvSpPr>
          <p:cNvPr id="23" name="角丸四角形吹き出し 22"/>
          <p:cNvSpPr/>
          <p:nvPr/>
        </p:nvSpPr>
        <p:spPr>
          <a:xfrm>
            <a:off x="6906796" y="2260135"/>
            <a:ext cx="1121609" cy="416963"/>
          </a:xfrm>
          <a:prstGeom prst="wedgeRoundRectCallout">
            <a:avLst>
              <a:gd name="adj1" fmla="val -62424"/>
              <a:gd name="adj2" fmla="val 3905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5542065" y="1970404"/>
            <a:ext cx="1121609" cy="416963"/>
          </a:xfrm>
          <a:prstGeom prst="wedgeRoundRectCallout">
            <a:avLst>
              <a:gd name="adj1" fmla="val -62424"/>
              <a:gd name="adj2" fmla="val 3905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4589354" y="3556035"/>
            <a:ext cx="1121609" cy="416963"/>
          </a:xfrm>
          <a:prstGeom prst="wedgeRoundRectCallout">
            <a:avLst>
              <a:gd name="adj1" fmla="val -69777"/>
              <a:gd name="adj2" fmla="val -2423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4074079" y="1691714"/>
            <a:ext cx="1121609" cy="416963"/>
          </a:xfrm>
          <a:prstGeom prst="wedgeRoundRectCallout">
            <a:avLst>
              <a:gd name="adj1" fmla="val -62424"/>
              <a:gd name="adj2" fmla="val 3905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360632" y="5698357"/>
            <a:ext cx="3447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複数のレビューアたちでレビューが行われる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442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9371" y="1484610"/>
            <a:ext cx="90223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/>
              <a:buChar char="•"/>
            </a:pPr>
            <a:r>
              <a:rPr kumimoji="1" lang="ja-JP" altLang="en-US" sz="3200" dirty="0" smtClean="0"/>
              <a:t>個人の評価は，どの程度</a:t>
            </a:r>
            <a:r>
              <a:rPr kumimoji="1" lang="ja-JP" altLang="en-US" sz="3200" dirty="0" smtClean="0">
                <a:solidFill>
                  <a:srgbClr val="FF6600"/>
                </a:solidFill>
              </a:rPr>
              <a:t>信頼</a:t>
            </a:r>
            <a:r>
              <a:rPr kumimoji="1" lang="ja-JP" altLang="en-US" sz="3200" dirty="0" smtClean="0"/>
              <a:t>できるのか？</a:t>
            </a:r>
            <a:endParaRPr kumimoji="1" lang="en-US" altLang="ja-JP" sz="3200" dirty="0" smtClean="0"/>
          </a:p>
          <a:p>
            <a:pPr marL="514350" indent="-514350">
              <a:buFont typeface="Arial"/>
              <a:buChar char="•"/>
            </a:pPr>
            <a:endParaRPr kumimoji="1" lang="en-US" altLang="ja-JP" sz="3200" dirty="0" smtClean="0"/>
          </a:p>
          <a:p>
            <a:pPr marL="514350" indent="-514350">
              <a:buFont typeface="Arial"/>
              <a:buChar char="•"/>
            </a:pPr>
            <a:r>
              <a:rPr lang="ja-JP" altLang="en-US" sz="3200" dirty="0" smtClean="0"/>
              <a:t>個人の各意見の</a:t>
            </a:r>
            <a:r>
              <a:rPr lang="ja-JP" altLang="en-US" sz="3200" dirty="0" smtClean="0">
                <a:solidFill>
                  <a:srgbClr val="FF6600"/>
                </a:solidFill>
              </a:rPr>
              <a:t>強さ</a:t>
            </a:r>
            <a:r>
              <a:rPr lang="ja-JP" altLang="en-US" sz="3200" dirty="0" smtClean="0"/>
              <a:t>は？</a:t>
            </a:r>
            <a:endParaRPr lang="en-US" altLang="ja-JP" sz="3200" dirty="0" smtClean="0"/>
          </a:p>
          <a:p>
            <a:pPr marL="514350" indent="-514350">
              <a:buFont typeface="Arial"/>
              <a:buChar char="•"/>
            </a:pPr>
            <a:endParaRPr lang="en-US" altLang="ja-JP" sz="3200" dirty="0" smtClean="0"/>
          </a:p>
          <a:p>
            <a:pPr marL="514350" indent="-514350">
              <a:buFont typeface="Arial"/>
              <a:buChar char="•"/>
            </a:pPr>
            <a:r>
              <a:rPr lang="ja-JP" altLang="en-US" sz="3200" dirty="0" smtClean="0"/>
              <a:t>多人数による投票は影響があるか？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4828" y="599374"/>
            <a:ext cx="60204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u="sng" dirty="0" smtClean="0"/>
              <a:t>分析内容</a:t>
            </a:r>
            <a:endParaRPr kumimoji="1" lang="ja-JP" altLang="en-US" sz="3200" u="sng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7136" y="5356822"/>
            <a:ext cx="8183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“</a:t>
            </a:r>
            <a:r>
              <a:rPr kumimoji="1" lang="ja-JP" altLang="en-US" sz="3200" b="1" dirty="0" smtClean="0"/>
              <a:t>信頼性</a:t>
            </a:r>
            <a:r>
              <a:rPr kumimoji="1" lang="en-US" altLang="ja-JP" sz="3200" b="1" dirty="0" smtClean="0"/>
              <a:t>”</a:t>
            </a:r>
            <a:r>
              <a:rPr kumimoji="1" lang="ja-JP" altLang="en-US" sz="3200" dirty="0" smtClean="0"/>
              <a:t>と</a:t>
            </a:r>
            <a:r>
              <a:rPr kumimoji="1" lang="en-US" altLang="ja-JP" sz="3200" dirty="0" smtClean="0"/>
              <a:t>”</a:t>
            </a:r>
            <a:r>
              <a:rPr kumimoji="1" lang="ja-JP" altLang="en-US" sz="3200" b="1" dirty="0" smtClean="0"/>
              <a:t>強さ</a:t>
            </a:r>
            <a:r>
              <a:rPr kumimoji="1" lang="en-US" altLang="ja-JP" sz="3200" b="1" dirty="0" smtClean="0"/>
              <a:t>”</a:t>
            </a:r>
            <a:r>
              <a:rPr kumimoji="1" lang="ja-JP" altLang="en-US" sz="3200" dirty="0" smtClean="0"/>
              <a:t>を用いて，最終評価をしても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大丈夫なパッチを予測する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5795" y="4554061"/>
            <a:ext cx="60204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u="sng" dirty="0" smtClean="0"/>
              <a:t>研究のゴール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55900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4829" y="599374"/>
            <a:ext cx="21607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u="sng" dirty="0" smtClean="0"/>
              <a:t>予測方法</a:t>
            </a:r>
            <a:endParaRPr kumimoji="1" lang="ja-JP" altLang="en-US" sz="32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9576" y="1781529"/>
            <a:ext cx="87357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rgbClr val="FF6600"/>
                </a:solidFill>
              </a:rPr>
              <a:t>レビューアの信頼性</a:t>
            </a:r>
            <a:r>
              <a:rPr kumimoji="1" lang="ja-JP" altLang="en-US" sz="3200" dirty="0" smtClean="0"/>
              <a:t>と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意見の強さ</a:t>
            </a:r>
            <a:r>
              <a:rPr kumimoji="1" lang="ja-JP" altLang="en-US" sz="3200" dirty="0" smtClean="0"/>
              <a:t>のスコア付け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z="3200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008000"/>
                </a:solidFill>
              </a:rPr>
              <a:t>スコアが閾値を超えたら</a:t>
            </a:r>
            <a:r>
              <a:rPr lang="en-US" altLang="en-US" sz="3200" dirty="0" smtClean="0"/>
              <a:t>, </a:t>
            </a:r>
            <a:r>
              <a:rPr lang="ja-JP" altLang="en-US" sz="3200" dirty="0" smtClean="0"/>
              <a:t>最終評価を決定しても</a:t>
            </a:r>
            <a:r>
              <a:rPr lang="en-US" altLang="ja-JP" sz="3200" dirty="0" smtClean="0"/>
              <a:t>OK!</a:t>
            </a:r>
            <a:endParaRPr kumimoji="1" lang="en-US" altLang="ja-JP" sz="32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2193" y="5943328"/>
            <a:ext cx="190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パッチセット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659770" y="4451448"/>
            <a:ext cx="1310269" cy="1359920"/>
          </a:xfrm>
          <a:prstGeom prst="ellipse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solidFill>
              <a:schemeClr val="tx2">
                <a:lumMod val="40000"/>
                <a:lumOff val="60000"/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1 つの角を切り取った四角形 7"/>
          <p:cNvSpPr/>
          <p:nvPr/>
        </p:nvSpPr>
        <p:spPr>
          <a:xfrm flipV="1">
            <a:off x="988975" y="4720757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1 つの角を切り取った四角形 8"/>
          <p:cNvSpPr/>
          <p:nvPr/>
        </p:nvSpPr>
        <p:spPr>
          <a:xfrm flipV="1">
            <a:off x="1393429" y="4805535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/>
          <p:cNvSpPr/>
          <p:nvPr/>
        </p:nvSpPr>
        <p:spPr>
          <a:xfrm flipV="1">
            <a:off x="963889" y="5237642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1 つの角を切り取った四角形 10"/>
          <p:cNvSpPr/>
          <p:nvPr/>
        </p:nvSpPr>
        <p:spPr>
          <a:xfrm flipV="1">
            <a:off x="1368343" y="5295025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183391" y="4720757"/>
            <a:ext cx="2952470" cy="92374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1"/>
              </a:buClr>
            </a:pPr>
            <a:r>
              <a:rPr lang="ja-JP" altLang="en-US" dirty="0">
                <a:solidFill>
                  <a:schemeClr val="tx1"/>
                </a:solidFill>
              </a:rPr>
              <a:t>レビューアの信頼性</a:t>
            </a:r>
            <a:r>
              <a:rPr lang="ja-JP" altLang="en-US" dirty="0" smtClean="0">
                <a:solidFill>
                  <a:schemeClr val="tx1"/>
                </a:solidFill>
              </a:rPr>
              <a:t>と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>
              <a:buClr>
                <a:schemeClr val="tx1"/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意見</a:t>
            </a:r>
            <a:r>
              <a:rPr lang="ja-JP" altLang="en-US" dirty="0">
                <a:solidFill>
                  <a:schemeClr val="tx1"/>
                </a:solidFill>
              </a:rPr>
              <a:t>の強さのスコア付け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993562" y="4694357"/>
            <a:ext cx="2061778" cy="92374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1"/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最終評価できる？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>
              <a:buClr>
                <a:schemeClr val="tx1"/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できない？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>
              <a:buClr>
                <a:schemeClr val="tx1"/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予測！！！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272011" y="4266782"/>
            <a:ext cx="87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58318" y="4266782"/>
            <a:ext cx="87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２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264184" y="5262035"/>
            <a:ext cx="729867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6214213" y="5249454"/>
            <a:ext cx="729867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6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柱 3"/>
          <p:cNvSpPr/>
          <p:nvPr/>
        </p:nvSpPr>
        <p:spPr>
          <a:xfrm>
            <a:off x="622380" y="439802"/>
            <a:ext cx="1451494" cy="1616558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24970" y="3228613"/>
            <a:ext cx="1754576" cy="92374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各レビューアの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信頼性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396137" y="4068827"/>
            <a:ext cx="729867" cy="34640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379643" y="4788364"/>
            <a:ext cx="729867" cy="3693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62193" y="5350940"/>
            <a:ext cx="190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パッチセット１個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659770" y="3859060"/>
            <a:ext cx="1310269" cy="1359920"/>
          </a:xfrm>
          <a:prstGeom prst="ellipse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solidFill>
              <a:schemeClr val="tx2">
                <a:lumMod val="40000"/>
                <a:lumOff val="60000"/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1 つの角を切り取った四角形 19"/>
          <p:cNvSpPr/>
          <p:nvPr/>
        </p:nvSpPr>
        <p:spPr>
          <a:xfrm flipV="1">
            <a:off x="988975" y="4128369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1 つの角を切り取った四角形 20"/>
          <p:cNvSpPr/>
          <p:nvPr/>
        </p:nvSpPr>
        <p:spPr>
          <a:xfrm flipV="1">
            <a:off x="1393429" y="4213147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1 つの角を切り取った四角形 21"/>
          <p:cNvSpPr/>
          <p:nvPr/>
        </p:nvSpPr>
        <p:spPr>
          <a:xfrm flipV="1">
            <a:off x="963889" y="4645254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1 つの角を切り取った四角形 22"/>
          <p:cNvSpPr/>
          <p:nvPr/>
        </p:nvSpPr>
        <p:spPr>
          <a:xfrm flipV="1">
            <a:off x="1368343" y="4702637"/>
            <a:ext cx="277361" cy="323079"/>
          </a:xfrm>
          <a:prstGeom prst="snip1Rect">
            <a:avLst>
              <a:gd name="adj" fmla="val 35816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032772" y="4150612"/>
            <a:ext cx="311122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Score = 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信頼性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× </a:t>
            </a:r>
            <a:r>
              <a:rPr lang="ja-JP" altLang="en-US" sz="2400" dirty="0" smtClean="0">
                <a:solidFill>
                  <a:srgbClr val="FF0000"/>
                </a:solidFill>
              </a:rPr>
              <a:t>強さ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en-US" altLang="ja-JP" sz="2400" dirty="0" smtClean="0">
                <a:solidFill>
                  <a:schemeClr val="bg1"/>
                </a:solidFill>
              </a:rPr>
              <a:t>Score</a:t>
            </a:r>
            <a:r>
              <a:rPr lang="en-US" altLang="ja-JP" sz="2400" dirty="0" smtClean="0">
                <a:solidFill>
                  <a:srgbClr val="000000"/>
                </a:solidFill>
              </a:rPr>
              <a:t> = </a:t>
            </a:r>
            <a:r>
              <a:rPr lang="en-US" altLang="ja-JP" sz="2400" dirty="0" smtClean="0"/>
              <a:t>0.70 </a:t>
            </a:r>
            <a:r>
              <a:rPr lang="en-US" altLang="ja-JP" sz="2400" dirty="0" smtClean="0">
                <a:solidFill>
                  <a:srgbClr val="000000"/>
                </a:solidFill>
              </a:rPr>
              <a:t>× 0.90</a:t>
            </a:r>
          </a:p>
          <a:p>
            <a:r>
              <a:rPr lang="en-US" altLang="ja-JP" sz="2400" dirty="0" smtClean="0">
                <a:solidFill>
                  <a:schemeClr val="bg1"/>
                </a:solidFill>
              </a:rPr>
              <a:t>Score</a:t>
            </a:r>
            <a:r>
              <a:rPr lang="en-US" altLang="ja-JP" sz="2400" dirty="0" smtClean="0">
                <a:solidFill>
                  <a:srgbClr val="000000"/>
                </a:solidFill>
              </a:rPr>
              <a:t> = </a:t>
            </a:r>
            <a:r>
              <a:rPr lang="en-US" altLang="ja-JP" sz="2400" dirty="0" smtClean="0">
                <a:solidFill>
                  <a:srgbClr val="FF0000"/>
                </a:solidFill>
              </a:rPr>
              <a:t>0.63</a:t>
            </a:r>
            <a:endParaRPr lang="en-US" altLang="ja-JP" sz="2400" dirty="0" smtClean="0">
              <a:solidFill>
                <a:srgbClr val="000000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5042087" y="3981002"/>
            <a:ext cx="717159" cy="35498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5045522" y="4935344"/>
            <a:ext cx="697230" cy="349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5113560" y="3718202"/>
            <a:ext cx="97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0.70</a:t>
            </a:r>
            <a:endParaRPr kumimoji="1" lang="ja-JP" altLang="en-US" sz="2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113560" y="5181330"/>
            <a:ext cx="97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0.90</a:t>
            </a:r>
            <a:endParaRPr kumimoji="1" lang="ja-JP" altLang="en-US" sz="20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1315139" y="2688763"/>
            <a:ext cx="0" cy="93046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831515" y="417929"/>
            <a:ext cx="60204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>
              <a:buFont typeface="+mj-lt"/>
              <a:buAutoNum type="arabicPeriod"/>
            </a:pPr>
            <a:r>
              <a:rPr kumimoji="1" lang="ja-JP" altLang="en-US" sz="3200" u="sng" dirty="0" smtClean="0"/>
              <a:t>スコアの与え方</a:t>
            </a:r>
            <a:endParaRPr kumimoji="1" lang="ja-JP" altLang="en-US" sz="3200" u="sng" dirty="0"/>
          </a:p>
        </p:txBody>
      </p:sp>
      <p:sp>
        <p:nvSpPr>
          <p:cNvPr id="56" name="正方形/長方形 55"/>
          <p:cNvSpPr/>
          <p:nvPr/>
        </p:nvSpPr>
        <p:spPr>
          <a:xfrm>
            <a:off x="3290946" y="5103515"/>
            <a:ext cx="1599942" cy="92374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各投票コメントの意見の強さ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31959" y="2171825"/>
            <a:ext cx="238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Qt</a:t>
            </a:r>
            <a:r>
              <a:rPr kumimoji="1" lang="ja-JP" altLang="en-US" sz="2400" dirty="0" smtClean="0"/>
              <a:t>パッチデータ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09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855</Words>
  <Application>Microsoft Macintosh PowerPoint</Application>
  <PresentationFormat>画面に合わせる (4:3)</PresentationFormat>
  <Paragraphs>166</Paragraphs>
  <Slides>19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ホワイト</vt:lpstr>
      <vt:lpstr>共同研究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Hirao Toshiki</dc:creator>
  <cp:lastModifiedBy>Hirao Toshiki</cp:lastModifiedBy>
  <cp:revision>95</cp:revision>
  <dcterms:created xsi:type="dcterms:W3CDTF">2015-09-19T11:55:04Z</dcterms:created>
  <dcterms:modified xsi:type="dcterms:W3CDTF">2015-09-21T03:48:38Z</dcterms:modified>
</cp:coreProperties>
</file>