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476" r:id="rId3"/>
    <p:sldId id="471" r:id="rId4"/>
    <p:sldId id="318" r:id="rId5"/>
    <p:sldId id="323" r:id="rId6"/>
    <p:sldId id="286" r:id="rId7"/>
    <p:sldId id="472" r:id="rId8"/>
    <p:sldId id="287" r:id="rId9"/>
    <p:sldId id="473" r:id="rId10"/>
    <p:sldId id="468" r:id="rId11"/>
    <p:sldId id="288" r:id="rId12"/>
    <p:sldId id="474" r:id="rId13"/>
    <p:sldId id="297" r:id="rId14"/>
    <p:sldId id="475" r:id="rId15"/>
    <p:sldId id="453" r:id="rId16"/>
    <p:sldId id="352" r:id="rId17"/>
    <p:sldId id="458" r:id="rId18"/>
    <p:sldId id="457" r:id="rId19"/>
    <p:sldId id="428" r:id="rId20"/>
    <p:sldId id="429" r:id="rId21"/>
    <p:sldId id="430" r:id="rId22"/>
    <p:sldId id="420" r:id="rId23"/>
    <p:sldId id="455" r:id="rId24"/>
    <p:sldId id="460" r:id="rId25"/>
    <p:sldId id="477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68"/>
    <p:restoredTop sz="93199"/>
  </p:normalViewPr>
  <p:slideViewPr>
    <p:cSldViewPr snapToGrid="0" snapToObjects="1">
      <p:cViewPr varScale="1">
        <p:scale>
          <a:sx n="104" d="100"/>
          <a:sy n="104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9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648464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Model Selection (and Validation)</a:t>
            </a: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2C959-72F2-EF4D-80DA-F48A29D0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our selected model to do?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75FF1-9EFE-0F41-92F5-3E749CFB2E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Perform well</a:t>
            </a:r>
          </a:p>
          <a:p>
            <a:pPr lvl="1"/>
            <a:r>
              <a:rPr lang="en-US" dirty="0"/>
              <a:t>What metric?</a:t>
            </a:r>
          </a:p>
          <a:p>
            <a:pPr lvl="1"/>
            <a:r>
              <a:rPr lang="en-US" dirty="0"/>
              <a:t>Compared to what?</a:t>
            </a:r>
          </a:p>
          <a:p>
            <a:endParaRPr lang="en-US" dirty="0"/>
          </a:p>
          <a:p>
            <a:r>
              <a:rPr lang="en-US" dirty="0"/>
              <a:t>Generalize</a:t>
            </a:r>
          </a:p>
          <a:p>
            <a:pPr lvl="1"/>
            <a:r>
              <a:rPr lang="en-US" dirty="0"/>
              <a:t>Over what dimension?</a:t>
            </a:r>
          </a:p>
        </p:txBody>
      </p:sp>
    </p:spTree>
    <p:extLst>
      <p:ext uri="{BB962C8B-B14F-4D97-AF65-F5344CB8AC3E}">
        <p14:creationId xmlns:p14="http://schemas.microsoft.com/office/powerpoint/2010/main" val="411164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need to know to perform model selection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Deployment scenario</a:t>
            </a:r>
          </a:p>
          <a:p>
            <a:pPr lvl="1"/>
            <a:r>
              <a:rPr lang="en-US" dirty="0"/>
              <a:t>Model selection Methodology</a:t>
            </a:r>
          </a:p>
          <a:p>
            <a:pPr lvl="1"/>
            <a:r>
              <a:rPr lang="en-US" dirty="0"/>
              <a:t>Metric(s) (need to match your policy goals)</a:t>
            </a:r>
          </a:p>
          <a:p>
            <a:endParaRPr lang="en-US" dirty="0"/>
          </a:p>
          <a:p>
            <a:r>
              <a:rPr lang="en-US" dirty="0"/>
              <a:t>Comparison with baselines (to know if you’re effective)</a:t>
            </a:r>
          </a:p>
        </p:txBody>
      </p:sp>
    </p:spTree>
    <p:extLst>
      <p:ext uri="{BB962C8B-B14F-4D97-AF65-F5344CB8AC3E}">
        <p14:creationId xmlns:p14="http://schemas.microsoft.com/office/powerpoint/2010/main" val="354490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B214A-DDAD-0F43-B96B-4C37FD08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select a model that does that?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F38AB-BE42-AD40-8874-9861CDBB99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15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- Methodology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In-sample</a:t>
            </a:r>
          </a:p>
          <a:p>
            <a:r>
              <a:rPr lang="en-US" dirty="0"/>
              <a:t>Out of sample</a:t>
            </a:r>
          </a:p>
          <a:p>
            <a:r>
              <a:rPr lang="en-US" dirty="0"/>
              <a:t>Multiple Out-of-sample (Hold-out) Splits</a:t>
            </a:r>
          </a:p>
          <a:p>
            <a:r>
              <a:rPr lang="en-US" dirty="0"/>
              <a:t>Cross Validation</a:t>
            </a:r>
          </a:p>
          <a:p>
            <a:pPr lvl="1"/>
            <a:r>
              <a:rPr lang="en-US" dirty="0"/>
              <a:t>Leave one out (LOO)</a:t>
            </a:r>
          </a:p>
          <a:p>
            <a:pPr lvl="1"/>
            <a:r>
              <a:rPr lang="en-US" dirty="0"/>
              <a:t>K fold</a:t>
            </a:r>
          </a:p>
          <a:p>
            <a:r>
              <a:rPr lang="en-US" dirty="0"/>
              <a:t>Temporal Holdouts</a:t>
            </a:r>
          </a:p>
          <a:p>
            <a:r>
              <a:rPr lang="en-US" dirty="0"/>
              <a:t>Spatial Holdouts</a:t>
            </a:r>
          </a:p>
          <a:p>
            <a:r>
              <a:rPr lang="en-US" dirty="0"/>
              <a:t>Other Holdouts?</a:t>
            </a:r>
          </a:p>
        </p:txBody>
      </p:sp>
    </p:spTree>
    <p:extLst>
      <p:ext uri="{BB962C8B-B14F-4D97-AF65-F5344CB8AC3E}">
        <p14:creationId xmlns:p14="http://schemas.microsoft.com/office/powerpoint/2010/main" val="4093726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9BBF3-D5BD-464F-B692-6F1080496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8555B-304F-C34C-BEDB-C76D96DC6A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63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 Distribution on the Test Set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8AB674-EC5F-D94F-B11B-EAD3C207F3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333291-06BD-364A-B17D-F91BD4D1B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271" y="1683852"/>
            <a:ext cx="6176805" cy="40846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C1CA36-BA93-4F4F-9808-ABF79474346A}"/>
              </a:ext>
            </a:extLst>
          </p:cNvPr>
          <p:cNvSpPr txBox="1"/>
          <p:nvPr/>
        </p:nvSpPr>
        <p:spPr>
          <a:xfrm>
            <a:off x="5395296" y="5768514"/>
            <a:ext cx="70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18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Score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004E31-34A2-F14A-983F-24BD8F50A74A}"/>
              </a:ext>
            </a:extLst>
          </p:cNvPr>
          <p:cNvSpPr txBox="1"/>
          <p:nvPr/>
        </p:nvSpPr>
        <p:spPr>
          <a:xfrm rot="16200000">
            <a:off x="1959670" y="3217470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18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# of people</a:t>
            </a:r>
          </a:p>
        </p:txBody>
      </p:sp>
    </p:spTree>
    <p:extLst>
      <p:ext uri="{BB962C8B-B14F-4D97-AF65-F5344CB8AC3E}">
        <p14:creationId xmlns:p14="http://schemas.microsoft.com/office/powerpoint/2010/main" val="1387665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Metrics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Predictions are often scores between 0 and 1</a:t>
            </a:r>
          </a:p>
          <a:p>
            <a:r>
              <a:rPr lang="en-US" dirty="0"/>
              <a:t>We need to first turn them into 0 or 1 by selecting a threshold</a:t>
            </a:r>
          </a:p>
          <a:p>
            <a:endParaRPr lang="en-US" dirty="0"/>
          </a:p>
        </p:txBody>
      </p:sp>
      <p:graphicFrame>
        <p:nvGraphicFramePr>
          <p:cNvPr id="5" name="Group 77"/>
          <p:cNvGraphicFramePr>
            <a:graphicFrameLocks noGrp="1"/>
          </p:cNvGraphicFramePr>
          <p:nvPr/>
        </p:nvGraphicFramePr>
        <p:xfrm>
          <a:off x="3014206" y="3687005"/>
          <a:ext cx="5630124" cy="2554470"/>
        </p:xfrm>
        <a:graphic>
          <a:graphicData uri="http://schemas.openxmlformats.org/drawingml/2006/table">
            <a:tbl>
              <a:tblPr/>
              <a:tblGrid>
                <a:gridCol w="79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0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5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5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24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Positives (TP)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Negatives (FN)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5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Positives (FP)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Negatives (TN)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60947" y="3102231"/>
            <a:ext cx="272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</a:pPr>
            <a:r>
              <a:rPr lang="en-US" sz="3200" kern="120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Predicted </a:t>
            </a:r>
            <a:r>
              <a:rPr lang="en-US" sz="3200" kern="1200" dirty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Class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1536988" y="4818022"/>
            <a:ext cx="2165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3200" kern="120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Actual Class</a:t>
            </a:r>
            <a:endParaRPr lang="en-US" sz="3200" kern="1200" dirty="0">
              <a:solidFill>
                <a:srgbClr val="FF0000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43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</a:t>
            </a:r>
            <a:r>
              <a:rPr lang="mr-IN" dirty="0"/>
              <a:t>–</a:t>
            </a:r>
            <a:r>
              <a:rPr lang="en-US" dirty="0"/>
              <a:t> Metrics (at a threshold k)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Accuracy = </a:t>
            </a:r>
            <a:r>
              <a:rPr lang="en-US" altLang="x-none" b="1" dirty="0">
                <a:latin typeface="Calibri" charset="0"/>
              </a:rPr>
              <a:t>(TP + TN) / (TP + TN + FP + FN)</a:t>
            </a:r>
          </a:p>
          <a:p>
            <a:endParaRPr lang="en-US" altLang="x-none" b="1" dirty="0">
              <a:latin typeface="Calibri" charset="0"/>
            </a:endParaRPr>
          </a:p>
          <a:p>
            <a:r>
              <a:rPr lang="en-US" altLang="x-none" dirty="0">
                <a:latin typeface="Calibri" charset="0"/>
              </a:rPr>
              <a:t>Precision (or PPV) = </a:t>
            </a:r>
            <a:r>
              <a:rPr lang="en-US" altLang="x-none" b="1" dirty="0">
                <a:latin typeface="Calibri" charset="0"/>
              </a:rPr>
              <a:t>TP / (TP + FP)</a:t>
            </a:r>
            <a:br>
              <a:rPr lang="en-US" altLang="x-none" b="1" dirty="0">
                <a:latin typeface="Calibri" charset="0"/>
              </a:rPr>
            </a:br>
            <a:endParaRPr lang="en-US" altLang="x-none" dirty="0">
              <a:latin typeface="Calibri" charset="0"/>
            </a:endParaRPr>
          </a:p>
          <a:p>
            <a:r>
              <a:rPr lang="en-US" altLang="x-none" dirty="0">
                <a:latin typeface="Calibri" charset="0"/>
              </a:rPr>
              <a:t>Recall (or Sensitivity) = </a:t>
            </a:r>
            <a:r>
              <a:rPr lang="en-US" altLang="x-none" b="1" dirty="0">
                <a:latin typeface="Calibri" charset="0"/>
              </a:rPr>
              <a:t>TP /</a:t>
            </a:r>
            <a:r>
              <a:rPr lang="en-US" altLang="x-none" dirty="0">
                <a:latin typeface="Calibri" charset="0"/>
              </a:rPr>
              <a:t> </a:t>
            </a:r>
            <a:r>
              <a:rPr lang="en-US" altLang="x-none" b="1" dirty="0">
                <a:latin typeface="Calibri" charset="0"/>
              </a:rPr>
              <a:t>(TP + FN)</a:t>
            </a:r>
            <a:br>
              <a:rPr lang="en-US" altLang="x-none" b="1" dirty="0">
                <a:latin typeface="Calibri" charset="0"/>
              </a:rPr>
            </a:br>
            <a:endParaRPr lang="en-US" altLang="x-none" dirty="0">
              <a:latin typeface="Calibri" charset="0"/>
            </a:endParaRPr>
          </a:p>
          <a:p>
            <a:r>
              <a:rPr lang="en-US" altLang="x-none" dirty="0">
                <a:latin typeface="Calibri" charset="0"/>
              </a:rPr>
              <a:t>Specificity = TNR</a:t>
            </a:r>
          </a:p>
          <a:p>
            <a:endParaRPr lang="en-US" altLang="x-none" dirty="0">
              <a:latin typeface="Calibri" charset="0"/>
            </a:endParaRPr>
          </a:p>
        </p:txBody>
      </p:sp>
      <p:graphicFrame>
        <p:nvGraphicFramePr>
          <p:cNvPr id="4" name="Group 77"/>
          <p:cNvGraphicFramePr>
            <a:graphicFrameLocks noGrp="1"/>
          </p:cNvGraphicFramePr>
          <p:nvPr/>
        </p:nvGraphicFramePr>
        <p:xfrm>
          <a:off x="6155961" y="4549124"/>
          <a:ext cx="4461011" cy="1860633"/>
        </p:xfrm>
        <a:graphic>
          <a:graphicData uri="http://schemas.openxmlformats.org/drawingml/2006/table">
            <a:tbl>
              <a:tblPr/>
              <a:tblGrid>
                <a:gridCol w="629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8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3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1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Positives (TP)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Negatives (FN)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1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Positives (FP)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Negatives (TN)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023154" y="4109552"/>
            <a:ext cx="2322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</a:pPr>
            <a:r>
              <a:rPr lang="en-US" sz="2400" kern="1200" dirty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Predicted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5001263" y="5011324"/>
            <a:ext cx="1847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</a:pPr>
            <a:r>
              <a:rPr lang="en-US" sz="2400" kern="1200" dirty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Actual</a:t>
            </a:r>
          </a:p>
        </p:txBody>
      </p:sp>
    </p:spTree>
    <p:extLst>
      <p:ext uri="{BB962C8B-B14F-4D97-AF65-F5344CB8AC3E}">
        <p14:creationId xmlns:p14="http://schemas.microsoft.com/office/powerpoint/2010/main" val="397883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9108D7-BEDF-A34B-BBC8-D207DF21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</a:t>
            </a:r>
            <a:r>
              <a:rPr lang="en-US" dirty="0" err="1"/>
              <a:t>Cheatsheet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921F0C-84EE-FB45-ACA7-8B4DE64C4B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8DEDC-9E2B-114F-9639-7F4B8A698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198798"/>
            <a:ext cx="9144000" cy="24604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EC6F56-6820-E043-809F-3EA84140E509}"/>
              </a:ext>
            </a:extLst>
          </p:cNvPr>
          <p:cNvSpPr txBox="1"/>
          <p:nvPr/>
        </p:nvSpPr>
        <p:spPr>
          <a:xfrm>
            <a:off x="4108174" y="4731027"/>
            <a:ext cx="37160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105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Source: https://</a:t>
            </a:r>
            <a:r>
              <a:rPr lang="en-US" sz="105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en.wikipedia.org</a:t>
            </a:r>
            <a:r>
              <a:rPr lang="en-US" sz="105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/wiki/</a:t>
            </a:r>
            <a:r>
              <a:rPr lang="en-US" sz="105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Sensitivity_and_specificity</a:t>
            </a:r>
            <a:endParaRPr lang="en-US" sz="105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4003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Varying the Threshold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F3558-EC81-284B-8DAE-5B20E8B112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435740" y="1562635"/>
            <a:ext cx="7320520" cy="4944871"/>
            <a:chOff x="616981" y="1325057"/>
            <a:chExt cx="7320520" cy="49448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981" y="1325057"/>
              <a:ext cx="7320520" cy="4944871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4064000" y="1409700"/>
              <a:ext cx="342900" cy="279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00148AF-CA57-0541-9177-560EC8D36156}"/>
              </a:ext>
            </a:extLst>
          </p:cNvPr>
          <p:cNvGrpSpPr/>
          <p:nvPr/>
        </p:nvGrpSpPr>
        <p:grpSpPr>
          <a:xfrm>
            <a:off x="3018798" y="1150982"/>
            <a:ext cx="6607802" cy="882961"/>
            <a:chOff x="1494798" y="1150981"/>
            <a:chExt cx="6607802" cy="882961"/>
          </a:xfrm>
        </p:grpSpPr>
        <p:sp>
          <p:nvSpPr>
            <p:cNvPr id="6" name="TextBox 5"/>
            <p:cNvSpPr txBox="1"/>
            <p:nvPr/>
          </p:nvSpPr>
          <p:spPr>
            <a:xfrm>
              <a:off x="1494798" y="1387611"/>
              <a:ext cx="66078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1         .9     .8                .7        .6            .5    .4  .3.                  .2     .1 </a:t>
              </a:r>
            </a:p>
            <a:p>
              <a:pPr defTabSz="457200">
                <a:buClrTx/>
              </a:pPr>
              <a:r>
                <a:rPr lang="en-US" sz="105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|                  |             |                               |                  |                        |           |        |                                    |            |</a:t>
              </a: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  </a:t>
              </a:r>
              <a:r>
                <a:rPr lang="en-US" sz="1800" kern="1200" dirty="0">
                  <a:solidFill>
                    <a:srgbClr val="EEECE1">
                      <a:lumMod val="25000"/>
                    </a:srgbClr>
                  </a:solidFill>
                  <a:latin typeface="Calibri"/>
                  <a:ea typeface="+mn-ea"/>
                  <a:cs typeface="+mn-cs"/>
                </a:rPr>
                <a:t>   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A4ED1E-FBFF-4545-BB64-FFD28CAC8A4B}"/>
                </a:ext>
              </a:extLst>
            </p:cNvPr>
            <p:cNvSpPr txBox="1"/>
            <p:nvPr/>
          </p:nvSpPr>
          <p:spPr>
            <a:xfrm>
              <a:off x="4097994" y="1150981"/>
              <a:ext cx="700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Score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9BF13E-AE77-6A46-B2C2-E1985346BF6A}"/>
              </a:ext>
            </a:extLst>
          </p:cNvPr>
          <p:cNvGrpSpPr/>
          <p:nvPr/>
        </p:nvGrpSpPr>
        <p:grpSpPr>
          <a:xfrm>
            <a:off x="1836283" y="5550212"/>
            <a:ext cx="7221578" cy="369332"/>
            <a:chOff x="312283" y="5550212"/>
            <a:chExt cx="7221578" cy="36933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561906-EEC1-6046-905E-0E55B1D4B60D}"/>
                </a:ext>
              </a:extLst>
            </p:cNvPr>
            <p:cNvCxnSpPr/>
            <p:nvPr/>
          </p:nvCxnSpPr>
          <p:spPr>
            <a:xfrm flipH="1">
              <a:off x="1649896" y="5734878"/>
              <a:ext cx="5883965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F59512-F15A-1445-8C8B-BFD99D51B252}"/>
                </a:ext>
              </a:extLst>
            </p:cNvPr>
            <p:cNvSpPr txBox="1"/>
            <p:nvPr/>
          </p:nvSpPr>
          <p:spPr>
            <a:xfrm>
              <a:off x="312283" y="5550212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Baseline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9A4A58B-B356-1E41-A6F4-EEF6E44A9AD1}"/>
                </a:ext>
              </a:extLst>
            </p:cNvPr>
            <p:cNvCxnSpPr>
              <a:stCxn id="12" idx="3"/>
            </p:cNvCxnSpPr>
            <p:nvPr/>
          </p:nvCxnSpPr>
          <p:spPr>
            <a:xfrm>
              <a:off x="1298450" y="5734878"/>
              <a:ext cx="2818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3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2724150"/>
            <a:ext cx="11360150" cy="1409700"/>
          </a:xfrm>
        </p:spPr>
        <p:txBody>
          <a:bodyPr/>
          <a:lstStyle/>
          <a:p>
            <a:pPr marL="76200" indent="0" algn="ctr">
              <a:buNone/>
            </a:pPr>
            <a:r>
              <a:rPr lang="en-US" sz="4800" dirty="0"/>
              <a:t>Short Quiz</a:t>
            </a:r>
          </a:p>
        </p:txBody>
      </p:sp>
    </p:spTree>
    <p:extLst>
      <p:ext uri="{BB962C8B-B14F-4D97-AF65-F5344CB8AC3E}">
        <p14:creationId xmlns:p14="http://schemas.microsoft.com/office/powerpoint/2010/main" val="3528141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99BB49-088A-9F48-AD87-A4B67902DB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39" y="2050634"/>
            <a:ext cx="6429323" cy="43895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81338" y="1316136"/>
            <a:ext cx="6638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32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Receiver Operator Characteristic Curve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652603" y="2263516"/>
            <a:ext cx="5441430" cy="361262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70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AUC (Area Under Curve)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Overall measure of performance</a:t>
            </a:r>
          </a:p>
          <a:p>
            <a:pPr lvl="1"/>
            <a:r>
              <a:rPr lang="en-US" dirty="0"/>
              <a:t>1 if all 1s are ranked above all 0s</a:t>
            </a:r>
          </a:p>
          <a:p>
            <a:pPr lvl="1"/>
            <a:r>
              <a:rPr lang="en-US" dirty="0"/>
              <a:t>0 if all 0s are above all 1s</a:t>
            </a:r>
          </a:p>
        </p:txBody>
      </p:sp>
    </p:spTree>
    <p:extLst>
      <p:ext uri="{BB962C8B-B14F-4D97-AF65-F5344CB8AC3E}">
        <p14:creationId xmlns:p14="http://schemas.microsoft.com/office/powerpoint/2010/main" val="2676850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Baselines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 (predict most frequent class)</a:t>
            </a:r>
          </a:p>
          <a:p>
            <a:r>
              <a:rPr lang="en-US" dirty="0"/>
              <a:t>Simple heuristics</a:t>
            </a:r>
          </a:p>
          <a:p>
            <a:r>
              <a:rPr lang="en-US" dirty="0"/>
              <a:t>Expert heuristics (what may be in use today)</a:t>
            </a:r>
          </a:p>
        </p:txBody>
      </p:sp>
    </p:spTree>
    <p:extLst>
      <p:ext uri="{BB962C8B-B14F-4D97-AF65-F5344CB8AC3E}">
        <p14:creationId xmlns:p14="http://schemas.microsoft.com/office/powerpoint/2010/main" val="2113943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E9DA0F8-2485-BE4C-9111-A0958BA77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F250CB-9CD3-AD47-AE7F-271FE605F2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7A9B93-EA7C-1349-8F1C-7AC1DDD12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688" y="1353806"/>
            <a:ext cx="5302624" cy="489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379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AUC </a:t>
            </a:r>
            <a:r>
              <a:rPr lang="mr-IN" dirty="0"/>
              <a:t>–</a:t>
            </a:r>
            <a:r>
              <a:rPr lang="en-US" dirty="0"/>
              <a:t> Area Under Curve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care about the entire space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39" y="2420472"/>
            <a:ext cx="5887627" cy="40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035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Project check-in on Wednesday</a:t>
            </a:r>
          </a:p>
          <a:p>
            <a:r>
              <a:rPr lang="en-US" dirty="0"/>
              <a:t>Temporal Validation “whiteboard” session Thursday</a:t>
            </a:r>
          </a:p>
          <a:p>
            <a:r>
              <a:rPr lang="en-US" dirty="0"/>
              <a:t>Project Assignment due on Friday</a:t>
            </a:r>
          </a:p>
          <a:p>
            <a:r>
              <a:rPr lang="en-US" dirty="0"/>
              <a:t>Self &amp; peer contribution survey due Friday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Reading for Tuesday</a:t>
            </a:r>
          </a:p>
          <a:p>
            <a:r>
              <a:rPr lang="en-US" dirty="0"/>
              <a:t>Next project assignment due following Monday (Oct 19)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Modeling plan and feature list</a:t>
            </a:r>
            <a:endParaRPr lang="en-US" dirty="0"/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943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Project check-in on Wednesday</a:t>
            </a:r>
          </a:p>
          <a:p>
            <a:r>
              <a:rPr lang="en-US" dirty="0"/>
              <a:t>Temporal Validation “whiteboard” session Thursday</a:t>
            </a:r>
          </a:p>
          <a:p>
            <a:r>
              <a:rPr lang="en-US" dirty="0"/>
              <a:t>Project Assignment due on Friday</a:t>
            </a:r>
          </a:p>
          <a:p>
            <a:r>
              <a:rPr lang="en-US" dirty="0"/>
              <a:t>Self &amp; peer contribution survey due Friday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Reading for Tuesday</a:t>
            </a:r>
          </a:p>
          <a:p>
            <a:r>
              <a:rPr lang="en-US" dirty="0"/>
              <a:t>Next project assignment due following Monday (Oct 19)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Modeling plan and feature list</a:t>
            </a:r>
            <a:endParaRPr lang="en-US" dirty="0"/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46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B702-ED77-884E-88F7-92D73313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the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1BAD4-F7FB-1D48-9D37-2273592A7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you should be discussing this week within your team</a:t>
            </a:r>
          </a:p>
          <a:p>
            <a:pPr lvl="1"/>
            <a:r>
              <a:rPr lang="en-US" dirty="0"/>
              <a:t>Finalizing your analytical formulation and baselines to compare against</a:t>
            </a:r>
          </a:p>
          <a:p>
            <a:pPr lvl="1"/>
            <a:r>
              <a:rPr lang="en-US" dirty="0"/>
              <a:t>Modeling metrics and validation strategy</a:t>
            </a:r>
          </a:p>
          <a:p>
            <a:pPr lvl="1"/>
            <a:endParaRPr lang="en-US" dirty="0"/>
          </a:p>
          <a:p>
            <a:r>
              <a:rPr lang="en-US" dirty="0"/>
              <a:t>What you should be building this week</a:t>
            </a:r>
          </a:p>
          <a:p>
            <a:pPr lvl="1"/>
            <a:r>
              <a:rPr lang="en-US" dirty="0"/>
              <a:t>V0 of your ML pipeline</a:t>
            </a:r>
          </a:p>
          <a:p>
            <a:pPr lvl="1"/>
            <a:r>
              <a:rPr lang="en-US" dirty="0"/>
              <a:t>1 cohort, 1 label, 1 feature from each data source, 1 train-test set, 1 model, 1 metric</a:t>
            </a:r>
          </a:p>
          <a:p>
            <a:pPr lvl="1"/>
            <a:r>
              <a:rPr lang="en-US" dirty="0"/>
              <a:t>Submit code on git repo by this Friday along with project assignment</a:t>
            </a:r>
          </a:p>
        </p:txBody>
      </p:sp>
    </p:spTree>
    <p:extLst>
      <p:ext uri="{BB962C8B-B14F-4D97-AF65-F5344CB8AC3E}">
        <p14:creationId xmlns:p14="http://schemas.microsoft.com/office/powerpoint/2010/main" val="517800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9553197" y="2534144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4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solve a prediction problem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and Create Rows (unit of prediction)</a:t>
            </a:r>
          </a:p>
          <a:p>
            <a:r>
              <a:rPr lang="en-US" dirty="0"/>
              <a:t>Define and Create Label (outcome variable)</a:t>
            </a:r>
          </a:p>
          <a:p>
            <a:r>
              <a:rPr lang="en-US" dirty="0"/>
              <a:t>Define and Create Features (predictors)</a:t>
            </a:r>
          </a:p>
          <a:p>
            <a:r>
              <a:rPr lang="en-US" dirty="0"/>
              <a:t>Create Training and Validation/Test Sets</a:t>
            </a:r>
          </a:p>
          <a:p>
            <a:r>
              <a:rPr lang="en-US" dirty="0"/>
              <a:t>Train model(s) on Training Set</a:t>
            </a:r>
          </a:p>
          <a:p>
            <a:r>
              <a:rPr lang="en-US" dirty="0"/>
              <a:t>Validate model(s) on Validation/Test Set</a:t>
            </a:r>
          </a:p>
          <a:p>
            <a:r>
              <a:rPr lang="en-US" dirty="0"/>
              <a:t>Select “best” model</a:t>
            </a:r>
          </a:p>
        </p:txBody>
      </p:sp>
    </p:spTree>
    <p:extLst>
      <p:ext uri="{BB962C8B-B14F-4D97-AF65-F5344CB8AC3E}">
        <p14:creationId xmlns:p14="http://schemas.microsoft.com/office/powerpoint/2010/main" val="1362212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5A4CE-AFDD-8742-9A6E-BE2092DF9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goal of model selection?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1C4C-EA36-C547-9888-F6FE78184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78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goal of model selection?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You’ve run a large number of different types of models varying …</a:t>
            </a:r>
          </a:p>
          <a:p>
            <a:endParaRPr lang="en-US" sz="2800" dirty="0"/>
          </a:p>
          <a:p>
            <a:r>
              <a:rPr lang="en-US" sz="2800" dirty="0"/>
              <a:t>You need to understand what types of models are effective under what circumstances, </a:t>
            </a:r>
            <a:r>
              <a:rPr lang="en-US" sz="2800" b="1" dirty="0"/>
              <a:t>and</a:t>
            </a:r>
          </a:p>
          <a:p>
            <a:endParaRPr lang="en-US" sz="2800" b="1" dirty="0"/>
          </a:p>
          <a:p>
            <a:r>
              <a:rPr lang="en-US" sz="2800" dirty="0"/>
              <a:t>You need to decide which one(s) to use in the </a:t>
            </a:r>
            <a:r>
              <a:rPr lang="en-US" sz="2800" b="1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423896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5F760-7AED-6C4E-8EBB-B33C61A34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the model we select generalize to?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6060D-EB73-4740-88AA-06B0DF950E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871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2726</TotalTime>
  <Words>729</Words>
  <Application>Microsoft Macintosh PowerPoint</Application>
  <PresentationFormat>Widescreen</PresentationFormat>
  <Paragraphs>152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Wingdings</vt:lpstr>
      <vt:lpstr>Simple Light</vt:lpstr>
      <vt:lpstr>PowerPoint Presentation</vt:lpstr>
      <vt:lpstr>PowerPoint Presentation</vt:lpstr>
      <vt:lpstr>Reminders</vt:lpstr>
      <vt:lpstr>Plan for the week</vt:lpstr>
      <vt:lpstr>PowerPoint Presentation</vt:lpstr>
      <vt:lpstr>How to solve a prediction problem</vt:lpstr>
      <vt:lpstr>What is the goal of model selection?</vt:lpstr>
      <vt:lpstr>What is the goal of model selection?</vt:lpstr>
      <vt:lpstr>What should the model we select generalize to?</vt:lpstr>
      <vt:lpstr>What do we need our selected model to do?</vt:lpstr>
      <vt:lpstr>What do need to know to perform model selection</vt:lpstr>
      <vt:lpstr>How do we select a model that does that?</vt:lpstr>
      <vt:lpstr>Model Selection - Methodology</vt:lpstr>
      <vt:lpstr>Performance Metrics</vt:lpstr>
      <vt:lpstr>Score Distribution on the Test Set</vt:lpstr>
      <vt:lpstr>Evaluation - Metrics</vt:lpstr>
      <vt:lpstr>Evaluation – Metrics (at a threshold k)</vt:lpstr>
      <vt:lpstr>Metric Cheatsheet</vt:lpstr>
      <vt:lpstr>Varying the Threshold</vt:lpstr>
      <vt:lpstr>ROC Curve</vt:lpstr>
      <vt:lpstr>AUC (Area Under Curve)</vt:lpstr>
      <vt:lpstr>Evaluation - Baselines</vt:lpstr>
      <vt:lpstr>PowerPoint Presentation</vt:lpstr>
      <vt:lpstr>AUC – Area Under Curve</vt:lpstr>
      <vt:lpstr>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48</cp:revision>
  <dcterms:created xsi:type="dcterms:W3CDTF">2020-01-14T19:43:43Z</dcterms:created>
  <dcterms:modified xsi:type="dcterms:W3CDTF">2020-10-06T01:52:03Z</dcterms:modified>
</cp:coreProperties>
</file>