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417" r:id="rId3"/>
    <p:sldId id="424" r:id="rId4"/>
    <p:sldId id="419" r:id="rId5"/>
    <p:sldId id="425" r:id="rId6"/>
    <p:sldId id="426" r:id="rId7"/>
    <p:sldId id="420" r:id="rId8"/>
    <p:sldId id="427" r:id="rId9"/>
    <p:sldId id="357" r:id="rId10"/>
    <p:sldId id="358" r:id="rId11"/>
    <p:sldId id="359" r:id="rId12"/>
    <p:sldId id="360" r:id="rId13"/>
    <p:sldId id="361" r:id="rId14"/>
    <p:sldId id="362" r:id="rId15"/>
    <p:sldId id="421" r:id="rId16"/>
    <p:sldId id="422" r:id="rId17"/>
    <p:sldId id="423" r:id="rId18"/>
    <p:sldId id="363" r:id="rId19"/>
    <p:sldId id="428" r:id="rId20"/>
    <p:sldId id="429" r:id="rId2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30" roundtripDataSignature="AMtx7mjFyVUGRZWio+dc9dxzYsimUxNJ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36"/>
    <p:restoredTop sz="93157"/>
  </p:normalViewPr>
  <p:slideViewPr>
    <p:cSldViewPr snapToGrid="0" snapToObjects="1">
      <p:cViewPr varScale="1">
        <p:scale>
          <a:sx n="119" d="100"/>
          <a:sy n="119" d="100"/>
        </p:scale>
        <p:origin x="6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30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35275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4;g6dad9273e7_0_53">
            <a:extLst>
              <a:ext uri="{FF2B5EF4-FFF2-40B4-BE49-F238E27FC236}">
                <a16:creationId xmlns:a16="http://schemas.microsoft.com/office/drawing/2014/main" id="{CC84B178-9F35-4D45-A609-CF732A414DB7}"/>
              </a:ext>
            </a:extLst>
          </p:cNvPr>
          <p:cNvSpPr txBox="1"/>
          <p:nvPr userDrawn="1"/>
        </p:nvSpPr>
        <p:spPr>
          <a:xfrm>
            <a:off x="0" y="-295"/>
            <a:ext cx="12192000" cy="3778832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g6dad9273e7_0_4"/>
          <p:cNvSpPr txBox="1">
            <a:spLocks noGrp="1"/>
          </p:cNvSpPr>
          <p:nvPr>
            <p:ph type="ctrTitle"/>
          </p:nvPr>
        </p:nvSpPr>
        <p:spPr>
          <a:xfrm>
            <a:off x="415611" y="380906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>
                <a:solidFill>
                  <a:schemeClr val="bg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 dirty="0"/>
          </a:p>
        </p:txBody>
      </p:sp>
      <p:sp>
        <p:nvSpPr>
          <p:cNvPr id="15" name="Google Shape;15;g6dad9273e7_0_4"/>
          <p:cNvSpPr txBox="1">
            <a:spLocks noGrp="1"/>
          </p:cNvSpPr>
          <p:nvPr>
            <p:ph type="subTitle" idx="1"/>
          </p:nvPr>
        </p:nvSpPr>
        <p:spPr>
          <a:xfrm>
            <a:off x="415611" y="3778537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 dirty="0"/>
          </a:p>
        </p:txBody>
      </p:sp>
      <p:sp>
        <p:nvSpPr>
          <p:cNvPr id="16" name="Google Shape;16;g6dad9273e7_0_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53C111E-0D94-D541-964E-0A52448480E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54930" y="5240440"/>
            <a:ext cx="5519424" cy="160286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dad9273e7_0_53"/>
          <p:cNvSpPr txBox="1">
            <a:spLocks noGrp="1"/>
          </p:cNvSpPr>
          <p:nvPr>
            <p:ph type="body" idx="1"/>
          </p:nvPr>
        </p:nvSpPr>
        <p:spPr>
          <a:xfrm>
            <a:off x="268210" y="1588503"/>
            <a:ext cx="11666400" cy="49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 dirty="0"/>
          </a:p>
        </p:txBody>
      </p:sp>
      <p:sp>
        <p:nvSpPr>
          <p:cNvPr id="64" name="Google Shape;64;g6dad9273e7_0_53"/>
          <p:cNvSpPr txBox="1"/>
          <p:nvPr/>
        </p:nvSpPr>
        <p:spPr>
          <a:xfrm>
            <a:off x="5410" y="11929"/>
            <a:ext cx="12192000" cy="1353806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058E15-DEBE-0941-A587-4DF3467F6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558" y="418466"/>
            <a:ext cx="11360700" cy="7635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dad9273e7_0_4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6dad9273e7_0_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g6dad9273e7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g6dad9273e7_0_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9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ssg/triage/tree/master/src/triage/component/results_schema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9C2AC-0221-3A42-A0C2-DDBA9BA3D6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5611" y="518101"/>
            <a:ext cx="11360700" cy="2736900"/>
          </a:xfrm>
        </p:spPr>
        <p:txBody>
          <a:bodyPr/>
          <a:lstStyle/>
          <a:p>
            <a:r>
              <a:rPr lang="en-US" sz="5400" dirty="0"/>
              <a:t>Machine Learning Pipelines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ABB3B6-8D57-374F-AEC9-D4CBE450E1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Rayid Ghani and Kit </a:t>
            </a:r>
            <a:r>
              <a:rPr lang="en-US" dirty="0" err="1"/>
              <a:t>Rodolfa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Exploration</a:t>
            </a:r>
          </a:p>
          <a:p>
            <a:pPr lvl="1"/>
            <a:r>
              <a:rPr lang="en-US" dirty="0"/>
              <a:t>Distributions</a:t>
            </a:r>
          </a:p>
          <a:p>
            <a:pPr lvl="1"/>
            <a:r>
              <a:rPr lang="en-US" dirty="0"/>
              <a:t>Missing Values</a:t>
            </a:r>
          </a:p>
          <a:p>
            <a:pPr lvl="1"/>
            <a:r>
              <a:rPr lang="en-US" dirty="0"/>
              <a:t>Correlations</a:t>
            </a:r>
          </a:p>
          <a:p>
            <a:pPr lvl="1"/>
            <a:r>
              <a:rPr lang="en-US" dirty="0"/>
              <a:t>Other Patterns</a:t>
            </a:r>
          </a:p>
          <a:p>
            <a:r>
              <a:rPr lang="en-US" dirty="0"/>
              <a:t>Pre-Processing</a:t>
            </a:r>
          </a:p>
          <a:p>
            <a:pPr lvl="1"/>
            <a:r>
              <a:rPr lang="en-US" dirty="0"/>
              <a:t>Leakage</a:t>
            </a:r>
          </a:p>
          <a:p>
            <a:pPr lvl="1"/>
            <a:r>
              <a:rPr lang="en-US" dirty="0"/>
              <a:t>Deal with Missing values</a:t>
            </a:r>
          </a:p>
          <a:p>
            <a:pPr lvl="1"/>
            <a:r>
              <a:rPr lang="en-US" dirty="0"/>
              <a:t>Scaling</a:t>
            </a:r>
          </a:p>
          <a:p>
            <a:pPr lvl="1"/>
            <a:r>
              <a:rPr lang="en-US" dirty="0"/>
              <a:t>Data errors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3813"/>
            <a:ext cx="12192000" cy="1143000"/>
          </a:xfrm>
        </p:spPr>
        <p:txBody>
          <a:bodyPr>
            <a:normAutofit/>
          </a:bodyPr>
          <a:lstStyle/>
          <a:p>
            <a:r>
              <a:rPr lang="en-US" dirty="0"/>
              <a:t>Explore and Prepare data</a:t>
            </a:r>
          </a:p>
        </p:txBody>
      </p:sp>
    </p:spTree>
    <p:extLst>
      <p:ext uri="{BB962C8B-B14F-4D97-AF65-F5344CB8AC3E}">
        <p14:creationId xmlns:p14="http://schemas.microsoft.com/office/powerpoint/2010/main" val="723680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Common Features</a:t>
            </a:r>
          </a:p>
          <a:p>
            <a:pPr lvl="1"/>
            <a:r>
              <a:rPr lang="en-US" dirty="0"/>
              <a:t>Discretization</a:t>
            </a:r>
          </a:p>
          <a:p>
            <a:pPr lvl="1"/>
            <a:r>
              <a:rPr lang="en-US" dirty="0"/>
              <a:t>Transformations</a:t>
            </a:r>
          </a:p>
          <a:p>
            <a:pPr lvl="1"/>
            <a:r>
              <a:rPr lang="en-US" dirty="0"/>
              <a:t>Interactions/Conjunctions</a:t>
            </a:r>
          </a:p>
          <a:p>
            <a:pPr lvl="1"/>
            <a:r>
              <a:rPr lang="en-US" dirty="0"/>
              <a:t>Disaggregation</a:t>
            </a:r>
          </a:p>
          <a:p>
            <a:pPr lvl="1"/>
            <a:r>
              <a:rPr lang="en-US" dirty="0"/>
              <a:t>Aggregations</a:t>
            </a:r>
          </a:p>
          <a:p>
            <a:pPr lvl="2"/>
            <a:r>
              <a:rPr lang="en-US" dirty="0"/>
              <a:t>Temporal</a:t>
            </a:r>
          </a:p>
          <a:p>
            <a:pPr lvl="2"/>
            <a:r>
              <a:rPr lang="en-US" dirty="0"/>
              <a:t>Spatial</a:t>
            </a:r>
          </a:p>
          <a:p>
            <a:pPr lvl="2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3813"/>
            <a:ext cx="12192000" cy="1143000"/>
          </a:xfrm>
        </p:spPr>
        <p:txBody>
          <a:bodyPr>
            <a:normAutofit/>
          </a:bodyPr>
          <a:lstStyle/>
          <a:p>
            <a:r>
              <a:rPr lang="en-US" dirty="0"/>
              <a:t>Feature Creation</a:t>
            </a:r>
          </a:p>
        </p:txBody>
      </p:sp>
    </p:spTree>
    <p:extLst>
      <p:ext uri="{BB962C8B-B14F-4D97-AF65-F5344CB8AC3E}">
        <p14:creationId xmlns:p14="http://schemas.microsoft.com/office/powerpoint/2010/main" val="3976800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Select pool of methods applicable for task</a:t>
            </a:r>
          </a:p>
          <a:p>
            <a:r>
              <a:rPr lang="en-US" dirty="0"/>
              <a:t>For loop over a large number of methods</a:t>
            </a:r>
          </a:p>
          <a:p>
            <a:pPr lvl="1"/>
            <a:r>
              <a:rPr lang="en-US" dirty="0"/>
              <a:t>For loop over parameters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3813"/>
            <a:ext cx="12192000" cy="1143000"/>
          </a:xfrm>
        </p:spPr>
        <p:txBody>
          <a:bodyPr/>
          <a:lstStyle/>
          <a:p>
            <a:r>
              <a:rPr lang="en-US" dirty="0"/>
              <a:t>Method Selection</a:t>
            </a:r>
          </a:p>
        </p:txBody>
      </p:sp>
    </p:spTree>
    <p:extLst>
      <p:ext uri="{BB962C8B-B14F-4D97-AF65-F5344CB8AC3E}">
        <p14:creationId xmlns:p14="http://schemas.microsoft.com/office/powerpoint/2010/main" val="474248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historical data</a:t>
            </a:r>
          </a:p>
          <a:p>
            <a:pPr lvl="1"/>
            <a:r>
              <a:rPr lang="en-US" dirty="0"/>
              <a:t>Methodology</a:t>
            </a:r>
          </a:p>
          <a:p>
            <a:pPr lvl="1"/>
            <a:r>
              <a:rPr lang="en-US" dirty="0"/>
              <a:t>Metric</a:t>
            </a:r>
          </a:p>
          <a:p>
            <a:endParaRPr lang="en-US" dirty="0"/>
          </a:p>
          <a:p>
            <a:r>
              <a:rPr lang="en-US" dirty="0"/>
              <a:t>Field Experiment</a:t>
            </a:r>
          </a:p>
          <a:p>
            <a:pPr lvl="1"/>
            <a:r>
              <a:rPr lang="en-US" dirty="0"/>
              <a:t>Methodology</a:t>
            </a:r>
          </a:p>
          <a:p>
            <a:pPr lvl="1"/>
            <a:r>
              <a:rPr lang="en-US" dirty="0"/>
              <a:t>Metric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3813"/>
            <a:ext cx="12192000" cy="1143000"/>
          </a:xfrm>
        </p:spPr>
        <p:txBody>
          <a:bodyPr/>
          <a:lstStyle/>
          <a:p>
            <a:r>
              <a:rPr lang="en-US" dirty="0"/>
              <a:t>Validation</a:t>
            </a:r>
          </a:p>
        </p:txBody>
      </p:sp>
    </p:spTree>
    <p:extLst>
      <p:ext uri="{BB962C8B-B14F-4D97-AF65-F5344CB8AC3E}">
        <p14:creationId xmlns:p14="http://schemas.microsoft.com/office/powerpoint/2010/main" val="1948318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Re-training</a:t>
            </a:r>
          </a:p>
          <a:p>
            <a:pPr lvl="1"/>
            <a:r>
              <a:rPr lang="en-US" dirty="0"/>
              <a:t>How often?</a:t>
            </a:r>
          </a:p>
          <a:p>
            <a:pPr lvl="1"/>
            <a:r>
              <a:rPr lang="en-US" dirty="0"/>
              <a:t>Re-select methods?</a:t>
            </a:r>
          </a:p>
          <a:p>
            <a:r>
              <a:rPr lang="en-US" dirty="0"/>
              <a:t>Scoring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3813"/>
            <a:ext cx="12192000" cy="1143000"/>
          </a:xfrm>
        </p:spPr>
        <p:txBody>
          <a:bodyPr/>
          <a:lstStyle/>
          <a:p>
            <a:r>
              <a:rPr lang="en-US" dirty="0"/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4206092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Different models</a:t>
            </a:r>
          </a:p>
          <a:p>
            <a:r>
              <a:rPr lang="en-US" dirty="0"/>
              <a:t>Model parameters</a:t>
            </a:r>
          </a:p>
          <a:p>
            <a:r>
              <a:rPr lang="en-US" dirty="0"/>
              <a:t>Different Labels/Outcomes</a:t>
            </a:r>
          </a:p>
          <a:p>
            <a:r>
              <a:rPr lang="en-US" dirty="0"/>
              <a:t>Different deployment settings</a:t>
            </a:r>
          </a:p>
          <a:p>
            <a:r>
              <a:rPr lang="en-US" dirty="0"/>
              <a:t>Different Feature (Groups)</a:t>
            </a:r>
          </a:p>
          <a:p>
            <a:r>
              <a:rPr lang="en-US" dirty="0"/>
              <a:t>Different Metrics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3813"/>
            <a:ext cx="12192000" cy="1143000"/>
          </a:xfrm>
        </p:spPr>
        <p:txBody>
          <a:bodyPr/>
          <a:lstStyle/>
          <a:p>
            <a:r>
              <a:rPr lang="en-US" sz="3200" dirty="0"/>
              <a:t>What types of variations do you want to test using your pipeline?</a:t>
            </a:r>
          </a:p>
        </p:txBody>
      </p:sp>
    </p:spTree>
    <p:extLst>
      <p:ext uri="{BB962C8B-B14F-4D97-AF65-F5344CB8AC3E}">
        <p14:creationId xmlns:p14="http://schemas.microsoft.com/office/powerpoint/2010/main" val="19129110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Config</a:t>
            </a:r>
            <a:r>
              <a:rPr lang="en-US" dirty="0"/>
              <a:t> files (</a:t>
            </a:r>
            <a:r>
              <a:rPr lang="en-US" dirty="0" err="1"/>
              <a:t>yaml</a:t>
            </a:r>
            <a:r>
              <a:rPr lang="en-US" dirty="0"/>
              <a:t>, </a:t>
            </a:r>
            <a:r>
              <a:rPr lang="en-US" dirty="0" err="1"/>
              <a:t>json</a:t>
            </a:r>
            <a:r>
              <a:rPr lang="en-US" dirty="0"/>
              <a:t>, </a:t>
            </a:r>
            <a:r>
              <a:rPr lang="en-US" dirty="0" err="1"/>
              <a:t>py</a:t>
            </a:r>
            <a:r>
              <a:rPr lang="en-US" dirty="0"/>
              <a:t>)</a:t>
            </a:r>
          </a:p>
          <a:p>
            <a:r>
              <a:rPr lang="en-US" dirty="0"/>
              <a:t>Store models as pickles</a:t>
            </a:r>
          </a:p>
          <a:p>
            <a:r>
              <a:rPr lang="en-US" dirty="0"/>
              <a:t>Store predictions in databases</a:t>
            </a:r>
          </a:p>
          <a:p>
            <a:r>
              <a:rPr lang="en-US" dirty="0"/>
              <a:t>Store evaluation metrics in databases</a:t>
            </a:r>
          </a:p>
          <a:p>
            <a:r>
              <a:rPr lang="en-US" dirty="0">
                <a:hlinkClick r:id="rId2"/>
              </a:rPr>
              <a:t>Sample results schema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3813"/>
            <a:ext cx="12192000" cy="1143000"/>
          </a:xfrm>
        </p:spPr>
        <p:txBody>
          <a:bodyPr/>
          <a:lstStyle/>
          <a:p>
            <a:r>
              <a:rPr lang="en-US" dirty="0"/>
              <a:t>Best Practices</a:t>
            </a:r>
          </a:p>
        </p:txBody>
      </p:sp>
    </p:spTree>
    <p:extLst>
      <p:ext uri="{BB962C8B-B14F-4D97-AF65-F5344CB8AC3E}">
        <p14:creationId xmlns:p14="http://schemas.microsoft.com/office/powerpoint/2010/main" val="12177074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dssg</a:t>
            </a:r>
            <a:r>
              <a:rPr lang="en-US" dirty="0"/>
              <a:t>/</a:t>
            </a:r>
            <a:r>
              <a:rPr lang="en-US" dirty="0" err="1"/>
              <a:t>san_jose_housing</a:t>
            </a:r>
            <a:r>
              <a:rPr lang="en-US" dirty="0"/>
              <a:t>/blob/master/</a:t>
            </a:r>
            <a:r>
              <a:rPr lang="en-US" dirty="0" err="1"/>
              <a:t>example_experiment_config.yaml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3813"/>
            <a:ext cx="12192000" cy="1143000"/>
          </a:xfrm>
        </p:spPr>
        <p:txBody>
          <a:bodyPr/>
          <a:lstStyle/>
          <a:p>
            <a:r>
              <a:rPr lang="en-US" dirty="0"/>
              <a:t>Config file example</a:t>
            </a:r>
          </a:p>
        </p:txBody>
      </p:sp>
    </p:spTree>
    <p:extLst>
      <p:ext uri="{BB962C8B-B14F-4D97-AF65-F5344CB8AC3E}">
        <p14:creationId xmlns:p14="http://schemas.microsoft.com/office/powerpoint/2010/main" val="20833635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Build a simple, modular, extensible, machine learning pipeline with functions to do the following: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ETL and exploration</a:t>
            </a:r>
          </a:p>
          <a:p>
            <a:pPr lvl="2"/>
            <a:r>
              <a:rPr lang="en-US" dirty="0"/>
              <a:t>Load Data</a:t>
            </a:r>
          </a:p>
          <a:p>
            <a:pPr lvl="2"/>
            <a:r>
              <a:rPr lang="en-US" dirty="0"/>
              <a:t>Explore data</a:t>
            </a:r>
          </a:p>
          <a:p>
            <a:pPr lvl="2"/>
            <a:r>
              <a:rPr lang="en-US" dirty="0"/>
              <a:t>Pre-process data</a:t>
            </a:r>
          </a:p>
          <a:p>
            <a:pPr lvl="1"/>
            <a:r>
              <a:rPr lang="en-US" dirty="0"/>
              <a:t>Cohort Creation</a:t>
            </a:r>
          </a:p>
          <a:p>
            <a:pPr lvl="2"/>
            <a:r>
              <a:rPr lang="en-US" dirty="0"/>
              <a:t>Create rows</a:t>
            </a:r>
          </a:p>
          <a:p>
            <a:pPr lvl="2"/>
            <a:r>
              <a:rPr lang="en-US" dirty="0"/>
              <a:t>Create labels for each row</a:t>
            </a:r>
          </a:p>
          <a:p>
            <a:pPr lvl="2"/>
            <a:r>
              <a:rPr lang="en-US" dirty="0"/>
              <a:t>Create one feature</a:t>
            </a:r>
          </a:p>
          <a:p>
            <a:pPr lvl="1"/>
            <a:r>
              <a:rPr lang="en-US" dirty="0"/>
              <a:t>Train Test Set Creation</a:t>
            </a:r>
          </a:p>
          <a:p>
            <a:pPr lvl="2"/>
            <a:r>
              <a:rPr lang="en-US" dirty="0"/>
              <a:t>Generate one training set</a:t>
            </a:r>
          </a:p>
          <a:p>
            <a:pPr lvl="2"/>
            <a:r>
              <a:rPr lang="en-US" dirty="0"/>
              <a:t>Generate one validation set</a:t>
            </a:r>
          </a:p>
          <a:p>
            <a:pPr lvl="1"/>
            <a:r>
              <a:rPr lang="en-US" dirty="0"/>
              <a:t>Modeling</a:t>
            </a:r>
          </a:p>
          <a:p>
            <a:pPr lvl="2"/>
            <a:r>
              <a:rPr lang="en-US" dirty="0"/>
              <a:t>Build 1 classifier on training set</a:t>
            </a:r>
          </a:p>
          <a:p>
            <a:pPr lvl="2"/>
            <a:r>
              <a:rPr lang="en-US" dirty="0"/>
              <a:t>Run the 1 classifier on the validation set</a:t>
            </a:r>
          </a:p>
          <a:p>
            <a:pPr lvl="2"/>
            <a:r>
              <a:rPr lang="en-US" dirty="0"/>
              <a:t>Calculate one metric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3813"/>
            <a:ext cx="12192000" cy="1143000"/>
          </a:xfrm>
        </p:spPr>
        <p:txBody>
          <a:bodyPr/>
          <a:lstStyle/>
          <a:p>
            <a:r>
              <a:rPr lang="en-US" dirty="0"/>
              <a:t>Building a simple pipeline</a:t>
            </a:r>
          </a:p>
        </p:txBody>
      </p:sp>
    </p:spTree>
    <p:extLst>
      <p:ext uri="{BB962C8B-B14F-4D97-AF65-F5344CB8AC3E}">
        <p14:creationId xmlns:p14="http://schemas.microsoft.com/office/powerpoint/2010/main" val="9561622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2B9551-0AC1-4047-A688-4BDDA5ED869F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48945" y="0"/>
            <a:ext cx="11666537" cy="495458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400" dirty="0" err="1"/>
              <a:t>Timesplitter</a:t>
            </a:r>
            <a:endParaRPr lang="en-US" sz="1400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Input: start time, end time, update time, prediction time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Output: pairs of &lt;train start time, train end time, test start time, test end time&gt;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400" dirty="0" err="1"/>
              <a:t>CohortCreator</a:t>
            </a:r>
            <a:endParaRPr lang="en-US" sz="1400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Input: </a:t>
            </a:r>
            <a:r>
              <a:rPr lang="en-US" sz="1400" dirty="0" err="1"/>
              <a:t>timesplitter</a:t>
            </a:r>
            <a:r>
              <a:rPr lang="en-US" sz="1400" dirty="0"/>
              <a:t> output, cohort definition,[</a:t>
            </a:r>
            <a:r>
              <a:rPr lang="en-US" sz="1400" dirty="0" err="1"/>
              <a:t>entity_ids</a:t>
            </a:r>
            <a:r>
              <a:rPr lang="en-US" sz="1400" dirty="0"/>
              <a:t>, as of date]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Output: cohort matrix &lt;</a:t>
            </a:r>
            <a:r>
              <a:rPr lang="en-US" sz="1400" dirty="0" err="1"/>
              <a:t>entity_id</a:t>
            </a:r>
            <a:r>
              <a:rPr lang="en-US" sz="1400" dirty="0"/>
              <a:t>, </a:t>
            </a:r>
            <a:r>
              <a:rPr lang="en-US" sz="1400" dirty="0" err="1"/>
              <a:t>as_of_date</a:t>
            </a:r>
            <a:r>
              <a:rPr lang="en-US" sz="1400" dirty="0"/>
              <a:t>&gt;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400" dirty="0" err="1"/>
              <a:t>LabelCreator</a:t>
            </a:r>
            <a:endParaRPr lang="en-US" sz="1400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Input: pairs &lt;</a:t>
            </a:r>
            <a:r>
              <a:rPr lang="en-US" sz="1400" dirty="0" err="1"/>
              <a:t>entity_id</a:t>
            </a:r>
            <a:r>
              <a:rPr lang="en-US" sz="1400" dirty="0"/>
              <a:t>, </a:t>
            </a:r>
            <a:r>
              <a:rPr lang="en-US" sz="1400" dirty="0" err="1"/>
              <a:t>as_of_date</a:t>
            </a:r>
            <a:r>
              <a:rPr lang="en-US" sz="1400" dirty="0"/>
              <a:t>&gt;, label definition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Output: matrix &lt;</a:t>
            </a:r>
            <a:r>
              <a:rPr lang="en-US" sz="1400" dirty="0" err="1"/>
              <a:t>entity_id</a:t>
            </a:r>
            <a:r>
              <a:rPr lang="en-US" sz="1400" dirty="0"/>
              <a:t>, </a:t>
            </a:r>
            <a:r>
              <a:rPr lang="en-US" sz="1400" dirty="0" err="1"/>
              <a:t>as_of_date</a:t>
            </a:r>
            <a:r>
              <a:rPr lang="en-US" sz="1400" dirty="0"/>
              <a:t>, label&gt;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400" dirty="0" err="1"/>
              <a:t>FeatureCreator</a:t>
            </a:r>
            <a:endParaRPr lang="en-US" sz="1400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Input: pairs &lt;</a:t>
            </a:r>
            <a:r>
              <a:rPr lang="en-US" sz="1400" dirty="0" err="1"/>
              <a:t>entity_id</a:t>
            </a:r>
            <a:r>
              <a:rPr lang="en-US" sz="1400" dirty="0"/>
              <a:t>, </a:t>
            </a:r>
            <a:r>
              <a:rPr lang="en-US" sz="1400" dirty="0" err="1"/>
              <a:t>as_of_date</a:t>
            </a:r>
            <a:r>
              <a:rPr lang="en-US" sz="1400" dirty="0"/>
              <a:t>&gt;, feature definition(s)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Output: matrix &lt;</a:t>
            </a:r>
            <a:r>
              <a:rPr lang="en-US" sz="1400" dirty="0" err="1"/>
              <a:t>entity_id</a:t>
            </a:r>
            <a:r>
              <a:rPr lang="en-US" sz="1400" dirty="0"/>
              <a:t>, </a:t>
            </a:r>
            <a:r>
              <a:rPr lang="en-US" sz="1400" dirty="0" err="1"/>
              <a:t>as_of_date</a:t>
            </a:r>
            <a:r>
              <a:rPr lang="en-US" sz="1400" dirty="0"/>
              <a:t>, feature(s)&gt;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400" dirty="0" err="1"/>
              <a:t>ModelTrainer</a:t>
            </a:r>
            <a:endParaRPr lang="en-US" sz="1400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Input: model definition, matrix, feature columns, label column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Output: model object (stored), model definition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Scorer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Input: model object, matrix, feature columns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prediction scores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Evaluator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Prediction scores, label column, metric(s)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3837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a ML Pipeline?</a:t>
            </a:r>
          </a:p>
          <a:p>
            <a:r>
              <a:rPr lang="en-US" dirty="0"/>
              <a:t>What should we build ML pipelines?</a:t>
            </a:r>
          </a:p>
          <a:p>
            <a:r>
              <a:rPr lang="en-US" dirty="0"/>
              <a:t>What components should it have?</a:t>
            </a:r>
          </a:p>
          <a:p>
            <a:r>
              <a:rPr lang="en-US" dirty="0"/>
              <a:t>Best Practices</a:t>
            </a:r>
          </a:p>
          <a:p>
            <a:r>
              <a:rPr lang="en-US" dirty="0"/>
              <a:t>Good Examples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25028"/>
            <a:ext cx="12192000" cy="11430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Things we will cover</a:t>
            </a:r>
          </a:p>
        </p:txBody>
      </p:sp>
    </p:spTree>
    <p:extLst>
      <p:ext uri="{BB962C8B-B14F-4D97-AF65-F5344CB8AC3E}">
        <p14:creationId xmlns:p14="http://schemas.microsoft.com/office/powerpoint/2010/main" val="27296315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C7D47A7-7FF4-764F-83DA-E8DDA1EFD6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0" indent="-457200">
              <a:buFont typeface="+mj-lt"/>
              <a:buAutoNum type="arabicPeriod"/>
            </a:pPr>
            <a:r>
              <a:rPr lang="en-US" dirty="0"/>
              <a:t>input/outputs for each component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/>
              <a:t>Example of code for each component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/>
              <a:t>python file that imports each component and builds a pipeline for 1 train test set, 1 model, 1 metric, etc.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/>
              <a:t>Loop over additional variations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/>
              <a:t>Move parameters from python file to external config file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err="1"/>
              <a:t>Sql</a:t>
            </a:r>
            <a:r>
              <a:rPr lang="en-US" dirty="0"/>
              <a:t> and python</a:t>
            </a:r>
          </a:p>
          <a:p>
            <a:pPr marL="5715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6C3581-BEF2-D649-9955-7709B9408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Progression</a:t>
            </a:r>
          </a:p>
        </p:txBody>
      </p:sp>
    </p:spTree>
    <p:extLst>
      <p:ext uri="{BB962C8B-B14F-4D97-AF65-F5344CB8AC3E}">
        <p14:creationId xmlns:p14="http://schemas.microsoft.com/office/powerpoint/2010/main" val="465773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90177E-EDBA-BC41-B606-574933A1A3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End-to-end </a:t>
            </a:r>
          </a:p>
          <a:p>
            <a:r>
              <a:rPr lang="en-US" dirty="0"/>
              <a:t>Modular</a:t>
            </a:r>
          </a:p>
          <a:p>
            <a:r>
              <a:rPr lang="en-US" dirty="0"/>
              <a:t>Reconfigurable</a:t>
            </a:r>
          </a:p>
          <a:p>
            <a:endParaRPr lang="en-US" dirty="0"/>
          </a:p>
          <a:p>
            <a:r>
              <a:rPr lang="en-US" dirty="0"/>
              <a:t>Supports</a:t>
            </a:r>
          </a:p>
          <a:p>
            <a:pPr lvl="1"/>
            <a:r>
              <a:rPr lang="en-US" dirty="0"/>
              <a:t>Testing ideas ad hypothesis easily and quickly</a:t>
            </a:r>
          </a:p>
          <a:p>
            <a:pPr lvl="1"/>
            <a:r>
              <a:rPr lang="en-US" dirty="0"/>
              <a:t>Reproducibility of analysis and results</a:t>
            </a:r>
          </a:p>
          <a:p>
            <a:pPr lvl="1"/>
            <a:r>
              <a:rPr lang="en-US" dirty="0"/>
              <a:t>Updating, maintaining the ML system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4F2F47-A164-2C41-A1CD-CFD1AFCBE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ML Pipeline?</a:t>
            </a:r>
          </a:p>
        </p:txBody>
      </p:sp>
    </p:spTree>
    <p:extLst>
      <p:ext uri="{BB962C8B-B14F-4D97-AF65-F5344CB8AC3E}">
        <p14:creationId xmlns:p14="http://schemas.microsoft.com/office/powerpoint/2010/main" val="3562142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Reusable across projects</a:t>
            </a:r>
          </a:p>
          <a:p>
            <a:r>
              <a:rPr lang="en-US" dirty="0"/>
              <a:t>Test new ideas/components easily</a:t>
            </a:r>
          </a:p>
          <a:p>
            <a:r>
              <a:rPr lang="en-US" dirty="0"/>
              <a:t>Reduce bug/errors</a:t>
            </a:r>
          </a:p>
          <a:p>
            <a:r>
              <a:rPr lang="en-US" dirty="0"/>
              <a:t>Allows reproducibility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17454"/>
            <a:ext cx="12192000" cy="1143000"/>
          </a:xfrm>
        </p:spPr>
        <p:txBody>
          <a:bodyPr/>
          <a:lstStyle/>
          <a:p>
            <a:r>
              <a:rPr lang="en-US" dirty="0"/>
              <a:t>Why build a pipeline?</a:t>
            </a:r>
          </a:p>
        </p:txBody>
      </p:sp>
    </p:spTree>
    <p:extLst>
      <p:ext uri="{BB962C8B-B14F-4D97-AF65-F5344CB8AC3E}">
        <p14:creationId xmlns:p14="http://schemas.microsoft.com/office/powerpoint/2010/main" val="1647976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7F870BE-7BDD-7544-892A-123E337384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Inputs</a:t>
            </a:r>
          </a:p>
          <a:p>
            <a:r>
              <a:rPr lang="en-US" dirty="0"/>
              <a:t>Components</a:t>
            </a:r>
          </a:p>
          <a:p>
            <a:r>
              <a:rPr lang="en-US" dirty="0"/>
              <a:t>(intermediate and final) outputs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52B302E-5D26-6C43-9539-D118A2846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makes a pipeline?</a:t>
            </a:r>
          </a:p>
        </p:txBody>
      </p:sp>
    </p:spTree>
    <p:extLst>
      <p:ext uri="{BB962C8B-B14F-4D97-AF65-F5344CB8AC3E}">
        <p14:creationId xmlns:p14="http://schemas.microsoft.com/office/powerpoint/2010/main" val="1779969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043C816-AA7C-B740-8DB2-C05CFD618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Flow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5A583C-BBE9-824C-A48B-6BDE57D16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532" y="1828800"/>
            <a:ext cx="11308685" cy="4381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446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Read/Load Data (from csv, </a:t>
            </a:r>
            <a:r>
              <a:rPr lang="en-US" dirty="0" err="1"/>
              <a:t>db</a:t>
            </a:r>
            <a:r>
              <a:rPr lang="en-US" dirty="0"/>
              <a:t>, </a:t>
            </a:r>
            <a:r>
              <a:rPr lang="en-US" dirty="0" err="1"/>
              <a:t>api</a:t>
            </a:r>
            <a:r>
              <a:rPr lang="en-US" dirty="0"/>
              <a:t>)</a:t>
            </a:r>
          </a:p>
          <a:p>
            <a:r>
              <a:rPr lang="en-US" dirty="0"/>
              <a:t>Integrate Data (dedupe, link)</a:t>
            </a:r>
          </a:p>
          <a:p>
            <a:r>
              <a:rPr lang="en-US" dirty="0"/>
              <a:t>Explore Data (descriptive stats, correlations, outliers, over time, clustering) </a:t>
            </a:r>
          </a:p>
          <a:p>
            <a:r>
              <a:rPr lang="en-US" dirty="0"/>
              <a:t>Process Data</a:t>
            </a:r>
          </a:p>
          <a:p>
            <a:r>
              <a:rPr lang="en-US" dirty="0"/>
              <a:t>Modeling</a:t>
            </a:r>
          </a:p>
          <a:p>
            <a:pPr lvl="1"/>
            <a:r>
              <a:rPr lang="en-US" dirty="0"/>
              <a:t>Create training and test sets</a:t>
            </a:r>
          </a:p>
          <a:p>
            <a:pPr lvl="1"/>
            <a:r>
              <a:rPr lang="en-US" dirty="0"/>
              <a:t>Missing values (fill/impute, create dummy)</a:t>
            </a:r>
          </a:p>
          <a:p>
            <a:pPr lvl="1"/>
            <a:r>
              <a:rPr lang="en-US" dirty="0"/>
              <a:t>Transformations (scale/normalize, log, square, root)</a:t>
            </a:r>
          </a:p>
          <a:p>
            <a:pPr lvl="1"/>
            <a:r>
              <a:rPr lang="en-US" dirty="0"/>
              <a:t>Feature Generation </a:t>
            </a:r>
          </a:p>
          <a:p>
            <a:pPr lvl="1"/>
            <a:r>
              <a:rPr lang="en-US" dirty="0"/>
              <a:t>Define metric(s)</a:t>
            </a:r>
          </a:p>
          <a:p>
            <a:pPr lvl="1"/>
            <a:r>
              <a:rPr lang="en-US" dirty="0"/>
              <a:t>Build model</a:t>
            </a:r>
          </a:p>
          <a:p>
            <a:pPr lvl="1"/>
            <a:r>
              <a:rPr lang="en-US" dirty="0"/>
              <a:t>Validate model</a:t>
            </a:r>
          </a:p>
          <a:p>
            <a:r>
              <a:rPr lang="en-US" dirty="0"/>
              <a:t>Model Selection and Validation</a:t>
            </a:r>
          </a:p>
          <a:p>
            <a:r>
              <a:rPr lang="en-US" dirty="0"/>
              <a:t>Communication</a:t>
            </a:r>
          </a:p>
          <a:p>
            <a:r>
              <a:rPr lang="en-US" dirty="0"/>
              <a:t>Field Trial</a:t>
            </a:r>
          </a:p>
          <a:p>
            <a:r>
              <a:rPr lang="en-US" dirty="0"/>
              <a:t>Deploy</a:t>
            </a:r>
          </a:p>
          <a:p>
            <a:r>
              <a:rPr lang="en-US" dirty="0"/>
              <a:t>Maintain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74420"/>
            <a:ext cx="12192000" cy="1143000"/>
          </a:xfrm>
        </p:spPr>
        <p:txBody>
          <a:bodyPr/>
          <a:lstStyle/>
          <a:p>
            <a:r>
              <a:rPr lang="en-US" dirty="0"/>
              <a:t>What Components does a pipeline have?</a:t>
            </a:r>
          </a:p>
        </p:txBody>
      </p:sp>
    </p:spTree>
    <p:extLst>
      <p:ext uri="{BB962C8B-B14F-4D97-AF65-F5344CB8AC3E}">
        <p14:creationId xmlns:p14="http://schemas.microsoft.com/office/powerpoint/2010/main" val="1297727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F905C92-D9A3-4E44-8405-3A089A1125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Inputs</a:t>
            </a:r>
          </a:p>
          <a:p>
            <a:r>
              <a:rPr lang="en-US" dirty="0"/>
              <a:t>Processing</a:t>
            </a:r>
          </a:p>
          <a:p>
            <a:r>
              <a:rPr lang="en-US" dirty="0"/>
              <a:t>Output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1D4663-A85A-AE41-AB66-B2D89DB86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keep in mind about each component</a:t>
            </a:r>
          </a:p>
        </p:txBody>
      </p:sp>
    </p:spTree>
    <p:extLst>
      <p:ext uri="{BB962C8B-B14F-4D97-AF65-F5344CB8AC3E}">
        <p14:creationId xmlns:p14="http://schemas.microsoft.com/office/powerpoint/2010/main" val="2973739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Get Data</a:t>
            </a:r>
          </a:p>
          <a:p>
            <a:pPr lvl="1"/>
            <a:r>
              <a:rPr lang="en-US" dirty="0"/>
              <a:t>API, CSV, Database</a:t>
            </a:r>
          </a:p>
          <a:p>
            <a:r>
              <a:rPr lang="en-US" dirty="0"/>
              <a:t>Store Data</a:t>
            </a:r>
          </a:p>
          <a:p>
            <a:pPr lvl="1"/>
            <a:r>
              <a:rPr lang="en-US" dirty="0"/>
              <a:t>Database</a:t>
            </a:r>
          </a:p>
          <a:p>
            <a:r>
              <a:rPr lang="en-US" dirty="0"/>
              <a:t>Integrate Data</a:t>
            </a:r>
          </a:p>
          <a:p>
            <a:pPr lvl="1"/>
            <a:r>
              <a:rPr lang="en-US" dirty="0"/>
              <a:t>Record Linkage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3813"/>
            <a:ext cx="12192000" cy="1143000"/>
          </a:xfrm>
        </p:spPr>
        <p:txBody>
          <a:bodyPr>
            <a:normAutofit/>
          </a:bodyPr>
          <a:lstStyle/>
          <a:p>
            <a:r>
              <a:rPr lang="en-US" dirty="0"/>
              <a:t>Data Acquisition &amp; Integration</a:t>
            </a:r>
          </a:p>
        </p:txBody>
      </p:sp>
    </p:spTree>
    <p:extLst>
      <p:ext uri="{BB962C8B-B14F-4D97-AF65-F5344CB8AC3E}">
        <p14:creationId xmlns:p14="http://schemas.microsoft.com/office/powerpoint/2010/main" val="124533230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5158</TotalTime>
  <Words>689</Words>
  <Application>Microsoft Macintosh PowerPoint</Application>
  <PresentationFormat>Widescreen</PresentationFormat>
  <Paragraphs>153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Simple Light</vt:lpstr>
      <vt:lpstr>Machine Learning Pipelines</vt:lpstr>
      <vt:lpstr>Things we will cover</vt:lpstr>
      <vt:lpstr>What is a ML Pipeline?</vt:lpstr>
      <vt:lpstr>Why build a pipeline?</vt:lpstr>
      <vt:lpstr>What makes a pipeline?</vt:lpstr>
      <vt:lpstr>Pipeline Flow</vt:lpstr>
      <vt:lpstr>What Components does a pipeline have?</vt:lpstr>
      <vt:lpstr>Things to keep in mind about each component</vt:lpstr>
      <vt:lpstr>Data Acquisition &amp; Integration</vt:lpstr>
      <vt:lpstr>Explore and Prepare data</vt:lpstr>
      <vt:lpstr>Feature Creation</vt:lpstr>
      <vt:lpstr>Method Selection</vt:lpstr>
      <vt:lpstr>Validation</vt:lpstr>
      <vt:lpstr>Deployment</vt:lpstr>
      <vt:lpstr>What types of variations do you want to test using your pipeline?</vt:lpstr>
      <vt:lpstr>Best Practices</vt:lpstr>
      <vt:lpstr>Config file example</vt:lpstr>
      <vt:lpstr>Building a simple pipeline</vt:lpstr>
      <vt:lpstr>PowerPoint Presentation</vt:lpstr>
      <vt:lpstr>Progression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29</cp:revision>
  <dcterms:created xsi:type="dcterms:W3CDTF">2020-01-14T19:43:43Z</dcterms:created>
  <dcterms:modified xsi:type="dcterms:W3CDTF">2020-03-05T22:14:43Z</dcterms:modified>
</cp:coreProperties>
</file>