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487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WqGpmJnm2LhSO/E7EgiMMs26K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3157"/>
  </p:normalViewPr>
  <p:slideViewPr>
    <p:cSldViewPr snapToGrid="0" snapToObjects="1">
      <p:cViewPr varScale="1">
        <p:scale>
          <a:sx n="119" d="100"/>
          <a:sy n="119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4c861a4e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74c861a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4c861a4ed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74c861a4e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4c861a4ed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74c861a4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0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0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drc.org/sites/default/files/RDD%20Guide_Full%20rev%202016_0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drc.org/sites/default/files/RDD%20Guide_Full%20rev%202016_0.pdf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incalc.com/stats/samplesize.aspx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sg/hitchhikers-guide/tree/master/sources/curriculum/3_modeling_and_machine_learning/quantitative-social-scienc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itpress.mit.edu/books/elements-causal-inference" TargetMode="External"/><Relationship Id="rId4" Type="http://schemas.openxmlformats.org/officeDocument/2006/relationships/hyperlink" Target="https://ftp.cs.ucla.edu/pub/stat_ser/r481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Causal Inference and ML Experiments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Experiment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86" name="Google Shape;186;p29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7" name="Google Shape;187;p29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29"/>
          <p:cNvCxnSpPr>
            <a:stCxn id="187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9" name="Google Shape;189;p29"/>
          <p:cNvSpPr txBox="1"/>
          <p:nvPr/>
        </p:nvSpPr>
        <p:spPr>
          <a:xfrm>
            <a:off x="759767" y="5500667"/>
            <a:ext cx="308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Researcher randomly assigns sports programs</a:t>
            </a:r>
            <a:endParaRPr/>
          </a:p>
        </p:txBody>
      </p:sp>
      <p:cxnSp>
        <p:nvCxnSpPr>
          <p:cNvPr id="190" name="Google Shape;190;p29"/>
          <p:cNvCxnSpPr>
            <a:stCxn id="189" idx="0"/>
          </p:cNvCxnSpPr>
          <p:nvPr/>
        </p:nvCxnSpPr>
        <p:spPr>
          <a:xfrm rot="10800000" flipH="1">
            <a:off x="2300367" y="4259567"/>
            <a:ext cx="1200" cy="124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Quasi-Experimental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99" name="Google Shape;199;p30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0" name="Google Shape;200;p30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30"/>
          <p:cNvCxnSpPr>
            <a:stCxn id="200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2" name="Google Shape;202;p30"/>
          <p:cNvSpPr txBox="1"/>
          <p:nvPr/>
        </p:nvSpPr>
        <p:spPr>
          <a:xfrm>
            <a:off x="759767" y="5500667"/>
            <a:ext cx="308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Nature/World randomly assigns sports programs</a:t>
            </a:r>
            <a:endParaRPr/>
          </a:p>
        </p:txBody>
      </p:sp>
      <p:cxnSp>
        <p:nvCxnSpPr>
          <p:cNvPr id="203" name="Google Shape;203;p30"/>
          <p:cNvCxnSpPr>
            <a:stCxn id="202" idx="0"/>
          </p:cNvCxnSpPr>
          <p:nvPr/>
        </p:nvCxnSpPr>
        <p:spPr>
          <a:xfrm rot="10800000" flipH="1">
            <a:off x="2300367" y="4259567"/>
            <a:ext cx="1200" cy="124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Observational Study</a:t>
            </a:r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cxnSp>
        <p:nvCxnSpPr>
          <p:cNvPr id="211" name="Google Shape;211;p31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31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31"/>
          <p:cNvCxnSpPr>
            <a:stCxn id="212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4" name="Google Shape;214;p31"/>
          <p:cNvCxnSpPr>
            <a:stCxn id="212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5" name="Google Shape;215;p31"/>
          <p:cNvSpPr txBox="1"/>
          <p:nvPr/>
        </p:nvSpPr>
        <p:spPr>
          <a:xfrm>
            <a:off x="968667" y="4947600"/>
            <a:ext cx="9379600" cy="1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Include confounders in regression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Methods for causal inference</a:t>
            </a:r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Using Observational Data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Using Experiments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Matching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Difference-in-Difference (DID)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Regression Discontinuity Design (RDD)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Instrumental Variables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Limitations?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4c861a4ed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pic>
        <p:nvPicPr>
          <p:cNvPr id="233" name="Google Shape;233;g74c861a4e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1465663"/>
            <a:ext cx="8324850" cy="4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74c861a4ed_0_0"/>
          <p:cNvSpPr txBox="1"/>
          <p:nvPr/>
        </p:nvSpPr>
        <p:spPr>
          <a:xfrm>
            <a:off x="0" y="6363600"/>
            <a:ext cx="11515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https://www.mdrc.org/sites/default/files/RDD%20Guide_Full%20rev%202016_0.pdf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4c861a4ed_0_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pic>
        <p:nvPicPr>
          <p:cNvPr id="240" name="Google Shape;240;g74c861a4e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38" y="1520138"/>
            <a:ext cx="8315325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74c861a4ed_0_6"/>
          <p:cNvSpPr txBox="1"/>
          <p:nvPr/>
        </p:nvSpPr>
        <p:spPr>
          <a:xfrm>
            <a:off x="0" y="6363600"/>
            <a:ext cx="11515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https://www.mdrc.org/sites/default/files/RDD%20Guide_Full%20rev%202016_0.pdf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experiments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Standard “Randomized Controlled Trials”</a:t>
            </a:r>
            <a:endParaRPr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Trial Design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Outcome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Sample size</a:t>
            </a:r>
            <a:endParaRPr/>
          </a:p>
          <a:p>
            <a:pPr marL="137160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</a:pPr>
            <a:r>
              <a:rPr lang="en-US"/>
              <a:t>Power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Randomization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1079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Ethical Concerns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91AA-5412-CD4A-8776-BA0DF9A1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to keep in mind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2586B-2CF9-8747-B0B9-1DDAB6C5A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14585"/>
            <a:ext cx="11360700" cy="45552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000" b="1" dirty="0"/>
              <a:t>Sample Size</a:t>
            </a:r>
          </a:p>
          <a:p>
            <a:pPr marL="76200" indent="0" algn="ctr">
              <a:buNone/>
            </a:pPr>
            <a:endParaRPr lang="en-US" sz="4000" b="1" dirty="0"/>
          </a:p>
          <a:p>
            <a:pPr marL="76200" indent="0" algn="ctr">
              <a:buNone/>
            </a:pPr>
            <a:r>
              <a:rPr lang="en-US" sz="4000" b="1" dirty="0"/>
              <a:t>Power		Effect Size		 Significance Level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B14A2D3F-E5B2-694D-9C26-32B7C4FB3ADF}"/>
              </a:ext>
            </a:extLst>
          </p:cNvPr>
          <p:cNvSpPr/>
          <p:nvPr/>
        </p:nvSpPr>
        <p:spPr>
          <a:xfrm>
            <a:off x="7717536" y="191458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409D6D70-0E52-9240-9EF5-36CE82B39FB7}"/>
              </a:ext>
            </a:extLst>
          </p:cNvPr>
          <p:cNvSpPr/>
          <p:nvPr/>
        </p:nvSpPr>
        <p:spPr>
          <a:xfrm rot="10800000">
            <a:off x="5992318" y="339970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8DDCD-7764-B647-AEC4-4CE2ECFDA70C}"/>
              </a:ext>
            </a:extLst>
          </p:cNvPr>
          <p:cNvSpPr txBox="1"/>
          <p:nvPr/>
        </p:nvSpPr>
        <p:spPr>
          <a:xfrm>
            <a:off x="1631435" y="5266944"/>
            <a:ext cx="852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Effect size &gt; what is practically useful and significant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774E5-1E28-3B48-A9A2-1634C3F0D632}"/>
              </a:ext>
            </a:extLst>
          </p:cNvPr>
          <p:cNvSpPr txBox="1"/>
          <p:nvPr/>
        </p:nvSpPr>
        <p:spPr>
          <a:xfrm>
            <a:off x="790659" y="5790164"/>
            <a:ext cx="10469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Significance Level ~ cost of implementing the new system/model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DEDF5BC7-8405-BD40-8C4A-DF1BF10C5DC8}"/>
              </a:ext>
            </a:extLst>
          </p:cNvPr>
          <p:cNvSpPr/>
          <p:nvPr/>
        </p:nvSpPr>
        <p:spPr>
          <a:xfrm>
            <a:off x="2243278" y="337098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752910B2-E129-114B-BD83-B0AB6529D1AE}"/>
              </a:ext>
            </a:extLst>
          </p:cNvPr>
          <p:cNvSpPr/>
          <p:nvPr/>
        </p:nvSpPr>
        <p:spPr>
          <a:xfrm>
            <a:off x="11642187" y="3350937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71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Designing Trials to Validate ML Systems</a:t>
            </a:r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can we do with historical data?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Model Selection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Performance Estimation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select the model to deploy?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Compare shortlisted models against baseline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validate whether our ML system will work when deployed?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Things to cover today</a:t>
            </a:r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Reminders for list of things to do for your project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Causal Inference 001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With Observational Data</a:t>
            </a:r>
            <a:endParaRPr/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Methods</a:t>
            </a:r>
            <a:endParaRPr/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Examples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Experiments</a:t>
            </a:r>
            <a:endParaRPr/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Standard Randomized Controlled Trials</a:t>
            </a:r>
            <a:endParaRPr/>
          </a:p>
          <a:p>
            <a:pPr marL="137160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/>
              <a:t>Trial Design</a:t>
            </a:r>
            <a:endParaRPr/>
          </a:p>
          <a:p>
            <a:pPr marL="137160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/>
              <a:t>Examples</a:t>
            </a:r>
            <a:endParaRPr/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Validating ML models/systems</a:t>
            </a:r>
            <a:endParaRPr/>
          </a:p>
          <a:p>
            <a:pPr marL="137160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/>
              <a:t>Trial Design</a:t>
            </a:r>
            <a:endParaRPr/>
          </a:p>
          <a:p>
            <a:pPr marL="137160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/>
              <a:t>Examples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Designing an experiment</a:t>
            </a:r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are we trying to test?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create different arms of the experiment?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we do we run the experiment?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do we measure?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evaluate?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are we testing in an experiment?</a:t>
            </a:r>
            <a:endParaRPr/>
          </a:p>
        </p:txBody>
      </p:sp>
      <p:sp>
        <p:nvSpPr>
          <p:cNvPr id="265" name="Google Shape;265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Lift?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Classification?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Probability estimates?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Ranking?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does the experiment design change?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2400"/>
              <a:t>How many [students, inspections, projects] should we include in our trial?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C2FB7B-F091-354D-AB4F-45D5E6CEE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Doing a trial over </a:t>
            </a:r>
            <a:r>
              <a:rPr lang="en-US" dirty="0">
                <a:solidFill>
                  <a:srgbClr val="FF0000"/>
                </a:solidFill>
              </a:rPr>
              <a:t>[y] years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[n] students </a:t>
            </a:r>
            <a:r>
              <a:rPr lang="en-US" dirty="0"/>
              <a:t>every year will give us a </a:t>
            </a:r>
            <a:r>
              <a:rPr lang="en-US" dirty="0">
                <a:solidFill>
                  <a:srgbClr val="FF0000"/>
                </a:solidFill>
              </a:rPr>
              <a:t>[p%] chance </a:t>
            </a:r>
            <a:r>
              <a:rPr lang="en-US" dirty="0"/>
              <a:t>to detect an </a:t>
            </a:r>
            <a:r>
              <a:rPr lang="en-US" dirty="0">
                <a:solidFill>
                  <a:srgbClr val="FF0000"/>
                </a:solidFill>
              </a:rPr>
              <a:t>[e%] increase </a:t>
            </a:r>
            <a:r>
              <a:rPr lang="en-US" dirty="0"/>
              <a:t>in [outcome] with a </a:t>
            </a:r>
            <a:r>
              <a:rPr lang="en-US" dirty="0">
                <a:solidFill>
                  <a:srgbClr val="FF0000"/>
                </a:solidFill>
              </a:rPr>
              <a:t>statistical significance of [s%]</a:t>
            </a:r>
          </a:p>
          <a:p>
            <a:pPr marL="762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4c861a4ed_0_20"/>
          <p:cNvSpPr txBox="1">
            <a:spLocks noGrp="1"/>
          </p:cNvSpPr>
          <p:nvPr>
            <p:ph type="title"/>
          </p:nvPr>
        </p:nvSpPr>
        <p:spPr>
          <a:xfrm>
            <a:off x="415600" y="161869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2400"/>
              <a:t>How many [students, inspections, projects] should we include in our trial?</a:t>
            </a:r>
            <a:endParaRPr/>
          </a:p>
        </p:txBody>
      </p:sp>
      <p:pic>
        <p:nvPicPr>
          <p:cNvPr id="277" name="Google Shape;277;g74c861a4ed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275" y="1169290"/>
            <a:ext cx="6731351" cy="45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74c861a4ed_0_20"/>
          <p:cNvSpPr txBox="1"/>
          <p:nvPr/>
        </p:nvSpPr>
        <p:spPr>
          <a:xfrm>
            <a:off x="0" y="6343200"/>
            <a:ext cx="84534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https://clincalc.com/stats/samplesize.aspx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Some Readings</a:t>
            </a:r>
            <a:endParaRPr/>
          </a:p>
        </p:txBody>
      </p:sp>
      <p:sp>
        <p:nvSpPr>
          <p:cNvPr id="284" name="Google Shape;284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References on causal inference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The seven tools of causal inference, with reflections on machine learning</a:t>
            </a:r>
            <a:r>
              <a:rPr lang="en-US"/>
              <a:t> by Pearl, J. Comm ACM. 2019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Elements of Causal Inference</a:t>
            </a:r>
            <a:r>
              <a:rPr lang="en-US"/>
              <a:t> by Peters et al. MIT Press. (Open Access Text)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Counterfactuals and Causal Inference: Methods and Principles for Social Research by Morgan and Winship. Cambridge University Press.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Data Analysis Using Regression and Multilevel/Hierarchical Models by Gelman and Hill. Cambridge University Press.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Class Recap</a:t>
            </a:r>
            <a:endParaRPr/>
          </a:p>
        </p:txBody>
      </p:sp>
      <p:grpSp>
        <p:nvGrpSpPr>
          <p:cNvPr id="55" name="Google Shape;55;p24"/>
          <p:cNvGrpSpPr/>
          <p:nvPr/>
        </p:nvGrpSpPr>
        <p:grpSpPr>
          <a:xfrm>
            <a:off x="22197" y="1601932"/>
            <a:ext cx="12126088" cy="4518413"/>
            <a:chOff x="682" y="106620"/>
            <a:chExt cx="12126088" cy="4518413"/>
          </a:xfrm>
        </p:grpSpPr>
        <p:sp>
          <p:nvSpPr>
            <p:cNvPr id="56" name="Google Shape;56;p24"/>
            <p:cNvSpPr/>
            <p:nvPr/>
          </p:nvSpPr>
          <p:spPr>
            <a:xfrm>
              <a:off x="682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4"/>
            <p:cNvSpPr txBox="1"/>
            <p:nvPr/>
          </p:nvSpPr>
          <p:spPr>
            <a:xfrm>
              <a:off x="35314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Scoping</a:t>
              </a:r>
              <a:endParaRPr/>
            </a:p>
          </p:txBody>
        </p:sp>
        <p:sp>
          <p:nvSpPr>
            <p:cNvPr id="58" name="Google Shape;58;p24"/>
            <p:cNvSpPr/>
            <p:nvPr/>
          </p:nvSpPr>
          <p:spPr>
            <a:xfrm>
              <a:off x="1750666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4"/>
            <p:cNvSpPr txBox="1"/>
            <p:nvPr/>
          </p:nvSpPr>
          <p:spPr>
            <a:xfrm>
              <a:off x="1750666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4"/>
            <p:cNvSpPr/>
            <p:nvPr/>
          </p:nvSpPr>
          <p:spPr>
            <a:xfrm>
              <a:off x="2102625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7399A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4"/>
            <p:cNvSpPr txBox="1"/>
            <p:nvPr/>
          </p:nvSpPr>
          <p:spPr>
            <a:xfrm>
              <a:off x="2137257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Acquisition</a:t>
              </a:r>
              <a:endParaRPr/>
            </a:p>
          </p:txBody>
        </p:sp>
        <p:sp>
          <p:nvSpPr>
            <p:cNvPr id="62" name="Google Shape;62;p24"/>
            <p:cNvSpPr/>
            <p:nvPr/>
          </p:nvSpPr>
          <p:spPr>
            <a:xfrm>
              <a:off x="3852609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72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4"/>
            <p:cNvSpPr txBox="1"/>
            <p:nvPr/>
          </p:nvSpPr>
          <p:spPr>
            <a:xfrm>
              <a:off x="3852609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4"/>
            <p:cNvSpPr/>
            <p:nvPr/>
          </p:nvSpPr>
          <p:spPr>
            <a:xfrm>
              <a:off x="4204569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FA7A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4"/>
            <p:cNvSpPr txBox="1"/>
            <p:nvPr/>
          </p:nvSpPr>
          <p:spPr>
            <a:xfrm>
              <a:off x="4239201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Storage</a:t>
              </a:r>
              <a:endParaRPr/>
            </a:p>
          </p:txBody>
        </p:sp>
        <p:sp>
          <p:nvSpPr>
            <p:cNvPr id="66" name="Google Shape;66;p24"/>
            <p:cNvSpPr/>
            <p:nvPr/>
          </p:nvSpPr>
          <p:spPr>
            <a:xfrm>
              <a:off x="5954552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E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4"/>
            <p:cNvSpPr txBox="1"/>
            <p:nvPr/>
          </p:nvSpPr>
          <p:spPr>
            <a:xfrm>
              <a:off x="5954552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4"/>
            <p:cNvSpPr/>
            <p:nvPr/>
          </p:nvSpPr>
          <p:spPr>
            <a:xfrm>
              <a:off x="6306512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AAFA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4"/>
            <p:cNvSpPr txBox="1"/>
            <p:nvPr/>
          </p:nvSpPr>
          <p:spPr>
            <a:xfrm>
              <a:off x="6341144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Linkage</a:t>
              </a:r>
              <a:endParaRPr/>
            </a:p>
          </p:txBody>
        </p:sp>
        <p:sp>
          <p:nvSpPr>
            <p:cNvPr id="70" name="Google Shape;70;p24"/>
            <p:cNvSpPr/>
            <p:nvPr/>
          </p:nvSpPr>
          <p:spPr>
            <a:xfrm>
              <a:off x="8056496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AB0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4"/>
            <p:cNvSpPr txBox="1"/>
            <p:nvPr/>
          </p:nvSpPr>
          <p:spPr>
            <a:xfrm>
              <a:off x="8056496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4"/>
            <p:cNvSpPr/>
            <p:nvPr/>
          </p:nvSpPr>
          <p:spPr>
            <a:xfrm>
              <a:off x="8408455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6B69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4"/>
            <p:cNvSpPr txBox="1"/>
            <p:nvPr/>
          </p:nvSpPr>
          <p:spPr>
            <a:xfrm>
              <a:off x="8443087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Exploration</a:t>
              </a:r>
              <a:endParaRPr/>
            </a:p>
          </p:txBody>
        </p:sp>
        <p:sp>
          <p:nvSpPr>
            <p:cNvPr id="74" name="Google Shape;74;p24"/>
            <p:cNvSpPr/>
            <p:nvPr/>
          </p:nvSpPr>
          <p:spPr>
            <a:xfrm>
              <a:off x="10158439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6B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4"/>
            <p:cNvSpPr txBox="1"/>
            <p:nvPr/>
          </p:nvSpPr>
          <p:spPr>
            <a:xfrm>
              <a:off x="10158439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4"/>
            <p:cNvSpPr/>
            <p:nvPr/>
          </p:nvSpPr>
          <p:spPr>
            <a:xfrm>
              <a:off x="10510399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2BC8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4"/>
            <p:cNvSpPr txBox="1"/>
            <p:nvPr/>
          </p:nvSpPr>
          <p:spPr>
            <a:xfrm>
              <a:off x="10545031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Analytical Formulation</a:t>
              </a:r>
              <a:endParaRPr/>
            </a:p>
          </p:txBody>
        </p:sp>
        <p:sp>
          <p:nvSpPr>
            <p:cNvPr id="78" name="Google Shape;78;p24"/>
            <p:cNvSpPr/>
            <p:nvPr/>
          </p:nvSpPr>
          <p:spPr>
            <a:xfrm rot="5400000">
              <a:off x="11216695" y="1422655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4"/>
            <p:cNvSpPr txBox="1"/>
            <p:nvPr/>
          </p:nvSpPr>
          <p:spPr>
            <a:xfrm>
              <a:off x="11257450" y="1422656"/>
              <a:ext cx="122268" cy="1426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4"/>
            <p:cNvSpPr/>
            <p:nvPr/>
          </p:nvSpPr>
          <p:spPr>
            <a:xfrm>
              <a:off x="10510399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FC28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4"/>
            <p:cNvSpPr txBox="1"/>
            <p:nvPr/>
          </p:nvSpPr>
          <p:spPr>
            <a:xfrm>
              <a:off x="10545031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ML Pipelines</a:t>
              </a:r>
              <a:endParaRPr/>
            </a:p>
          </p:txBody>
        </p:sp>
        <p:sp>
          <p:nvSpPr>
            <p:cNvPr id="82" name="Google Shape;82;p24"/>
            <p:cNvSpPr/>
            <p:nvPr/>
          </p:nvSpPr>
          <p:spPr>
            <a:xfrm rot="10800000">
              <a:off x="10173006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DC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4"/>
            <p:cNvSpPr txBox="1"/>
            <p:nvPr/>
          </p:nvSpPr>
          <p:spPr>
            <a:xfrm>
              <a:off x="10234140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4"/>
            <p:cNvSpPr/>
            <p:nvPr/>
          </p:nvSpPr>
          <p:spPr>
            <a:xfrm>
              <a:off x="8408455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CC86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4"/>
            <p:cNvSpPr txBox="1"/>
            <p:nvPr/>
          </p:nvSpPr>
          <p:spPr>
            <a:xfrm>
              <a:off x="8443087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Baselines</a:t>
              </a:r>
              <a:endParaRPr/>
            </a:p>
          </p:txBody>
        </p:sp>
        <p:sp>
          <p:nvSpPr>
            <p:cNvPr id="86" name="Google Shape;86;p24"/>
            <p:cNvSpPr/>
            <p:nvPr/>
          </p:nvSpPr>
          <p:spPr>
            <a:xfrm rot="10800000">
              <a:off x="8071063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AC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4"/>
            <p:cNvSpPr txBox="1"/>
            <p:nvPr/>
          </p:nvSpPr>
          <p:spPr>
            <a:xfrm>
              <a:off x="8132197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4"/>
            <p:cNvSpPr/>
            <p:nvPr/>
          </p:nvSpPr>
          <p:spPr>
            <a:xfrm>
              <a:off x="6306512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8CE5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4"/>
            <p:cNvSpPr txBox="1"/>
            <p:nvPr/>
          </p:nvSpPr>
          <p:spPr>
            <a:xfrm>
              <a:off x="6341144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Feature Generation</a:t>
              </a:r>
              <a:endParaRPr/>
            </a:p>
          </p:txBody>
        </p:sp>
        <p:sp>
          <p:nvSpPr>
            <p:cNvPr id="90" name="Google Shape;90;p24"/>
            <p:cNvSpPr/>
            <p:nvPr/>
          </p:nvSpPr>
          <p:spPr>
            <a:xfrm rot="10800000">
              <a:off x="5969120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AD1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4"/>
            <p:cNvSpPr txBox="1"/>
            <p:nvPr/>
          </p:nvSpPr>
          <p:spPr>
            <a:xfrm>
              <a:off x="6030254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4"/>
            <p:cNvSpPr/>
            <p:nvPr/>
          </p:nvSpPr>
          <p:spPr>
            <a:xfrm>
              <a:off x="4204569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3D45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4"/>
            <p:cNvSpPr txBox="1"/>
            <p:nvPr/>
          </p:nvSpPr>
          <p:spPr>
            <a:xfrm>
              <a:off x="4239201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Train Test Splits</a:t>
              </a:r>
              <a:endParaRPr/>
            </a:p>
          </p:txBody>
        </p:sp>
        <p:sp>
          <p:nvSpPr>
            <p:cNvPr id="94" name="Google Shape;94;p24"/>
            <p:cNvSpPr/>
            <p:nvPr/>
          </p:nvSpPr>
          <p:spPr>
            <a:xfrm rot="10800000">
              <a:off x="3856288" y="2290642"/>
              <a:ext cx="225557" cy="15037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71D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4"/>
            <p:cNvSpPr txBox="1"/>
            <p:nvPr/>
          </p:nvSpPr>
          <p:spPr>
            <a:xfrm>
              <a:off x="3901399" y="2320716"/>
              <a:ext cx="180446" cy="90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4"/>
            <p:cNvSpPr/>
            <p:nvPr/>
          </p:nvSpPr>
          <p:spPr>
            <a:xfrm>
              <a:off x="2102625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78DA5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4"/>
            <p:cNvSpPr txBox="1"/>
            <p:nvPr/>
          </p:nvSpPr>
          <p:spPr>
            <a:xfrm>
              <a:off x="2137257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Evaluation Metrics</a:t>
              </a:r>
              <a:endParaRPr/>
            </a:p>
          </p:txBody>
        </p:sp>
        <p:sp>
          <p:nvSpPr>
            <p:cNvPr id="98" name="Google Shape;98;p24"/>
            <p:cNvSpPr/>
            <p:nvPr/>
          </p:nvSpPr>
          <p:spPr>
            <a:xfrm rot="10800000">
              <a:off x="1765233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87D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4"/>
            <p:cNvSpPr txBox="1"/>
            <p:nvPr/>
          </p:nvSpPr>
          <p:spPr>
            <a:xfrm>
              <a:off x="1826367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4"/>
            <p:cNvSpPr/>
            <p:nvPr/>
          </p:nvSpPr>
          <p:spPr>
            <a:xfrm>
              <a:off x="682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8FE04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4"/>
            <p:cNvSpPr txBox="1"/>
            <p:nvPr/>
          </p:nvSpPr>
          <p:spPr>
            <a:xfrm>
              <a:off x="35314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  <p:sp>
          <p:nvSpPr>
            <p:cNvPr id="102" name="Google Shape;102;p24"/>
            <p:cNvSpPr/>
            <p:nvPr/>
          </p:nvSpPr>
          <p:spPr>
            <a:xfrm rot="5400000">
              <a:off x="706978" y="309065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4"/>
            <p:cNvSpPr txBox="1"/>
            <p:nvPr/>
          </p:nvSpPr>
          <p:spPr>
            <a:xfrm>
              <a:off x="747733" y="3090652"/>
              <a:ext cx="122268" cy="1426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4"/>
            <p:cNvSpPr/>
            <p:nvPr/>
          </p:nvSpPr>
          <p:spPr>
            <a:xfrm>
              <a:off x="682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A9E44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4"/>
            <p:cNvSpPr txBox="1"/>
            <p:nvPr/>
          </p:nvSpPr>
          <p:spPr>
            <a:xfrm>
              <a:off x="35314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Model Selection</a:t>
              </a:r>
              <a:endParaRPr/>
            </a:p>
          </p:txBody>
        </p:sp>
        <p:sp>
          <p:nvSpPr>
            <p:cNvPr id="106" name="Google Shape;106;p24"/>
            <p:cNvSpPr/>
            <p:nvPr/>
          </p:nvSpPr>
          <p:spPr>
            <a:xfrm>
              <a:off x="1750666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CE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4"/>
            <p:cNvSpPr txBox="1"/>
            <p:nvPr/>
          </p:nvSpPr>
          <p:spPr>
            <a:xfrm>
              <a:off x="1750666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4"/>
            <p:cNvSpPr/>
            <p:nvPr/>
          </p:nvSpPr>
          <p:spPr>
            <a:xfrm>
              <a:off x="2102625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C7EA49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4"/>
            <p:cNvSpPr txBox="1"/>
            <p:nvPr/>
          </p:nvSpPr>
          <p:spPr>
            <a:xfrm>
              <a:off x="2137257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Interpretability</a:t>
              </a:r>
              <a:endParaRPr/>
            </a:p>
          </p:txBody>
        </p:sp>
        <p:sp>
          <p:nvSpPr>
            <p:cNvPr id="110" name="Google Shape;110;p24"/>
            <p:cNvSpPr/>
            <p:nvPr/>
          </p:nvSpPr>
          <p:spPr>
            <a:xfrm>
              <a:off x="3852609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1E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4"/>
            <p:cNvSpPr txBox="1"/>
            <p:nvPr/>
          </p:nvSpPr>
          <p:spPr>
            <a:xfrm>
              <a:off x="3852609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4"/>
            <p:cNvSpPr/>
            <p:nvPr/>
          </p:nvSpPr>
          <p:spPr>
            <a:xfrm>
              <a:off x="4204569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E6EF4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4"/>
            <p:cNvSpPr txBox="1"/>
            <p:nvPr/>
          </p:nvSpPr>
          <p:spPr>
            <a:xfrm>
              <a:off x="4239201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Bias/Fairness</a:t>
              </a:r>
              <a:endParaRPr/>
            </a:p>
          </p:txBody>
        </p:sp>
        <p:sp>
          <p:nvSpPr>
            <p:cNvPr id="114" name="Google Shape;114;p24"/>
            <p:cNvSpPr/>
            <p:nvPr/>
          </p:nvSpPr>
          <p:spPr>
            <a:xfrm>
              <a:off x="5954552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4E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4"/>
            <p:cNvSpPr txBox="1"/>
            <p:nvPr/>
          </p:nvSpPr>
          <p:spPr>
            <a:xfrm>
              <a:off x="5954552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4"/>
            <p:cNvSpPr/>
            <p:nvPr/>
          </p:nvSpPr>
          <p:spPr>
            <a:xfrm>
              <a:off x="6306512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F4DC4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4"/>
            <p:cNvSpPr txBox="1"/>
            <p:nvPr/>
          </p:nvSpPr>
          <p:spPr>
            <a:xfrm>
              <a:off x="6341144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Field Trials</a:t>
              </a:r>
              <a:endParaRPr/>
            </a:p>
          </p:txBody>
        </p:sp>
        <p:sp>
          <p:nvSpPr>
            <p:cNvPr id="118" name="Google Shape;118;p24"/>
            <p:cNvSpPr/>
            <p:nvPr/>
          </p:nvSpPr>
          <p:spPr>
            <a:xfrm>
              <a:off x="8056496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9C6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4"/>
            <p:cNvSpPr txBox="1"/>
            <p:nvPr/>
          </p:nvSpPr>
          <p:spPr>
            <a:xfrm>
              <a:off x="8056496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8408455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4"/>
            <p:cNvSpPr txBox="1"/>
            <p:nvPr/>
          </p:nvSpPr>
          <p:spPr>
            <a:xfrm>
              <a:off x="8443087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Deployment</a:t>
              </a:r>
              <a:endParaRPr/>
            </a:p>
          </p:txBody>
        </p:sp>
        <p:sp>
          <p:nvSpPr>
            <p:cNvPr id="122" name="Google Shape;122;p24"/>
            <p:cNvSpPr/>
            <p:nvPr/>
          </p:nvSpPr>
          <p:spPr>
            <a:xfrm>
              <a:off x="10158439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EA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4"/>
            <p:cNvSpPr txBox="1"/>
            <p:nvPr/>
          </p:nvSpPr>
          <p:spPr>
            <a:xfrm>
              <a:off x="10158439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4"/>
            <p:cNvSpPr/>
            <p:nvPr/>
          </p:nvSpPr>
          <p:spPr>
            <a:xfrm>
              <a:off x="10510399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4"/>
            <p:cNvSpPr txBox="1"/>
            <p:nvPr/>
          </p:nvSpPr>
          <p:spPr>
            <a:xfrm>
              <a:off x="10545031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Maintenance &amp; Monitoring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Project checklist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Train Test Splits – make sure you’re using all of them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Features – make sure you have relevant features</a:t>
            </a:r>
            <a:endParaRPr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Imputation</a:t>
            </a:r>
            <a:endParaRPr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scaling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Models</a:t>
            </a:r>
            <a:endParaRPr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Make sure you have an appropriately large grid and model types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Model Selection</a:t>
            </a:r>
            <a:endParaRPr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Initial metric (sanity check with PR-k curve), and selection metric over time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Interpretability</a:t>
            </a:r>
            <a:endParaRPr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Feature importances, Cross-Tabs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Bias</a:t>
            </a:r>
            <a:endParaRPr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Protected Group and Bias Metric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Goals of Causal Inference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80705"/>
            <a:ext cx="12192000" cy="6052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43" name="Google Shape;143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44" name="Google Shape;144;p2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45" name="Google Shape;145;p2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46" name="Google Shape;146;p2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55" name="Google Shape;155;p27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" name="Google Shape;156;p27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27"/>
          <p:cNvCxnSpPr>
            <a:stCxn id="156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" name="Google Shape;158;p27"/>
          <p:cNvCxnSpPr>
            <a:stCxn id="156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67" name="Google Shape;167;p28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" name="Google Shape;168;p28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28"/>
          <p:cNvCxnSpPr>
            <a:stCxn id="168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0" name="Google Shape;170;p28"/>
          <p:cNvCxnSpPr>
            <a:stCxn id="168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1" name="Google Shape;171;p28"/>
          <p:cNvSpPr txBox="1"/>
          <p:nvPr/>
        </p:nvSpPr>
        <p:spPr>
          <a:xfrm>
            <a:off x="968667" y="4947600"/>
            <a:ext cx="9379600" cy="1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Examples?</a:t>
            </a:r>
            <a:endParaRPr sz="2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Research Design</a:t>
            </a:r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Experiments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Quasi-experiments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Observational studies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Macintosh PowerPoint</Application>
  <PresentationFormat>Widescreen</PresentationFormat>
  <Paragraphs>172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Simple Light</vt:lpstr>
      <vt:lpstr>PowerPoint Presentation</vt:lpstr>
      <vt:lpstr>Things to cover today</vt:lpstr>
      <vt:lpstr>Class Recap</vt:lpstr>
      <vt:lpstr>Project checklist</vt:lpstr>
      <vt:lpstr>Goals of Causal Inference</vt:lpstr>
      <vt:lpstr>Do sports programs affect school graduation rates?</vt:lpstr>
      <vt:lpstr>Do sports programs affect school graduation rates?</vt:lpstr>
      <vt:lpstr>Do sports programs affect school graduation rates?</vt:lpstr>
      <vt:lpstr>Causal Research Design</vt:lpstr>
      <vt:lpstr>Experiment</vt:lpstr>
      <vt:lpstr>Quasi-Experimental</vt:lpstr>
      <vt:lpstr>Observational Study</vt:lpstr>
      <vt:lpstr>Methods for causal inference</vt:lpstr>
      <vt:lpstr>Causal inference with observational data</vt:lpstr>
      <vt:lpstr>Causal inference with observational data</vt:lpstr>
      <vt:lpstr>Causal inference with observational data</vt:lpstr>
      <vt:lpstr>Causal inference with experiments</vt:lpstr>
      <vt:lpstr>Some things to keep in mind</vt:lpstr>
      <vt:lpstr>Designing Trials to Validate ML Systems</vt:lpstr>
      <vt:lpstr>Designing an experiment</vt:lpstr>
      <vt:lpstr>What are we testing in an experiment?</vt:lpstr>
      <vt:lpstr>How many [students, inspections, projects] should we include in our trial?</vt:lpstr>
      <vt:lpstr>How many [students, inspections, projects] should we include in our trial?</vt:lpstr>
      <vt:lpstr>Some Readings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1</cp:revision>
  <dcterms:created xsi:type="dcterms:W3CDTF">2020-01-14T19:43:43Z</dcterms:created>
  <dcterms:modified xsi:type="dcterms:W3CDTF">2020-04-23T18:49:44Z</dcterms:modified>
</cp:coreProperties>
</file>