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2" r:id="rId2"/>
  </p:sldMasterIdLst>
  <p:notesMasterIdLst>
    <p:notesMasterId r:id="rId52"/>
  </p:notesMasterIdLst>
  <p:sldIdLst>
    <p:sldId id="256" r:id="rId3"/>
    <p:sldId id="497" r:id="rId4"/>
    <p:sldId id="498" r:id="rId5"/>
    <p:sldId id="318" r:id="rId6"/>
    <p:sldId id="323" r:id="rId7"/>
    <p:sldId id="500" r:id="rId8"/>
    <p:sldId id="286" r:id="rId9"/>
    <p:sldId id="273" r:id="rId10"/>
    <p:sldId id="287" r:id="rId11"/>
    <p:sldId id="288" r:id="rId12"/>
    <p:sldId id="468" r:id="rId13"/>
    <p:sldId id="289" r:id="rId14"/>
    <p:sldId id="290" r:id="rId15"/>
    <p:sldId id="291" r:id="rId16"/>
    <p:sldId id="292" r:id="rId17"/>
    <p:sldId id="293" r:id="rId18"/>
    <p:sldId id="469" r:id="rId19"/>
    <p:sldId id="470" r:id="rId20"/>
    <p:sldId id="296" r:id="rId21"/>
    <p:sldId id="454" r:id="rId22"/>
    <p:sldId id="297" r:id="rId23"/>
    <p:sldId id="463" r:id="rId24"/>
    <p:sldId id="464" r:id="rId25"/>
    <p:sldId id="284" r:id="rId26"/>
    <p:sldId id="474" r:id="rId27"/>
    <p:sldId id="475" r:id="rId28"/>
    <p:sldId id="476" r:id="rId29"/>
    <p:sldId id="477" r:id="rId30"/>
    <p:sldId id="478" r:id="rId31"/>
    <p:sldId id="486" r:id="rId32"/>
    <p:sldId id="484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87" r:id="rId42"/>
    <p:sldId id="485" r:id="rId43"/>
    <p:sldId id="496" r:id="rId44"/>
    <p:sldId id="473" r:id="rId45"/>
    <p:sldId id="479" r:id="rId46"/>
    <p:sldId id="481" r:id="rId47"/>
    <p:sldId id="480" r:id="rId48"/>
    <p:sldId id="482" r:id="rId49"/>
    <p:sldId id="472" r:id="rId50"/>
    <p:sldId id="499" r:id="rId5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3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/>
    <p:restoredTop sz="93220"/>
  </p:normalViewPr>
  <p:slideViewPr>
    <p:cSldViewPr snapToGrid="0" snapToObjects="1">
      <p:cViewPr varScale="1">
        <p:scale>
          <a:sx n="104" d="100"/>
          <a:sy n="104" d="100"/>
        </p:scale>
        <p:origin x="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customschemas.google.com/relationships/presentationmetadata" Target="meta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25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5574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266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049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2753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702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07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9840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28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C88D16-0FCF-4047-AC43-CECEE371041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9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b360dd4a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b360dd4a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03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cb360dd4a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cb360dd4a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41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cb360dd4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cb360dd4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10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14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9926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318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2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45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2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5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3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3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8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9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SKwaDvogrBNdlLPMj5UGjg4sVevjzd7wmTNDULRsAK0/edit#slide=id.g71b33da067_0_0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SKwaDvogrBNdlLPMj5UGjg4sVevjzd7wmTNDULRsAK0/edit#slide=id.g71b33da067_0_0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48360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Over what dimension?</a:t>
            </a:r>
          </a:p>
        </p:txBody>
      </p:sp>
    </p:spTree>
    <p:extLst>
      <p:ext uri="{BB962C8B-B14F-4D97-AF65-F5344CB8AC3E}">
        <p14:creationId xmlns:p14="http://schemas.microsoft.com/office/powerpoint/2010/main" val="295866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Validate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Validate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Validate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3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4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5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Validate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3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4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5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Validate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3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4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5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Test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3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4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5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Validate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3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4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5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</a:pPr>
            <a:r>
              <a:rPr lang="en-US" sz="4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r>
                <a:rPr lang="en-US" sz="2400" kern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2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r>
                <a:rPr lang="en-US" sz="2400" kern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2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r>
                <a:rPr lang="en-US" sz="2400" kern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2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2002                                               2009  </a:t>
              </a: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</a:t>
            </a:r>
          </a:p>
        </p:txBody>
      </p:sp>
    </p:spTree>
    <p:extLst>
      <p:ext uri="{BB962C8B-B14F-4D97-AF65-F5344CB8AC3E}">
        <p14:creationId xmlns:p14="http://schemas.microsoft.com/office/powerpoint/2010/main" val="16011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r>
                <a:rPr lang="en-US" sz="2400" kern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2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</a:pPr>
            <a:r>
              <a:rPr lang="en-US" sz="2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endParaRPr lang="en-US" sz="24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We only use this time </a:t>
            </a:r>
          </a:p>
          <a:p>
            <a:pPr defTabSz="457200">
              <a:buClrTx/>
            </a:pPr>
            <a:r>
              <a:rPr lang="en-US" sz="24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wonderful for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For train-test splits (CV or temporal)</a:t>
            </a:r>
          </a:p>
          <a:p>
            <a:pPr lvl="1"/>
            <a:r>
              <a:rPr lang="en-US" dirty="0"/>
              <a:t>For subsets of Feature Sets (Demographic only, Behavior only, Temporal only, etc.)</a:t>
            </a:r>
          </a:p>
          <a:p>
            <a:pPr lvl="2"/>
            <a:r>
              <a:rPr lang="en-US" sz="2800" dirty="0"/>
              <a:t>For Classifiers (RFC, SVM, DT, NN, </a:t>
            </a:r>
            <a:r>
              <a:rPr lang="en-US" sz="2800" dirty="0" err="1"/>
              <a:t>Logit</a:t>
            </a:r>
            <a:r>
              <a:rPr lang="en-US" sz="2800" dirty="0"/>
              <a:t>, GB, Boosting)</a:t>
            </a:r>
          </a:p>
          <a:p>
            <a:pPr lvl="3"/>
            <a:r>
              <a:rPr lang="en-US" sz="2800" dirty="0"/>
              <a:t>For parameters (cross products of different parameters)</a:t>
            </a:r>
          </a:p>
          <a:p>
            <a:pPr lvl="4"/>
            <a:r>
              <a:rPr lang="en-US" sz="2800" dirty="0"/>
              <a:t>Fit</a:t>
            </a:r>
          </a:p>
          <a:p>
            <a:pPr lvl="4"/>
            <a:r>
              <a:rPr lang="en-US" sz="2800" dirty="0"/>
              <a:t>Predict</a:t>
            </a:r>
          </a:p>
          <a:p>
            <a:pPr lvl="4"/>
            <a:r>
              <a:rPr lang="en-US" sz="2800" dirty="0"/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531683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74533399"/>
              </p:ext>
            </p:extLst>
          </p:nvPr>
        </p:nvGraphicFramePr>
        <p:xfrm>
          <a:off x="1428096" y="1655352"/>
          <a:ext cx="9684551" cy="45640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19476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Param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  <a:r>
                        <a:rPr lang="en-US" baseline="0" dirty="0"/>
                        <a:t>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Subsets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</a:t>
                      </a:r>
                      <a:r>
                        <a:rPr lang="en-US" dirty="0"/>
                        <a:t> @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20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approaches work best?</a:t>
            </a:r>
          </a:p>
          <a:p>
            <a:pPr lvl="1"/>
            <a:r>
              <a:rPr lang="en-US" dirty="0"/>
              <a:t>Which classifiers?</a:t>
            </a:r>
          </a:p>
          <a:p>
            <a:pPr lvl="1"/>
            <a:r>
              <a:rPr lang="en-US" dirty="0"/>
              <a:t>Which parameters?</a:t>
            </a:r>
          </a:p>
          <a:p>
            <a:pPr lvl="1"/>
            <a:r>
              <a:rPr lang="en-US" dirty="0"/>
              <a:t>Over which metrics?</a:t>
            </a:r>
          </a:p>
          <a:p>
            <a:r>
              <a:rPr lang="en-US" dirty="0"/>
              <a:t>Value of different features/feature sets?</a:t>
            </a:r>
          </a:p>
          <a:p>
            <a:r>
              <a:rPr lang="en-US" dirty="0"/>
              <a:t>Variance in performance over time?</a:t>
            </a:r>
          </a:p>
          <a:p>
            <a:pPr lvl="1"/>
            <a:r>
              <a:rPr lang="en-US" dirty="0"/>
              <a:t>Highest average?</a:t>
            </a:r>
          </a:p>
          <a:p>
            <a:pPr lvl="1"/>
            <a:r>
              <a:rPr lang="en-US" dirty="0"/>
              <a:t>Lowest variance?</a:t>
            </a:r>
          </a:p>
          <a:p>
            <a:pPr lvl="1"/>
            <a:r>
              <a:rPr lang="en-US" dirty="0"/>
              <a:t>Getting better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5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3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33" y="1165266"/>
            <a:ext cx="7991856" cy="512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447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4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51" y="1173417"/>
            <a:ext cx="7991700" cy="5120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446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685" y="1174400"/>
            <a:ext cx="7988633" cy="51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143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How can you narrow hundreds or thousands of model specifications down to a handful of the best-performing ones?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How do you balance performance and stability?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mean performance?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balancing mean and variance?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recency-weighted mean?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W</a:t>
            </a:r>
            <a:r>
              <a:rPr lang="en-US" sz="2667" dirty="0"/>
              <a:t>h</a:t>
            </a:r>
            <a:r>
              <a:rPr lang="en" sz="2667" dirty="0"/>
              <a:t>at is the “regret” in subsequent time periods from using different strategies for choosing a model to deploy?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09463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Group work on 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Due </a:t>
            </a:r>
            <a:r>
              <a:rPr lang="en-US" b="1" dirty="0"/>
              <a:t>Monday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update assignment</a:t>
            </a:r>
            <a:endParaRPr lang="en-US" dirty="0"/>
          </a:p>
          <a:p>
            <a:r>
              <a:rPr lang="en-US" dirty="0"/>
              <a:t>Reading for Tuesday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the following week:</a:t>
            </a:r>
          </a:p>
          <a:p>
            <a:r>
              <a:rPr lang="en-US" dirty="0"/>
              <a:t>Midterm Project Progress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533227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2667" dirty="0"/>
              <a:t>Comparing Model Selection Strategies: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Use test set performances up to a given point in time to do model selection using each strategy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On the </a:t>
            </a:r>
            <a:r>
              <a:rPr lang="en-US" sz="2667" u="sng" dirty="0"/>
              <a:t>subsequent</a:t>
            </a:r>
            <a:r>
              <a:rPr lang="en-US" sz="2667" dirty="0"/>
              <a:t> validation set, calculate a </a:t>
            </a:r>
            <a:r>
              <a:rPr lang="en-US" sz="2667" b="1" dirty="0"/>
              <a:t>regret</a:t>
            </a:r>
            <a:r>
              <a:rPr lang="en-US" sz="2667" dirty="0"/>
              <a:t> for the model selection strategy as the difference between the performance of the model specification that strategy chooses and the best-performing model specification on this new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663844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Apply model selection strategies to validation set performance through 2016</a:t>
            </a:r>
          </a:p>
        </p:txBody>
      </p:sp>
    </p:spTree>
    <p:extLst>
      <p:ext uri="{BB962C8B-B14F-4D97-AF65-F5344CB8AC3E}">
        <p14:creationId xmlns:p14="http://schemas.microsoft.com/office/powerpoint/2010/main" val="18817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Apply model selection strategies to test set performance through 2016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Calculate regret based on 2017 validation set performance</a:t>
            </a:r>
          </a:p>
        </p:txBody>
      </p:sp>
    </p:spTree>
    <p:extLst>
      <p:ext uri="{BB962C8B-B14F-4D97-AF65-F5344CB8AC3E}">
        <p14:creationId xmlns:p14="http://schemas.microsoft.com/office/powerpoint/2010/main" val="1335583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60918F-396C-0F45-B047-998F3F0ABAAB}"/>
              </a:ext>
            </a:extLst>
          </p:cNvPr>
          <p:cNvSpPr/>
          <p:nvPr/>
        </p:nvSpPr>
        <p:spPr>
          <a:xfrm>
            <a:off x="5969000" y="1816100"/>
            <a:ext cx="2628900" cy="345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EBA51-A78D-9C42-9992-4A9982F27738}"/>
              </a:ext>
            </a:extLst>
          </p:cNvPr>
          <p:cNvCxnSpPr/>
          <p:nvPr/>
        </p:nvCxnSpPr>
        <p:spPr>
          <a:xfrm flipH="1">
            <a:off x="6096000" y="1816100"/>
            <a:ext cx="2625176" cy="698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A722A-A9EB-F549-A786-A9EFEB09BCC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870200"/>
            <a:ext cx="2625176" cy="3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9F1F34-E1B5-7543-AD6D-6B5746DE6E80}"/>
              </a:ext>
            </a:extLst>
          </p:cNvPr>
          <p:cNvCxnSpPr>
            <a:cxnSpLocks/>
          </p:cNvCxnSpPr>
          <p:nvPr/>
        </p:nvCxnSpPr>
        <p:spPr>
          <a:xfrm flipH="1" flipV="1">
            <a:off x="6095950" y="4100945"/>
            <a:ext cx="2625226" cy="9409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86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Model in 2017: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r>
              <a:rPr lang="en-US" sz="2400" dirty="0">
                <a:solidFill>
                  <a:srgbClr val="0B5394"/>
                </a:solidFill>
              </a:rPr>
              <a:t>Perf = 0.73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7C506-2237-C941-9C0B-5037C4549666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64ADC7-D8E3-314F-A84D-CEE5DA157A0D}"/>
              </a:ext>
            </a:extLst>
          </p:cNvPr>
          <p:cNvCxnSpPr>
            <a:cxnSpLocks/>
          </p:cNvCxnSpPr>
          <p:nvPr/>
        </p:nvCxnSpPr>
        <p:spPr>
          <a:xfrm flipH="1">
            <a:off x="7658100" y="1816100"/>
            <a:ext cx="1063076" cy="9779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0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0.61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632700" y="2674441"/>
            <a:ext cx="3818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7963736" y="2895600"/>
            <a:ext cx="757440" cy="22975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41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71059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859416" y="2879874"/>
            <a:ext cx="861760" cy="1572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22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0.41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503605"/>
            <a:ext cx="6126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8143768" y="2946400"/>
            <a:ext cx="577408" cy="48260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72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61718"/>
              </p:ext>
            </p:extLst>
          </p:nvPr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832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/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Refining pipeline structure</a:t>
            </a:r>
          </a:p>
          <a:p>
            <a:pPr lvl="1"/>
            <a:r>
              <a:rPr lang="en-US" dirty="0"/>
              <a:t>Features you want to build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Pipeline updates based on feedback from Wednesday</a:t>
            </a:r>
          </a:p>
          <a:p>
            <a:pPr lvl="1"/>
            <a:r>
              <a:rPr lang="en-US" dirty="0"/>
              <a:t>Iterating on code for validation splits, model grid, feature sets</a:t>
            </a:r>
          </a:p>
        </p:txBody>
      </p:sp>
    </p:spTree>
    <p:extLst>
      <p:ext uri="{BB962C8B-B14F-4D97-AF65-F5344CB8AC3E}">
        <p14:creationId xmlns:p14="http://schemas.microsoft.com/office/powerpoint/2010/main" val="4125266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DA2-D7F5-B749-BD59-C217AF31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3092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29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Group work on 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Due </a:t>
            </a:r>
            <a:r>
              <a:rPr lang="en-US" b="1" dirty="0"/>
              <a:t>Monday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update assignment</a:t>
            </a:r>
            <a:endParaRPr lang="en-US" dirty="0"/>
          </a:p>
          <a:p>
            <a:r>
              <a:rPr lang="en-US" dirty="0"/>
              <a:t>Reading for Tuesday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the following week:</a:t>
            </a:r>
          </a:p>
          <a:p>
            <a:r>
              <a:rPr lang="en-US" dirty="0"/>
              <a:t>Midterm Project Progress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65403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from the video lecture?</a:t>
            </a:r>
          </a:p>
        </p:txBody>
      </p:sp>
    </p:spTree>
    <p:extLst>
      <p:ext uri="{BB962C8B-B14F-4D97-AF65-F5344CB8AC3E}">
        <p14:creationId xmlns:p14="http://schemas.microsoft.com/office/powerpoint/2010/main" val="340015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 variable)</a:t>
            </a:r>
          </a:p>
          <a:p>
            <a:r>
              <a:rPr lang="en-US" dirty="0"/>
              <a:t>Define and Create Features (predictors)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</a:t>
            </a:r>
          </a:p>
          <a:p>
            <a:r>
              <a:rPr lang="en-US" dirty="0"/>
              <a:t>Validate model(s) on Validation/Test Set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0625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Modeling Steps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B835D10-DAAC-DB4E-BB3C-735D4BE88933}"/>
              </a:ext>
            </a:extLst>
          </p:cNvPr>
          <p:cNvSpPr/>
          <p:nvPr/>
        </p:nvSpPr>
        <p:spPr>
          <a:xfrm>
            <a:off x="4336212" y="3199886"/>
            <a:ext cx="2563009" cy="4595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Labels/Outcomes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9A707462-C1E8-8246-BA8C-1B5F876A8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713" y="1497639"/>
            <a:ext cx="158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>
              <a:buClrTx/>
            </a:pPr>
            <a:r>
              <a:rPr lang="en-US" b="1" kern="1200" dirty="0">
                <a:solidFill>
                  <a:srgbClr val="000000"/>
                </a:solidFill>
                <a:cs typeface="+mn-cs"/>
              </a:rPr>
              <a:t>Training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BB10905-DBED-9E4F-968F-0564844C59FA}"/>
              </a:ext>
            </a:extLst>
          </p:cNvPr>
          <p:cNvSpPr/>
          <p:nvPr/>
        </p:nvSpPr>
        <p:spPr>
          <a:xfrm>
            <a:off x="4314084" y="2162287"/>
            <a:ext cx="2585136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Features</a:t>
            </a:r>
          </a:p>
        </p:txBody>
      </p:sp>
      <p:grpSp>
        <p:nvGrpSpPr>
          <p:cNvPr id="33" name="Group 12">
            <a:extLst>
              <a:ext uri="{FF2B5EF4-FFF2-40B4-BE49-F238E27FC236}">
                <a16:creationId xmlns:a16="http://schemas.microsoft.com/office/drawing/2014/main" id="{B27D2DED-41B1-814F-8F59-BAE2205D0158}"/>
              </a:ext>
            </a:extLst>
          </p:cNvPr>
          <p:cNvGrpSpPr>
            <a:grpSpLocks/>
          </p:cNvGrpSpPr>
          <p:nvPr/>
        </p:nvGrpSpPr>
        <p:grpSpPr bwMode="auto">
          <a:xfrm>
            <a:off x="1569273" y="2619751"/>
            <a:ext cx="2080795" cy="540986"/>
            <a:chOff x="197672" y="1448184"/>
            <a:chExt cx="2133600" cy="2819016"/>
          </a:xfrm>
        </p:grpSpPr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70104CBC-E575-A347-910E-851756D3D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2405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>
                <a:buClrTx/>
              </a:pPr>
              <a:r>
                <a:rPr lang="en-US" sz="2400" kern="1200" dirty="0">
                  <a:solidFill>
                    <a:srgbClr val="000000"/>
                  </a:solidFill>
                  <a:cs typeface="+mn-cs"/>
                </a:rPr>
                <a:t>Training Data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864394B-806A-074B-AA03-C6C3D2823820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buClrTx/>
                <a:defRPr/>
              </a:pPr>
              <a:endParaRPr lang="en-US" sz="2400" kern="12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0CAB695-F281-DB4B-87A5-240992256CFC}"/>
              </a:ext>
            </a:extLst>
          </p:cNvPr>
          <p:cNvSpPr/>
          <p:nvPr/>
        </p:nvSpPr>
        <p:spPr>
          <a:xfrm rot="1103526">
            <a:off x="3684529" y="319901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C7369613-501C-F04E-A21A-1541BA50F6E7}"/>
              </a:ext>
            </a:extLst>
          </p:cNvPr>
          <p:cNvSpPr/>
          <p:nvPr/>
        </p:nvSpPr>
        <p:spPr>
          <a:xfrm>
            <a:off x="7010400" y="2415354"/>
            <a:ext cx="2160160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Training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04AFC99-0435-A845-A713-687C4D01D608}"/>
              </a:ext>
            </a:extLst>
          </p:cNvPr>
          <p:cNvSpPr/>
          <p:nvPr/>
        </p:nvSpPr>
        <p:spPr>
          <a:xfrm>
            <a:off x="9254380" y="2459011"/>
            <a:ext cx="133742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Learned model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0BCF3C70-F576-B448-9DFD-7BD4157C88C6}"/>
              </a:ext>
            </a:extLst>
          </p:cNvPr>
          <p:cNvSpPr/>
          <p:nvPr/>
        </p:nvSpPr>
        <p:spPr>
          <a:xfrm rot="20838611">
            <a:off x="3700291" y="234901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68ABCCB-6FEB-A248-A5BF-5C463F83A4F0}"/>
              </a:ext>
            </a:extLst>
          </p:cNvPr>
          <p:cNvSpPr/>
          <p:nvPr/>
        </p:nvSpPr>
        <p:spPr>
          <a:xfrm>
            <a:off x="7702843" y="4937629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Predictions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B452E186-AD3B-904D-888F-9EC6F1CE0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60" y="3914129"/>
            <a:ext cx="32335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>
              <a:buClrTx/>
            </a:pPr>
            <a:r>
              <a:rPr lang="en-US" b="1" kern="1200" dirty="0">
                <a:solidFill>
                  <a:srgbClr val="000000"/>
                </a:solidFill>
                <a:cs typeface="+mn-cs"/>
              </a:rPr>
              <a:t>Testing/Validation</a:t>
            </a:r>
          </a:p>
        </p:txBody>
      </p:sp>
      <p:grpSp>
        <p:nvGrpSpPr>
          <p:cNvPr id="54" name="Group 12">
            <a:extLst>
              <a:ext uri="{FF2B5EF4-FFF2-40B4-BE49-F238E27FC236}">
                <a16:creationId xmlns:a16="http://schemas.microsoft.com/office/drawing/2014/main" id="{0F7C35DE-E8D9-2B45-8B9C-F1773AFD0B5D}"/>
              </a:ext>
            </a:extLst>
          </p:cNvPr>
          <p:cNvGrpSpPr>
            <a:grpSpLocks/>
          </p:cNvGrpSpPr>
          <p:nvPr/>
        </p:nvGrpSpPr>
        <p:grpSpPr bwMode="auto">
          <a:xfrm>
            <a:off x="1707342" y="4938833"/>
            <a:ext cx="2080795" cy="995004"/>
            <a:chOff x="197672" y="1448184"/>
            <a:chExt cx="2133600" cy="2819016"/>
          </a:xfrm>
        </p:grpSpPr>
        <p:sp>
          <p:nvSpPr>
            <p:cNvPr id="55" name="TextBox 7">
              <a:extLst>
                <a:ext uri="{FF2B5EF4-FFF2-40B4-BE49-F238E27FC236}">
                  <a16:creationId xmlns:a16="http://schemas.microsoft.com/office/drawing/2014/main" id="{F8D612FD-E3A1-7441-90E5-7952A6121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130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>
                <a:buClrTx/>
              </a:pPr>
              <a:r>
                <a:rPr lang="en-US" sz="2400" kern="1200" dirty="0">
                  <a:solidFill>
                    <a:srgbClr val="000000"/>
                  </a:solidFill>
                  <a:cs typeface="+mn-cs"/>
                </a:rPr>
                <a:t>Test Data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CCE0BD50-8138-5F42-AC09-582B41906EE9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buClrTx/>
                <a:defRPr/>
              </a:pPr>
              <a:endParaRPr lang="en-US" sz="2400" kern="12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AB29EAE-7BD9-7742-ADE1-0FD1DDA7ABB6}"/>
              </a:ext>
            </a:extLst>
          </p:cNvPr>
          <p:cNvSpPr/>
          <p:nvPr/>
        </p:nvSpPr>
        <p:spPr>
          <a:xfrm>
            <a:off x="4414131" y="4948366"/>
            <a:ext cx="1490171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Features</a:t>
            </a:r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0ED5D064-07B0-CC4D-881C-96315B159C02}"/>
              </a:ext>
            </a:extLst>
          </p:cNvPr>
          <p:cNvSpPr/>
          <p:nvPr/>
        </p:nvSpPr>
        <p:spPr>
          <a:xfrm>
            <a:off x="5994316" y="4749992"/>
            <a:ext cx="1618512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Apply Model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4EBBBE79-938B-3B48-B463-7515B4693662}"/>
              </a:ext>
            </a:extLst>
          </p:cNvPr>
          <p:cNvSpPr/>
          <p:nvPr/>
        </p:nvSpPr>
        <p:spPr>
          <a:xfrm>
            <a:off x="3833747" y="505692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263F5AEF-78D8-AC43-8046-A9A32D1AEDCE}"/>
              </a:ext>
            </a:extLst>
          </p:cNvPr>
          <p:cNvSpPr/>
          <p:nvPr/>
        </p:nvSpPr>
        <p:spPr>
          <a:xfrm>
            <a:off x="3833748" y="5627081"/>
            <a:ext cx="3779081" cy="34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0206B4C-9DC1-E94A-A70B-FC71981D5336}"/>
              </a:ext>
            </a:extLst>
          </p:cNvPr>
          <p:cNvSpPr/>
          <p:nvPr/>
        </p:nvSpPr>
        <p:spPr>
          <a:xfrm>
            <a:off x="7702843" y="5537964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Labels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901E8751-264F-A140-8B33-A912A5F80818}"/>
              </a:ext>
            </a:extLst>
          </p:cNvPr>
          <p:cNvSpPr/>
          <p:nvPr/>
        </p:nvSpPr>
        <p:spPr>
          <a:xfrm rot="5400000">
            <a:off x="9317109" y="5194450"/>
            <a:ext cx="1211963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Evaluate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8B2D275-1475-754C-A68E-5775FF4E6B8E}"/>
              </a:ext>
            </a:extLst>
          </p:cNvPr>
          <p:cNvSpPr/>
          <p:nvPr/>
        </p:nvSpPr>
        <p:spPr>
          <a:xfrm>
            <a:off x="8915400" y="6222537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76113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do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734489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8825</TotalTime>
  <Words>1311</Words>
  <Application>Microsoft Macintosh PowerPoint</Application>
  <PresentationFormat>Widescreen</PresentationFormat>
  <Paragraphs>344</Paragraphs>
  <Slides>49</Slides>
  <Notes>20</Notes>
  <HiddenSlides>12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Roboto</vt:lpstr>
      <vt:lpstr>Simple Light</vt:lpstr>
      <vt:lpstr>ghani uofc template</vt:lpstr>
      <vt:lpstr>PowerPoint Presentation</vt:lpstr>
      <vt:lpstr>PowerPoint Presentation</vt:lpstr>
      <vt:lpstr>Reminders</vt:lpstr>
      <vt:lpstr>Plan for the week</vt:lpstr>
      <vt:lpstr>PowerPoint Presentation</vt:lpstr>
      <vt:lpstr>Any questions from the video lecture?</vt:lpstr>
      <vt:lpstr>Reminder: How to solve a prediction problem</vt:lpstr>
      <vt:lpstr>Modeling Steps</vt:lpstr>
      <vt:lpstr>Why do we need to do model selection?</vt:lpstr>
      <vt:lpstr>What do we to perform model selection</vt:lpstr>
      <vt:lpstr>What do we need our selected model to do?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  <vt:lpstr>The wonderful for loop</vt:lpstr>
      <vt:lpstr>Results</vt:lpstr>
      <vt:lpstr>Analyzing the results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Some Open Research Questions</vt:lpstr>
      <vt:lpstr>Some Open Research Questions</vt:lpstr>
      <vt:lpstr>Some Open Research Questions</vt:lpstr>
      <vt:lpstr>Some Open Research Questions</vt:lpstr>
      <vt:lpstr>Some Open Research Questions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69</cp:revision>
  <dcterms:created xsi:type="dcterms:W3CDTF">2020-01-14T19:43:43Z</dcterms:created>
  <dcterms:modified xsi:type="dcterms:W3CDTF">2020-10-12T18:43:45Z</dcterms:modified>
</cp:coreProperties>
</file>