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iaBNfqHTds3AtKFboosNv4pOA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D99DF0-3CE4-47CC-AF91-CF25A88CF8B1}">
  <a:tblStyle styleId="{A7D99DF0-3CE4-47CC-AF91-CF25A88CF8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 b="off" i="off"/>
      <a:tcStyle>
        <a:fill>
          <a:solidFill>
            <a:srgbClr val="CADDE1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DE1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665b14f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7f665b14f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665b14f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7f665b14f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665b14f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7f665b14f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665b14f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7f665b14f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639d37e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72639d37e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639d37ef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72639d37ef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639d37e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72639d37e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639d37ef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72639d37ef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639d37ef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72639d37ef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639d37ef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72639d37ef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639d37ef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72639d37ef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639d37ef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72639d37ef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639d37ef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72639d37ef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72639d37ef_1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72639d37ef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72639d37ef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639d37ef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72639d37ef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2639d37ef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72639d37ef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639d37ef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72639d37ef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c82016f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71c82016f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2639d37ef_1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72639d37ef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639d37ef_1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72639d37ef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639d37ef_1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72639d37ef_1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639d37ef_1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72639d37ef_1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639d37ef_1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72639d37ef_1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2639d37ef_1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72639d37ef_1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2639d37ef_1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72639d37ef_1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2001f471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72001f471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665b14f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7f665b14f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001f471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72001f471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001f471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2001f471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6dad9273e7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6dad9273e7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g6dad9273e7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g6dad9273e7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ad9273e7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g6dad9273e7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dad9273e7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g6dad9273e7_0_1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6dad9273e7_0_1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6dad9273e7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/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6dad9273e7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6dad9273e7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canvas.cmu.edu/courses/13277/assignments/24177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eople.dbmi.columbia.edu/noemie/papers/15kdd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 Part II: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Local Explanations for ML Models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665b14fa_0_6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Generalized Additive Models</a:t>
            </a:r>
            <a:endParaRPr/>
          </a:p>
        </p:txBody>
      </p:sp>
      <p:sp>
        <p:nvSpPr>
          <p:cNvPr id="96" name="Google Shape;96;g7f665b14fa_0_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665b14fa_0_1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RiskSLIM</a:t>
            </a:r>
            <a:endParaRPr/>
          </a:p>
        </p:txBody>
      </p:sp>
      <p:sp>
        <p:nvSpPr>
          <p:cNvPr id="102" name="Google Shape;102;g7f665b14fa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Example: Recidivism Prediction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indent="-419100" lvl="1" marL="914400" rtl="0" algn="l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What makes these models “interpretable”?</a:t>
            </a:r>
            <a:endParaRPr sz="3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08" name="Google Shape;108;p3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9" name="Google Shape;1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665b14fa_0_2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pic>
        <p:nvPicPr>
          <p:cNvPr id="115" name="Google Shape;115;g7f665b14f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0" y="1626754"/>
            <a:ext cx="10893001" cy="4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665b14fa_0_16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RiskSLIM</a:t>
            </a:r>
            <a:endParaRPr/>
          </a:p>
        </p:txBody>
      </p:sp>
      <p:sp>
        <p:nvSpPr>
          <p:cNvPr id="121" name="Google Shape;121;g7f665b14fa_0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</a:t>
            </a:r>
            <a:r>
              <a:rPr lang="en-US" sz="3000"/>
              <a:t> to your project?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639d37ef_1_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Local Interpretability</a:t>
            </a:r>
            <a:endParaRPr/>
          </a:p>
        </p:txBody>
      </p:sp>
      <p:sp>
        <p:nvSpPr>
          <p:cNvPr id="127" name="Google Shape;127;g72639d37ef_1_0"/>
          <p:cNvSpPr txBox="1"/>
          <p:nvPr>
            <p:ph idx="1" type="body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did a </a:t>
            </a:r>
            <a:r>
              <a:rPr b="1" lang="en-US"/>
              <a:t>given example</a:t>
            </a:r>
            <a:r>
              <a:rPr lang="en-US"/>
              <a:t> end up with the modeled score it has?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“Local” here means understanding the model in the region of feature space near a given example (for some definition of “near”)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This can help</a:t>
            </a:r>
            <a:r>
              <a:rPr lang="en-US"/>
              <a:t> you…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Decide when the model might be wrong and should be ignored on a case-by-case basis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Understand the contributions to a given entity’s score and choose an appropriate action or intervention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Identify problematic features and issues with model predictions, like leakage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Provide an avenue for recourse for people affected by the model (e.g. credit scores)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639d37ef_1_5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A Few Methods for </a:t>
            </a:r>
            <a:r>
              <a:rPr lang="en-US"/>
              <a:t>Local Interpretability</a:t>
            </a:r>
            <a:endParaRPr/>
          </a:p>
        </p:txBody>
      </p:sp>
      <p:sp>
        <p:nvSpPr>
          <p:cNvPr id="133" name="Google Shape;133;g72639d37ef_1_5"/>
          <p:cNvSpPr txBox="1"/>
          <p:nvPr>
            <p:ph idx="1" type="body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SHAP Values:</a:t>
            </a:r>
            <a:r>
              <a:rPr lang="en-US"/>
              <a:t> </a:t>
            </a:r>
            <a:r>
              <a:rPr i="1" lang="en-US"/>
              <a:t>Explainable machine-learning predictions for the prevention of hypoxaemia during surgery</a:t>
            </a:r>
            <a:r>
              <a:rPr lang="en-US"/>
              <a:t> by Lundberg, SM, Nair, B, et al. Nature Biomed. Eng. 2018.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Local Interpretable Model Explanations (LIME):</a:t>
            </a:r>
            <a:r>
              <a:rPr lang="en-US"/>
              <a:t> </a:t>
            </a:r>
            <a:r>
              <a:rPr i="1" lang="en-US"/>
              <a:t>Why Should I Trust You? Explaining the Predictions of any Classifier</a:t>
            </a:r>
            <a:r>
              <a:rPr lang="en-US"/>
              <a:t> by Ribeiro, MT, Singh, S, and Guestring, C. KDD 2016.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Model Agnostic Supervised Local Explanations (MAPLE):</a:t>
            </a:r>
            <a:r>
              <a:rPr lang="en-US"/>
              <a:t> </a:t>
            </a:r>
            <a:r>
              <a:rPr i="1" lang="en-US"/>
              <a:t>Model Agnostic Supervised Local Explanations</a:t>
            </a:r>
            <a:r>
              <a:rPr lang="en-US"/>
              <a:t> by Plumb, G, Molitor, D, and Talwalkar, AS. NIPS 2018.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639d37ef_1_15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39" name="Google Shape;139;g72639d37ef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64955"/>
            <a:ext cx="11360699" cy="233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72639d37ef_1_15"/>
          <p:cNvSpPr txBox="1"/>
          <p:nvPr>
            <p:ph idx="1" type="body"/>
          </p:nvPr>
        </p:nvSpPr>
        <p:spPr>
          <a:xfrm>
            <a:off x="415600" y="3907629"/>
            <a:ext cx="11360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Basic Idea: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/>
            </a:br>
            <a:r>
              <a:rPr lang="en-US" sz="3000"/>
              <a:t>Calculate additive feature contributions with desirable properties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that sum up to the entity’s predicted value/score.</a:t>
            </a:r>
            <a:endParaRPr sz="3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639d37ef_1_43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46" name="Google Shape;146;g72639d37ef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639d37ef_1_5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52" name="Google Shape;152;g72639d37ef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72639d37ef_1_50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g72639d37ef_1_50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Group Updates</a:t>
            </a:r>
            <a:endParaRPr/>
          </a:p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Collaborative Document for Questions/Feedback:</a:t>
            </a:r>
            <a:br>
              <a:rPr lang="en-US"/>
            </a:br>
            <a:br>
              <a:rPr lang="en-US"/>
            </a:br>
            <a:r>
              <a:rPr lang="en-US"/>
              <a:t>	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https://bit.ly/ml4pp-updates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Today’s Update: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Temporal Splits and Updated Results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Specification Plans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Feature Brainstorming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639d37ef_1_7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60" name="Google Shape;160;g72639d37ef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72639d37ef_1_71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72639d37ef_1_71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  <p:cxnSp>
        <p:nvCxnSpPr>
          <p:cNvPr id="163" name="Google Shape;163;g72639d37ef_1_71"/>
          <p:cNvCxnSpPr>
            <a:stCxn id="164" idx="0"/>
          </p:cNvCxnSpPr>
          <p:nvPr/>
        </p:nvCxnSpPr>
        <p:spPr>
          <a:xfrm rot="10800000">
            <a:off x="2484175" y="3949350"/>
            <a:ext cx="486600" cy="101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g72639d37ef_1_71"/>
          <p:cNvSpPr txBox="1"/>
          <p:nvPr/>
        </p:nvSpPr>
        <p:spPr>
          <a:xfrm>
            <a:off x="1658575" y="4968750"/>
            <a:ext cx="26244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Subsets EXCLUDING Feature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639d37ef_1_8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70" name="Google Shape;170;g72639d37ef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72639d37ef_1_81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g72639d37ef_1_81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  <p:cxnSp>
        <p:nvCxnSpPr>
          <p:cNvPr id="173" name="Google Shape;173;g72639d37ef_1_81"/>
          <p:cNvCxnSpPr>
            <a:stCxn id="174" idx="0"/>
          </p:cNvCxnSpPr>
          <p:nvPr/>
        </p:nvCxnSpPr>
        <p:spPr>
          <a:xfrm rot="10800000">
            <a:off x="2484175" y="3949350"/>
            <a:ext cx="486600" cy="101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g72639d37ef_1_81"/>
          <p:cNvSpPr txBox="1"/>
          <p:nvPr/>
        </p:nvSpPr>
        <p:spPr>
          <a:xfrm>
            <a:off x="1658575" y="4968750"/>
            <a:ext cx="26244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Subsets EXCLUDING Feature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g72639d37ef_1_81"/>
          <p:cNvCxnSpPr/>
          <p:nvPr/>
        </p:nvCxnSpPr>
        <p:spPr>
          <a:xfrm flipH="1" rot="10800000">
            <a:off x="9083475" y="3720050"/>
            <a:ext cx="12900" cy="90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g72639d37ef_1_81"/>
          <p:cNvSpPr txBox="1"/>
          <p:nvPr/>
        </p:nvSpPr>
        <p:spPr>
          <a:xfrm>
            <a:off x="7044625" y="4624550"/>
            <a:ext cx="41361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Difference in prediction for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/>
              <a:t> between models trained with and without</a:t>
            </a:r>
            <a:r>
              <a:rPr lang="en-US" sz="2400"/>
              <a:t> Feature</a:t>
            </a:r>
            <a:r>
              <a:rPr lang="en-US" sz="2400"/>
              <a:t>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g72639d37ef_1_81"/>
          <p:cNvCxnSpPr/>
          <p:nvPr/>
        </p:nvCxnSpPr>
        <p:spPr>
          <a:xfrm>
            <a:off x="6955925" y="3554400"/>
            <a:ext cx="4102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639d37ef_1_93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83" name="Google Shape;183;g72639d37ef_1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72639d37ef_1_93"/>
          <p:cNvCxnSpPr/>
          <p:nvPr/>
        </p:nvCxnSpPr>
        <p:spPr>
          <a:xfrm rot="10800000">
            <a:off x="2484150" y="3949300"/>
            <a:ext cx="344100" cy="789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g72639d37ef_1_93"/>
          <p:cNvSpPr txBox="1"/>
          <p:nvPr/>
        </p:nvSpPr>
        <p:spPr>
          <a:xfrm>
            <a:off x="629125" y="4663000"/>
            <a:ext cx="59472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C0000"/>
                </a:solidFill>
              </a:rPr>
              <a:t>COMBINATORIALLY</a:t>
            </a:r>
            <a:r>
              <a:rPr b="1" lang="en-US" sz="3600">
                <a:solidFill>
                  <a:srgbClr val="CC0000"/>
                </a:solidFill>
              </a:rPr>
              <a:t> LARGE!</a:t>
            </a:r>
            <a:endParaRPr b="1" sz="36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639d37ef_1_36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sp>
        <p:nvSpPr>
          <p:cNvPr id="191" name="Google Shape;191;g72639d37ef_1_36"/>
          <p:cNvSpPr txBox="1"/>
          <p:nvPr>
            <p:ph idx="1" type="body"/>
          </p:nvPr>
        </p:nvSpPr>
        <p:spPr>
          <a:xfrm>
            <a:off x="415600" y="1536624"/>
            <a:ext cx="113607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SHAP seeks to </a:t>
            </a:r>
            <a:r>
              <a:rPr i="1" lang="en-US" sz="3000"/>
              <a:t>approximate</a:t>
            </a:r>
            <a:r>
              <a:rPr lang="en-US" sz="3000"/>
              <a:t> these values using simplified inputs and achieving three desirable properties:</a:t>
            </a:r>
            <a:br>
              <a:rPr lang="en-US" sz="3000"/>
            </a:br>
            <a:endParaRPr sz="3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Local Accuracy:</a:t>
            </a:r>
            <a:r>
              <a:rPr lang="en-US" sz="2200"/>
              <a:t> The explanation should match the original model at the specific input value </a:t>
            </a: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b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Missingness:</a:t>
            </a:r>
            <a:r>
              <a:rPr lang="en-US" sz="2200"/>
              <a:t> Features missing in the original input should have no impact on the prediction</a:t>
            </a:r>
            <a:br>
              <a:rPr lang="en-US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Consistency:</a:t>
            </a:r>
            <a:r>
              <a:rPr lang="en-US" sz="2200"/>
              <a:t> If a model changes such that an input’s contribution increases or stays the same, the explanation should not decrease</a:t>
            </a:r>
            <a:endParaRPr sz="2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sp>
        <p:nvSpPr>
          <p:cNvPr id="197" name="Google Shape;197;g72639d37ef_1_10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Application: Preventing Hypoxaemia During Surgery</a:t>
            </a:r>
            <a:endParaRPr sz="3000"/>
          </a:p>
          <a:p>
            <a:pPr indent="-419100" lvl="1" marL="914400" rtl="0" algn="l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Low arterial blood oxygen tension</a:t>
            </a:r>
            <a:endParaRPr sz="3000"/>
          </a:p>
          <a:p>
            <a:pPr indent="-419100" lvl="1" marL="914400" rtl="0" algn="l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Good predictions would allow anaesthesiologists to take preventative measures during surgery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User study comparing predictive performance of humans and models</a:t>
            </a:r>
            <a:endParaRPr sz="3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639d37ef_1_3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sp>
        <p:nvSpPr>
          <p:cNvPr id="215" name="Google Shape;215;g72639d37ef_1_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What can we say about the explanations’ ability to improve the performance of the humans?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639d37ef_1_112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LIME</a:t>
            </a:r>
            <a:endParaRPr/>
          </a:p>
        </p:txBody>
      </p:sp>
      <p:sp>
        <p:nvSpPr>
          <p:cNvPr id="221" name="Google Shape;221;g72639d37ef_1_1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indent="-419100" lvl="1" marL="914400" rtl="0" algn="l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How does the method work?</a:t>
            </a:r>
            <a:endParaRPr sz="3000"/>
          </a:p>
          <a:p>
            <a:pPr indent="-419100" lvl="1" marL="914400" rtl="0" algn="l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In what way are the explanations “local”?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Applications: Improving Diagnoses and Model Debugging</a:t>
            </a:r>
            <a:endParaRPr sz="3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2639d37ef_1_117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27" name="Google Shape;227;g72639d37ef_1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5" y="2046888"/>
            <a:ext cx="11887198" cy="321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1c82016f7_0_5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Recap: Use Cases for Global &amp; Local </a:t>
            </a:r>
            <a:r>
              <a:rPr lang="en-US"/>
              <a:t>Explainability</a:t>
            </a:r>
            <a:endParaRPr/>
          </a:p>
        </p:txBody>
      </p:sp>
      <p:graphicFrame>
        <p:nvGraphicFramePr>
          <p:cNvPr id="55" name="Google Shape;55;g71c82016f7_0_5"/>
          <p:cNvGraphicFramePr/>
          <p:nvPr/>
        </p:nvGraphicFramePr>
        <p:xfrm>
          <a:off x="263476" y="1762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{A7D99DF0-3CE4-47CC-AF91-CF25A88CF8B1}</a:tableStyleId>
              </a:tblPr>
              <a:tblGrid>
                <a:gridCol w="2052875"/>
                <a:gridCol w="3657600"/>
                <a:gridCol w="3657600"/>
                <a:gridCol w="2296875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Use Case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User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Goal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Global or Local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Debugging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ML Developer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Sanity check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69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Improving performance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Action-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taker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Decide to agree or override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Local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Trust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Policymaker/Action-Taker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Model use =&gt; better outcomes</a:t>
                      </a:r>
                      <a:endParaRPr sz="19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Interventions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Action-Taker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Improve outcomes</a:t>
                      </a:r>
                      <a:endParaRPr sz="19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Local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Recourse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Individual affected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Recourse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Local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2639d37ef_1_122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33" name="Google Shape;233;g72639d37ef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2639d37ef_1_144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39" name="Google Shape;239;g72639d37ef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72639d37ef_1_144"/>
          <p:cNvCxnSpPr/>
          <p:nvPr/>
        </p:nvCxnSpPr>
        <p:spPr>
          <a:xfrm flipH="1" rot="10800000">
            <a:off x="1821800" y="3796475"/>
            <a:ext cx="2458800" cy="35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g72639d37ef_1_144"/>
          <p:cNvSpPr txBox="1"/>
          <p:nvPr/>
        </p:nvSpPr>
        <p:spPr>
          <a:xfrm>
            <a:off x="332200" y="347845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explained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639d37ef_1_15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47" name="Google Shape;247;g72639d37ef_1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g72639d37ef_1_151"/>
          <p:cNvCxnSpPr/>
          <p:nvPr/>
        </p:nvCxnSpPr>
        <p:spPr>
          <a:xfrm flipH="1" rot="10800000">
            <a:off x="1821800" y="3796475"/>
            <a:ext cx="2458800" cy="35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g72639d37ef_1_151"/>
          <p:cNvSpPr txBox="1"/>
          <p:nvPr/>
        </p:nvSpPr>
        <p:spPr>
          <a:xfrm>
            <a:off x="332200" y="347845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explained</a:t>
            </a:r>
            <a:endParaRPr sz="2400"/>
          </a:p>
        </p:txBody>
      </p:sp>
      <p:sp>
        <p:nvSpPr>
          <p:cNvPr id="250" name="Google Shape;250;g72639d37ef_1_151"/>
          <p:cNvSpPr txBox="1"/>
          <p:nvPr/>
        </p:nvSpPr>
        <p:spPr>
          <a:xfrm>
            <a:off x="6497800" y="177060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Local Explanation Model</a:t>
            </a:r>
            <a:endParaRPr sz="2400"/>
          </a:p>
        </p:txBody>
      </p:sp>
      <p:cxnSp>
        <p:nvCxnSpPr>
          <p:cNvPr id="251" name="Google Shape;251;g72639d37ef_1_151"/>
          <p:cNvCxnSpPr/>
          <p:nvPr/>
        </p:nvCxnSpPr>
        <p:spPr>
          <a:xfrm rot="10800000">
            <a:off x="4892025" y="1821925"/>
            <a:ext cx="1770900" cy="5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639d37ef_1_134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57" name="Google Shape;257;g72639d37ef_1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25" y="1359178"/>
            <a:ext cx="9708226" cy="5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639d37ef_1_160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63" name="Google Shape;263;g72639d37ef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50" y="2123563"/>
            <a:ext cx="11430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2639d37ef_1_166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69" name="Google Shape;269;g72639d37ef_1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75" y="1371913"/>
            <a:ext cx="54673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2639d37ef_1_127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sp>
        <p:nvSpPr>
          <p:cNvPr id="275" name="Google Shape;275;g72639d37ef_1_1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Assumptions and </a:t>
            </a: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2001f471e_0_7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Reminders</a:t>
            </a:r>
            <a:endParaRPr/>
          </a:p>
        </p:txBody>
      </p:sp>
      <p:sp>
        <p:nvSpPr>
          <p:cNvPr id="281" name="Google Shape;281;g72001f471e_0_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Assignment for Tuesday: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/>
              <a:t>On Canvas: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https://canvas.cmu.edu/courses/13277/assignments/241775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/>
              <a:t>Temporal splits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/>
              <a:t>Results across model specifications and over time (be sure to include your baseline)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Updates in project check-ins, recap on Tuesdays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For this Tuesday, Rayid and I will talk about the final report in more </a:t>
            </a:r>
            <a:br>
              <a:rPr lang="en-US"/>
            </a:br>
            <a:r>
              <a:rPr lang="en-US"/>
              <a:t>detail and go over an example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Readings for next week: Bias &amp; Fairness Part 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this week</a:t>
            </a:r>
            <a:endParaRPr/>
          </a:p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Globally Interpretable Models</a:t>
            </a:r>
            <a:br>
              <a:rPr lang="en-US"/>
            </a:b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RiskSLIM</a:t>
            </a:r>
            <a:br>
              <a:rPr lang="en-US"/>
            </a:b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GA²M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Methods for Local Explainability</a:t>
            </a:r>
            <a:br>
              <a:rPr lang="en-US"/>
            </a:b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LIME</a:t>
            </a:r>
            <a:br>
              <a:rPr lang="en-US"/>
            </a:b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MAPLE</a:t>
            </a:r>
            <a:br>
              <a:rPr lang="en-US"/>
            </a:b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SHAP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67" name="Google Shape;67;p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i="1" lang="en-US"/>
              <a:t>KDD 2015)</a:t>
            </a:r>
            <a:br>
              <a:rPr i="1" lang="en-US"/>
            </a:b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f665b14fa_0_1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Generalized Additive Models</a:t>
            </a:r>
            <a:endParaRPr/>
          </a:p>
        </p:txBody>
      </p:sp>
      <p:sp>
        <p:nvSpPr>
          <p:cNvPr id="73" name="Google Shape;73;g7f665b14fa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Example: Pneumonia Prognosis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indent="-419100" lvl="1" marL="914400" rtl="0" algn="l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What makes these models “interpretable”?</a:t>
            </a:r>
            <a:endParaRPr sz="3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72001f471e_0_19"/>
          <p:cNvPicPr preferRelativeResize="0"/>
          <p:nvPr/>
        </p:nvPicPr>
        <p:blipFill rotWithShape="1">
          <a:blip r:embed="rId3">
            <a:alphaModFix/>
          </a:blip>
          <a:srcRect b="79077" l="0" r="50926" t="0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001f471e_0_12"/>
          <p:cNvSpPr txBox="1"/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t/>
            </a:r>
            <a:endParaRPr/>
          </a:p>
        </p:txBody>
      </p:sp>
      <p:sp>
        <p:nvSpPr>
          <p:cNvPr id="89" name="Google Shape;89;g72001f471e_0_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0" name="Google Shape;90;g72001f471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2020-01-14T19:43:43Z</dcterms:created>
  <dc:creator>Microsoft Office User</dc:creator>
</cp:coreProperties>
</file>