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81" r:id="rId3"/>
    <p:sldId id="296" r:id="rId4"/>
    <p:sldId id="303" r:id="rId5"/>
    <p:sldId id="304" r:id="rId6"/>
    <p:sldId id="309" r:id="rId7"/>
    <p:sldId id="305" r:id="rId8"/>
    <p:sldId id="307" r:id="rId9"/>
    <p:sldId id="308" r:id="rId10"/>
    <p:sldId id="302" r:id="rId11"/>
    <p:sldId id="295" r:id="rId12"/>
    <p:sldId id="282" r:id="rId13"/>
    <p:sldId id="261" r:id="rId14"/>
    <p:sldId id="299" r:id="rId15"/>
    <p:sldId id="300" r:id="rId16"/>
    <p:sldId id="297" r:id="rId17"/>
    <p:sldId id="298" r:id="rId18"/>
    <p:sldId id="301" r:id="rId19"/>
    <p:sldId id="29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0"/>
    <p:restoredTop sz="93199"/>
  </p:normalViewPr>
  <p:slideViewPr>
    <p:cSldViewPr snapToGrid="0" snapToObjects="1">
      <p:cViewPr varScale="1">
        <p:scale>
          <a:sx n="98" d="100"/>
          <a:sy n="98" d="100"/>
        </p:scale>
        <p:origin x="2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134382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Plan for today</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76200" indent="0">
              <a:buNone/>
            </a:pPr>
            <a:r>
              <a:rPr lang="en-US" dirty="0"/>
              <a:t>We covered the conceptual material about acquiring data &amp; record linkage in the video you watched before class. So we’ll spend this session discussing:</a:t>
            </a:r>
          </a:p>
          <a:p>
            <a:pPr marL="76200" indent="0">
              <a:buNone/>
            </a:pPr>
            <a:endParaRPr lang="en-US" dirty="0"/>
          </a:p>
          <a:p>
            <a:r>
              <a:rPr lang="en-US" dirty="0"/>
              <a:t>Working together with your project team</a:t>
            </a:r>
            <a:br>
              <a:rPr lang="en-US" dirty="0"/>
            </a:br>
            <a:endParaRPr lang="en-US" dirty="0"/>
          </a:p>
          <a:p>
            <a:r>
              <a:rPr lang="en-US" dirty="0"/>
              <a:t>Bias and fairness considerations with record linkage</a:t>
            </a:r>
            <a:br>
              <a:rPr lang="en-US" dirty="0"/>
            </a:br>
            <a:endParaRPr lang="en-US" dirty="0"/>
          </a:p>
          <a:p>
            <a:r>
              <a:rPr lang="en-US" dirty="0"/>
              <a:t>Your experiences with acquiring data for projects</a:t>
            </a:r>
          </a:p>
        </p:txBody>
      </p:sp>
    </p:spTree>
    <p:extLst>
      <p:ext uri="{BB962C8B-B14F-4D97-AF65-F5344CB8AC3E}">
        <p14:creationId xmlns:p14="http://schemas.microsoft.com/office/powerpoint/2010/main" val="1721185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131539"/>
            <a:ext cx="11360700" cy="3539969"/>
          </a:xfrm>
        </p:spPr>
        <p:txBody>
          <a:bodyPr/>
          <a:lstStyle/>
          <a:p>
            <a:pPr marL="76200" indent="0" algn="ctr">
              <a:buNone/>
            </a:pPr>
            <a:r>
              <a:rPr lang="en-US" sz="4800" dirty="0"/>
              <a:t>What are some experiences </a:t>
            </a:r>
          </a:p>
          <a:p>
            <a:pPr marL="76200" indent="0" algn="ctr">
              <a:buNone/>
            </a:pPr>
            <a:r>
              <a:rPr lang="en-US" sz="4800" dirty="0"/>
              <a:t>and challenges you’ve </a:t>
            </a:r>
          </a:p>
          <a:p>
            <a:pPr marL="76200" indent="0" algn="ctr">
              <a:buNone/>
            </a:pPr>
            <a:r>
              <a:rPr lang="en-US" sz="4800" dirty="0"/>
              <a:t>encountered with acquiring data </a:t>
            </a:r>
          </a:p>
          <a:p>
            <a:pPr marL="76200" indent="0" algn="ctr">
              <a:buNone/>
            </a:pPr>
            <a:r>
              <a:rPr lang="en-US" sz="4800" dirty="0"/>
              <a:t>(for research, consulting, </a:t>
            </a:r>
            <a:r>
              <a:rPr lang="en-US" sz="4800" dirty="0" err="1"/>
              <a:t>etc</a:t>
            </a:r>
            <a:r>
              <a:rPr lang="en-US" sz="4800" dirty="0"/>
              <a:t>)?</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46112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 </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74844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Short Quiz on Lecture Video</a:t>
            </a:r>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Weekly Review Feedback</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The weekly review forms are a forum for you to provide feedback about what you’re learning and how the class is going</a:t>
            </a:r>
            <a:br>
              <a:rPr lang="en-US" dirty="0"/>
            </a:br>
            <a:endParaRPr lang="en-US" b="1" dirty="0"/>
          </a:p>
          <a:p>
            <a:r>
              <a:rPr lang="en-US" dirty="0"/>
              <a:t>Some common themes from last week:</a:t>
            </a:r>
          </a:p>
          <a:p>
            <a:pPr lvl="1"/>
            <a:r>
              <a:rPr lang="en-US" dirty="0"/>
              <a:t>Class discussions</a:t>
            </a:r>
          </a:p>
          <a:p>
            <a:pPr lvl="1"/>
            <a:r>
              <a:rPr lang="en-US" dirty="0"/>
              <a:t>Getting set up with the course technology</a:t>
            </a:r>
          </a:p>
          <a:p>
            <a:pPr lvl="1"/>
            <a:r>
              <a:rPr lang="en-US" dirty="0"/>
              <a:t>Finding course materials/announcements</a:t>
            </a:r>
          </a:p>
        </p:txBody>
      </p:sp>
    </p:spTree>
    <p:extLst>
      <p:ext uri="{BB962C8B-B14F-4D97-AF65-F5344CB8AC3E}">
        <p14:creationId xmlns:p14="http://schemas.microsoft.com/office/powerpoint/2010/main" val="473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Elements</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889503" y="467483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472716" y="1410855"/>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6459837" y="4816473"/>
            <a:ext cx="2242922" cy="523220"/>
          </a:xfrm>
          <a:prstGeom prst="rect">
            <a:avLst/>
          </a:prstGeom>
          <a:noFill/>
        </p:spPr>
        <p:txBody>
          <a:bodyPr wrap="none" rtlCol="0">
            <a:spAutoFit/>
          </a:bodyPr>
          <a:lstStyle/>
          <a:p>
            <a:r>
              <a:rPr lang="en-US" sz="2800" dirty="0"/>
              <a:t>Class Server</a:t>
            </a:r>
          </a:p>
        </p:txBody>
      </p:sp>
      <p:sp>
        <p:nvSpPr>
          <p:cNvPr id="26" name="TextBox 25">
            <a:extLst>
              <a:ext uri="{FF2B5EF4-FFF2-40B4-BE49-F238E27FC236}">
                <a16:creationId xmlns:a16="http://schemas.microsoft.com/office/drawing/2014/main" id="{DBA3E5FF-0E29-6740-8D62-07DA934FBF9E}"/>
              </a:ext>
            </a:extLst>
          </p:cNvPr>
          <p:cNvSpPr txBox="1"/>
          <p:nvPr/>
        </p:nvSpPr>
        <p:spPr>
          <a:xfrm>
            <a:off x="9468177" y="5459067"/>
            <a:ext cx="2723823" cy="523220"/>
          </a:xfrm>
          <a:prstGeom prst="rect">
            <a:avLst/>
          </a:prstGeom>
          <a:noFill/>
        </p:spPr>
        <p:txBody>
          <a:bodyPr wrap="none" rtlCol="0">
            <a:spAutoFit/>
          </a:bodyPr>
          <a:lstStyle/>
          <a:p>
            <a:r>
              <a:rPr lang="en-US" sz="2800" dirty="0"/>
              <a:t>Class Database</a:t>
            </a:r>
          </a:p>
        </p:txBody>
      </p:sp>
    </p:spTree>
    <p:extLst>
      <p:ext uri="{BB962C8B-B14F-4D97-AF65-F5344CB8AC3E}">
        <p14:creationId xmlns:p14="http://schemas.microsoft.com/office/powerpoint/2010/main" val="24248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Using </a:t>
            </a:r>
            <a:r>
              <a:rPr lang="en-US" dirty="0" err="1"/>
              <a:t>dbeaver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9" name="Freeform 8">
            <a:extLst>
              <a:ext uri="{FF2B5EF4-FFF2-40B4-BE49-F238E27FC236}">
                <a16:creationId xmlns:a16="http://schemas.microsoft.com/office/drawing/2014/main" id="{51C7AFAA-188B-D84F-8866-F35F4D576DBF}"/>
              </a:ext>
            </a:extLst>
          </p:cNvPr>
          <p:cNvSpPr/>
          <p:nvPr/>
        </p:nvSpPr>
        <p:spPr>
          <a:xfrm>
            <a:off x="2273643" y="3707482"/>
            <a:ext cx="7747687" cy="1723810"/>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68CB92-CBA4-F548-8EF6-E36A78814929}"/>
              </a:ext>
            </a:extLst>
          </p:cNvPr>
          <p:cNvSpPr txBox="1"/>
          <p:nvPr/>
        </p:nvSpPr>
        <p:spPr>
          <a:xfrm>
            <a:off x="6607933" y="4816473"/>
            <a:ext cx="2122697" cy="523220"/>
          </a:xfrm>
          <a:prstGeom prst="rect">
            <a:avLst/>
          </a:prstGeom>
          <a:noFill/>
        </p:spPr>
        <p:txBody>
          <a:bodyPr wrap="none" rtlCol="0">
            <a:spAutoFit/>
          </a:bodyPr>
          <a:lstStyle/>
          <a:p>
            <a:r>
              <a:rPr lang="en-US" sz="2800" dirty="0"/>
              <a:t>SSH Tunnel</a:t>
            </a:r>
          </a:p>
        </p:txBody>
      </p:sp>
      <p:pic>
        <p:nvPicPr>
          <p:cNvPr id="2052" name="Picture 4" descr="DBeaver Community | Free Universal Database Tool">
            <a:extLst>
              <a:ext uri="{FF2B5EF4-FFF2-40B4-BE49-F238E27FC236}">
                <a16:creationId xmlns:a16="http://schemas.microsoft.com/office/drawing/2014/main" id="{CD140503-490C-534C-9D25-91BA55DA3F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140" y="4784656"/>
            <a:ext cx="2246686" cy="10983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C849DFA-8B42-4C40-897B-619E297D59D7}"/>
              </a:ext>
            </a:extLst>
          </p:cNvPr>
          <p:cNvSpPr txBox="1"/>
          <p:nvPr/>
        </p:nvSpPr>
        <p:spPr>
          <a:xfrm>
            <a:off x="218160" y="5897069"/>
            <a:ext cx="2505814" cy="523220"/>
          </a:xfrm>
          <a:prstGeom prst="rect">
            <a:avLst/>
          </a:prstGeom>
          <a:noFill/>
        </p:spPr>
        <p:txBody>
          <a:bodyPr wrap="none" rtlCol="0">
            <a:spAutoFit/>
          </a:bodyPr>
          <a:lstStyle/>
          <a:p>
            <a:r>
              <a:rPr lang="en-US" sz="2800" dirty="0" err="1"/>
              <a:t>dbeaver</a:t>
            </a:r>
            <a:r>
              <a:rPr lang="en-US" sz="2800" dirty="0"/>
              <a:t> Client</a:t>
            </a:r>
          </a:p>
        </p:txBody>
      </p:sp>
    </p:spTree>
    <p:extLst>
      <p:ext uri="{BB962C8B-B14F-4D97-AF65-F5344CB8AC3E}">
        <p14:creationId xmlns:p14="http://schemas.microsoft.com/office/powerpoint/2010/main" val="8881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Using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2" name="Freeform 1">
            <a:extLst>
              <a:ext uri="{FF2B5EF4-FFF2-40B4-BE49-F238E27FC236}">
                <a16:creationId xmlns:a16="http://schemas.microsoft.com/office/drawing/2014/main" id="{B2085488-A8CD-6B48-9F08-F4D4CDDF8C85}"/>
              </a:ext>
            </a:extLst>
          </p:cNvPr>
          <p:cNvSpPr/>
          <p:nvPr/>
        </p:nvSpPr>
        <p:spPr>
          <a:xfrm>
            <a:off x="2199503" y="3867003"/>
            <a:ext cx="4633783" cy="1597285"/>
          </a:xfrm>
          <a:custGeom>
            <a:avLst/>
            <a:gdLst>
              <a:gd name="connsiteX0" fmla="*/ 0 w 4633783"/>
              <a:gd name="connsiteY0" fmla="*/ 532002 h 1597285"/>
              <a:gd name="connsiteX1" fmla="*/ 2656702 w 4633783"/>
              <a:gd name="connsiteY1" fmla="*/ 1594683 h 1597285"/>
              <a:gd name="connsiteX2" fmla="*/ 3805881 w 4633783"/>
              <a:gd name="connsiteY2" fmla="*/ 260154 h 1597285"/>
              <a:gd name="connsiteX3" fmla="*/ 4633783 w 4633783"/>
              <a:gd name="connsiteY3" fmla="*/ 662 h 1597285"/>
            </a:gdLst>
            <a:ahLst/>
            <a:cxnLst>
              <a:cxn ang="0">
                <a:pos x="connsiteX0" y="connsiteY0"/>
              </a:cxn>
              <a:cxn ang="0">
                <a:pos x="connsiteX1" y="connsiteY1"/>
              </a:cxn>
              <a:cxn ang="0">
                <a:pos x="connsiteX2" y="connsiteY2"/>
              </a:cxn>
              <a:cxn ang="0">
                <a:pos x="connsiteX3" y="connsiteY3"/>
              </a:cxn>
            </a:cxnLst>
            <a:rect l="l" t="t" r="r" b="b"/>
            <a:pathLst>
              <a:path w="4633783" h="1597285">
                <a:moveTo>
                  <a:pt x="0" y="532002"/>
                </a:moveTo>
                <a:cubicBezTo>
                  <a:pt x="1011194" y="1085996"/>
                  <a:pt x="2022389" y="1639991"/>
                  <a:pt x="2656702" y="1594683"/>
                </a:cubicBezTo>
                <a:cubicBezTo>
                  <a:pt x="3291016" y="1549375"/>
                  <a:pt x="3476368" y="525824"/>
                  <a:pt x="3805881" y="260154"/>
                </a:cubicBezTo>
                <a:cubicBezTo>
                  <a:pt x="4135394" y="-5516"/>
                  <a:pt x="4384588" y="-2427"/>
                  <a:pt x="4633783" y="662"/>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DB18314D-6663-9D4E-8768-0F20B025F300}"/>
              </a:ext>
            </a:extLst>
          </p:cNvPr>
          <p:cNvCxnSpPr/>
          <p:nvPr/>
        </p:nvCxnSpPr>
        <p:spPr>
          <a:xfrm>
            <a:off x="8216349" y="3867003"/>
            <a:ext cx="1755555" cy="0"/>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0FF22A-DD5E-E948-9DF3-CB65852AE243}"/>
              </a:ext>
            </a:extLst>
          </p:cNvPr>
          <p:cNvSpPr txBox="1"/>
          <p:nvPr/>
        </p:nvSpPr>
        <p:spPr>
          <a:xfrm>
            <a:off x="6703705" y="6130892"/>
            <a:ext cx="1864613" cy="523220"/>
          </a:xfrm>
          <a:prstGeom prst="rect">
            <a:avLst/>
          </a:prstGeom>
          <a:noFill/>
        </p:spPr>
        <p:txBody>
          <a:bodyPr wrap="none" rtlCol="0">
            <a:spAutoFit/>
          </a:bodyPr>
          <a:lstStyle/>
          <a:p>
            <a:pPr algn="ctr"/>
            <a:r>
              <a:rPr lang="en-US" sz="2800" dirty="0" err="1"/>
              <a:t>psql</a:t>
            </a:r>
            <a:r>
              <a:rPr lang="en-US" sz="2800" dirty="0"/>
              <a:t> Client</a:t>
            </a:r>
          </a:p>
        </p:txBody>
      </p:sp>
      <p:pic>
        <p:nvPicPr>
          <p:cNvPr id="7170" name="Picture 2" descr="How to Use the PostgreSQL Update | ObjectRocket">
            <a:extLst>
              <a:ext uri="{FF2B5EF4-FFF2-40B4-BE49-F238E27FC236}">
                <a16:creationId xmlns:a16="http://schemas.microsoft.com/office/drawing/2014/main" id="{F1C38B22-02A2-DF47-B416-6231E453E3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4232" y="4845816"/>
            <a:ext cx="1755555" cy="127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58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Using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2" name="Freeform 1">
            <a:extLst>
              <a:ext uri="{FF2B5EF4-FFF2-40B4-BE49-F238E27FC236}">
                <a16:creationId xmlns:a16="http://schemas.microsoft.com/office/drawing/2014/main" id="{B2085488-A8CD-6B48-9F08-F4D4CDDF8C85}"/>
              </a:ext>
            </a:extLst>
          </p:cNvPr>
          <p:cNvSpPr/>
          <p:nvPr/>
        </p:nvSpPr>
        <p:spPr>
          <a:xfrm>
            <a:off x="2199503" y="3867003"/>
            <a:ext cx="4633783" cy="1597285"/>
          </a:xfrm>
          <a:custGeom>
            <a:avLst/>
            <a:gdLst>
              <a:gd name="connsiteX0" fmla="*/ 0 w 4633783"/>
              <a:gd name="connsiteY0" fmla="*/ 532002 h 1597285"/>
              <a:gd name="connsiteX1" fmla="*/ 2656702 w 4633783"/>
              <a:gd name="connsiteY1" fmla="*/ 1594683 h 1597285"/>
              <a:gd name="connsiteX2" fmla="*/ 3805881 w 4633783"/>
              <a:gd name="connsiteY2" fmla="*/ 260154 h 1597285"/>
              <a:gd name="connsiteX3" fmla="*/ 4633783 w 4633783"/>
              <a:gd name="connsiteY3" fmla="*/ 662 h 1597285"/>
            </a:gdLst>
            <a:ahLst/>
            <a:cxnLst>
              <a:cxn ang="0">
                <a:pos x="connsiteX0" y="connsiteY0"/>
              </a:cxn>
              <a:cxn ang="0">
                <a:pos x="connsiteX1" y="connsiteY1"/>
              </a:cxn>
              <a:cxn ang="0">
                <a:pos x="connsiteX2" y="connsiteY2"/>
              </a:cxn>
              <a:cxn ang="0">
                <a:pos x="connsiteX3" y="connsiteY3"/>
              </a:cxn>
            </a:cxnLst>
            <a:rect l="l" t="t" r="r" b="b"/>
            <a:pathLst>
              <a:path w="4633783" h="1597285">
                <a:moveTo>
                  <a:pt x="0" y="532002"/>
                </a:moveTo>
                <a:cubicBezTo>
                  <a:pt x="1011194" y="1085996"/>
                  <a:pt x="2022389" y="1639991"/>
                  <a:pt x="2656702" y="1594683"/>
                </a:cubicBezTo>
                <a:cubicBezTo>
                  <a:pt x="3291016" y="1549375"/>
                  <a:pt x="3476368" y="525824"/>
                  <a:pt x="3805881" y="260154"/>
                </a:cubicBezTo>
                <a:cubicBezTo>
                  <a:pt x="4135394" y="-5516"/>
                  <a:pt x="4384588" y="-2427"/>
                  <a:pt x="4633783" y="662"/>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DB18314D-6663-9D4E-8768-0F20B025F300}"/>
              </a:ext>
            </a:extLst>
          </p:cNvPr>
          <p:cNvCxnSpPr/>
          <p:nvPr/>
        </p:nvCxnSpPr>
        <p:spPr>
          <a:xfrm>
            <a:off x="8216349" y="3867003"/>
            <a:ext cx="1755555" cy="0"/>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0FF22A-DD5E-E948-9DF3-CB65852AE243}"/>
              </a:ext>
            </a:extLst>
          </p:cNvPr>
          <p:cNvSpPr txBox="1"/>
          <p:nvPr/>
        </p:nvSpPr>
        <p:spPr>
          <a:xfrm>
            <a:off x="6425605" y="4817404"/>
            <a:ext cx="2523447" cy="954107"/>
          </a:xfrm>
          <a:prstGeom prst="rect">
            <a:avLst/>
          </a:prstGeom>
          <a:noFill/>
        </p:spPr>
        <p:txBody>
          <a:bodyPr wrap="none" rtlCol="0">
            <a:spAutoFit/>
          </a:bodyPr>
          <a:lstStyle/>
          <a:p>
            <a:pPr algn="ctr"/>
            <a:r>
              <a:rPr lang="en-US" sz="2800" dirty="0"/>
              <a:t>SSH Tunnel +</a:t>
            </a:r>
          </a:p>
          <a:p>
            <a:pPr algn="ctr"/>
            <a:r>
              <a:rPr lang="en-US" sz="2800" dirty="0" err="1"/>
              <a:t>Jupyter</a:t>
            </a:r>
            <a:r>
              <a:rPr lang="en-US" sz="2800" dirty="0"/>
              <a:t> Server</a:t>
            </a:r>
          </a:p>
        </p:txBody>
      </p:sp>
      <p:pic>
        <p:nvPicPr>
          <p:cNvPr id="3076" name="Picture 4">
            <a:extLst>
              <a:ext uri="{FF2B5EF4-FFF2-40B4-BE49-F238E27FC236}">
                <a16:creationId xmlns:a16="http://schemas.microsoft.com/office/drawing/2014/main" id="{409615BD-ABCF-E54D-98C9-4B39EECB9C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8743" y="5650625"/>
            <a:ext cx="1017170" cy="117901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etscape Navigator - Wikipedia">
            <a:extLst>
              <a:ext uri="{FF2B5EF4-FFF2-40B4-BE49-F238E27FC236}">
                <a16:creationId xmlns:a16="http://schemas.microsoft.com/office/drawing/2014/main" id="{4E837AE9-10E7-EA4B-871E-DBBD1FF14E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06" y="4830692"/>
            <a:ext cx="955314" cy="9553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55A6B00-8DB7-9944-93A2-732D230DD83E}"/>
              </a:ext>
            </a:extLst>
          </p:cNvPr>
          <p:cNvSpPr txBox="1"/>
          <p:nvPr/>
        </p:nvSpPr>
        <p:spPr>
          <a:xfrm>
            <a:off x="878041" y="5741624"/>
            <a:ext cx="1503938" cy="523220"/>
          </a:xfrm>
          <a:prstGeom prst="rect">
            <a:avLst/>
          </a:prstGeom>
          <a:noFill/>
        </p:spPr>
        <p:txBody>
          <a:bodyPr wrap="none" rtlCol="0">
            <a:spAutoFit/>
          </a:bodyPr>
          <a:lstStyle/>
          <a:p>
            <a:r>
              <a:rPr lang="en-US" sz="2800"/>
              <a:t>Browser</a:t>
            </a:r>
            <a:endParaRPr lang="en-US" sz="2800" dirty="0"/>
          </a:p>
        </p:txBody>
      </p:sp>
    </p:spTree>
    <p:extLst>
      <p:ext uri="{BB962C8B-B14F-4D97-AF65-F5344CB8AC3E}">
        <p14:creationId xmlns:p14="http://schemas.microsoft.com/office/powerpoint/2010/main" val="423481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Editing Code (local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5B4F062D-BB63-C142-9D13-52732F736002}"/>
              </a:ext>
            </a:extLst>
          </p:cNvPr>
          <p:cNvCxnSpPr>
            <a:cxnSpLocks/>
          </p:cNvCxnSpPr>
          <p:nvPr/>
        </p:nvCxnSpPr>
        <p:spPr>
          <a:xfrm flipV="1">
            <a:off x="2326259" y="2563028"/>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0AE4C3-3CB9-CC47-8CC2-4F34A58C8325}"/>
              </a:ext>
            </a:extLst>
          </p:cNvPr>
          <p:cNvCxnSpPr>
            <a:cxnSpLocks/>
          </p:cNvCxnSpPr>
          <p:nvPr/>
        </p:nvCxnSpPr>
        <p:spPr>
          <a:xfrm rot="10800000" flipV="1">
            <a:off x="2504617" y="2661071"/>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CDB258-D23F-D744-B9A7-D363BE1E2C93}"/>
              </a:ext>
            </a:extLst>
          </p:cNvPr>
          <p:cNvCxnSpPr>
            <a:cxnSpLocks/>
          </p:cNvCxnSpPr>
          <p:nvPr/>
        </p:nvCxnSpPr>
        <p:spPr>
          <a:xfrm flipH="1" flipV="1">
            <a:off x="5317234" y="259575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ECD6915-6B3A-EA44-A020-B80859C64D84}"/>
              </a:ext>
            </a:extLst>
          </p:cNvPr>
          <p:cNvCxnSpPr>
            <a:cxnSpLocks/>
          </p:cNvCxnSpPr>
          <p:nvPr/>
        </p:nvCxnSpPr>
        <p:spPr>
          <a:xfrm rot="10800000" flipH="1" flipV="1">
            <a:off x="5444870" y="2456734"/>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12 Most-Wanted Sublime Text Tips and Tricks - Hongkiat">
            <a:extLst>
              <a:ext uri="{FF2B5EF4-FFF2-40B4-BE49-F238E27FC236}">
                <a16:creationId xmlns:a16="http://schemas.microsoft.com/office/drawing/2014/main" id="{9F980224-E727-0B4E-87F3-2EC03823547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6413" b="34524"/>
          <a:stretch/>
        </p:blipFill>
        <p:spPr bwMode="auto">
          <a:xfrm>
            <a:off x="209508" y="4718645"/>
            <a:ext cx="1417033" cy="9695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t - GUI Clients">
            <a:extLst>
              <a:ext uri="{FF2B5EF4-FFF2-40B4-BE49-F238E27FC236}">
                <a16:creationId xmlns:a16="http://schemas.microsoft.com/office/drawing/2014/main" id="{9D824ED4-D9BD-7943-9FAC-7C6749980A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6195" y="4749121"/>
            <a:ext cx="1661511" cy="93911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30FB989-9317-FC40-821E-9D1D4A49C10A}"/>
              </a:ext>
            </a:extLst>
          </p:cNvPr>
          <p:cNvSpPr txBox="1"/>
          <p:nvPr/>
        </p:nvSpPr>
        <p:spPr>
          <a:xfrm>
            <a:off x="356011" y="5741059"/>
            <a:ext cx="1124026" cy="954107"/>
          </a:xfrm>
          <a:prstGeom prst="rect">
            <a:avLst/>
          </a:prstGeom>
          <a:noFill/>
        </p:spPr>
        <p:txBody>
          <a:bodyPr wrap="none" rtlCol="0">
            <a:spAutoFit/>
          </a:bodyPr>
          <a:lstStyle/>
          <a:p>
            <a:pPr algn="ctr"/>
            <a:r>
              <a:rPr lang="en-US" sz="2800" dirty="0"/>
              <a:t>Text</a:t>
            </a:r>
          </a:p>
          <a:p>
            <a:pPr algn="ctr"/>
            <a:r>
              <a:rPr lang="en-US" sz="2800" dirty="0"/>
              <a:t>Editor</a:t>
            </a:r>
          </a:p>
        </p:txBody>
      </p:sp>
      <p:sp>
        <p:nvSpPr>
          <p:cNvPr id="27" name="TextBox 26">
            <a:extLst>
              <a:ext uri="{FF2B5EF4-FFF2-40B4-BE49-F238E27FC236}">
                <a16:creationId xmlns:a16="http://schemas.microsoft.com/office/drawing/2014/main" id="{43069B13-A341-3C47-9A47-017E45F86D8C}"/>
              </a:ext>
            </a:extLst>
          </p:cNvPr>
          <p:cNvSpPr txBox="1"/>
          <p:nvPr/>
        </p:nvSpPr>
        <p:spPr>
          <a:xfrm>
            <a:off x="2064556" y="5741059"/>
            <a:ext cx="1104790" cy="954107"/>
          </a:xfrm>
          <a:prstGeom prst="rect">
            <a:avLst/>
          </a:prstGeom>
          <a:noFill/>
        </p:spPr>
        <p:txBody>
          <a:bodyPr wrap="none" rtlCol="0">
            <a:spAutoFit/>
          </a:bodyPr>
          <a:lstStyle/>
          <a:p>
            <a:pPr algn="ctr"/>
            <a:r>
              <a:rPr lang="en-US" sz="2800" dirty="0"/>
              <a:t>Git</a:t>
            </a:r>
          </a:p>
          <a:p>
            <a:pPr algn="ctr"/>
            <a:r>
              <a:rPr lang="en-US" sz="2800" dirty="0"/>
              <a:t>Client</a:t>
            </a:r>
          </a:p>
        </p:txBody>
      </p:sp>
      <p:sp>
        <p:nvSpPr>
          <p:cNvPr id="28" name="TextBox 27">
            <a:extLst>
              <a:ext uri="{FF2B5EF4-FFF2-40B4-BE49-F238E27FC236}">
                <a16:creationId xmlns:a16="http://schemas.microsoft.com/office/drawing/2014/main" id="{009C4AE9-85F7-0045-AAF2-110C0A32C9C1}"/>
              </a:ext>
            </a:extLst>
          </p:cNvPr>
          <p:cNvSpPr txBox="1"/>
          <p:nvPr/>
        </p:nvSpPr>
        <p:spPr>
          <a:xfrm>
            <a:off x="6865621" y="4936445"/>
            <a:ext cx="1301959" cy="523220"/>
          </a:xfrm>
          <a:prstGeom prst="rect">
            <a:avLst/>
          </a:prstGeom>
          <a:noFill/>
        </p:spPr>
        <p:txBody>
          <a:bodyPr wrap="none" rtlCol="0">
            <a:spAutoFit/>
          </a:bodyPr>
          <a:lstStyle/>
          <a:p>
            <a:pPr algn="ctr"/>
            <a:r>
              <a:rPr lang="en-US" sz="2800" dirty="0"/>
              <a:t>Git CLI</a:t>
            </a:r>
          </a:p>
        </p:txBody>
      </p:sp>
    </p:spTree>
    <p:extLst>
      <p:ext uri="{BB962C8B-B14F-4D97-AF65-F5344CB8AC3E}">
        <p14:creationId xmlns:p14="http://schemas.microsoft.com/office/powerpoint/2010/main" val="5329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Editing Code (remote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12" name="Freeform 11">
            <a:extLst>
              <a:ext uri="{FF2B5EF4-FFF2-40B4-BE49-F238E27FC236}">
                <a16:creationId xmlns:a16="http://schemas.microsoft.com/office/drawing/2014/main" id="{4C00248F-EC52-2648-9408-962B0C55A512}"/>
              </a:ext>
            </a:extLst>
          </p:cNvPr>
          <p:cNvSpPr/>
          <p:nvPr/>
        </p:nvSpPr>
        <p:spPr>
          <a:xfrm>
            <a:off x="2199503" y="3867003"/>
            <a:ext cx="4633783" cy="1597285"/>
          </a:xfrm>
          <a:custGeom>
            <a:avLst/>
            <a:gdLst>
              <a:gd name="connsiteX0" fmla="*/ 0 w 4633783"/>
              <a:gd name="connsiteY0" fmla="*/ 532002 h 1597285"/>
              <a:gd name="connsiteX1" fmla="*/ 2656702 w 4633783"/>
              <a:gd name="connsiteY1" fmla="*/ 1594683 h 1597285"/>
              <a:gd name="connsiteX2" fmla="*/ 3805881 w 4633783"/>
              <a:gd name="connsiteY2" fmla="*/ 260154 h 1597285"/>
              <a:gd name="connsiteX3" fmla="*/ 4633783 w 4633783"/>
              <a:gd name="connsiteY3" fmla="*/ 662 h 1597285"/>
            </a:gdLst>
            <a:ahLst/>
            <a:cxnLst>
              <a:cxn ang="0">
                <a:pos x="connsiteX0" y="connsiteY0"/>
              </a:cxn>
              <a:cxn ang="0">
                <a:pos x="connsiteX1" y="connsiteY1"/>
              </a:cxn>
              <a:cxn ang="0">
                <a:pos x="connsiteX2" y="connsiteY2"/>
              </a:cxn>
              <a:cxn ang="0">
                <a:pos x="connsiteX3" y="connsiteY3"/>
              </a:cxn>
            </a:cxnLst>
            <a:rect l="l" t="t" r="r" b="b"/>
            <a:pathLst>
              <a:path w="4633783" h="1597285">
                <a:moveTo>
                  <a:pt x="0" y="532002"/>
                </a:moveTo>
                <a:cubicBezTo>
                  <a:pt x="1011194" y="1085996"/>
                  <a:pt x="2022389" y="1639991"/>
                  <a:pt x="2656702" y="1594683"/>
                </a:cubicBezTo>
                <a:cubicBezTo>
                  <a:pt x="3291016" y="1549375"/>
                  <a:pt x="3476368" y="525824"/>
                  <a:pt x="3805881" y="260154"/>
                </a:cubicBezTo>
                <a:cubicBezTo>
                  <a:pt x="4135394" y="-5516"/>
                  <a:pt x="4384588" y="-2427"/>
                  <a:pt x="4633783" y="662"/>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DE5D31F-3449-6045-9AA7-7839038C942E}"/>
              </a:ext>
            </a:extLst>
          </p:cNvPr>
          <p:cNvCxnSpPr>
            <a:cxnSpLocks/>
          </p:cNvCxnSpPr>
          <p:nvPr/>
        </p:nvCxnSpPr>
        <p:spPr>
          <a:xfrm flipH="1" flipV="1">
            <a:off x="5329771" y="2634708"/>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7EC94A-4EAA-7248-B766-BD82C2942567}"/>
              </a:ext>
            </a:extLst>
          </p:cNvPr>
          <p:cNvCxnSpPr>
            <a:cxnSpLocks/>
          </p:cNvCxnSpPr>
          <p:nvPr/>
        </p:nvCxnSpPr>
        <p:spPr>
          <a:xfrm rot="10800000" flipH="1" flipV="1">
            <a:off x="5444870" y="2456734"/>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EEC4FC-D8FB-294B-B62D-D52FC2C9201C}"/>
              </a:ext>
            </a:extLst>
          </p:cNvPr>
          <p:cNvSpPr txBox="1"/>
          <p:nvPr/>
        </p:nvSpPr>
        <p:spPr>
          <a:xfrm>
            <a:off x="6766560" y="5967606"/>
            <a:ext cx="1922321" cy="954107"/>
          </a:xfrm>
          <a:prstGeom prst="rect">
            <a:avLst/>
          </a:prstGeom>
          <a:noFill/>
        </p:spPr>
        <p:txBody>
          <a:bodyPr wrap="none" rtlCol="0">
            <a:spAutoFit/>
          </a:bodyPr>
          <a:lstStyle/>
          <a:p>
            <a:pPr algn="ctr"/>
            <a:r>
              <a:rPr lang="en-US" sz="2800" dirty="0"/>
              <a:t>Git CLI +</a:t>
            </a:r>
          </a:p>
          <a:p>
            <a:pPr algn="ctr"/>
            <a:r>
              <a:rPr lang="en-US" sz="2800" dirty="0"/>
              <a:t>Text Editor</a:t>
            </a:r>
          </a:p>
        </p:txBody>
      </p:sp>
      <p:pic>
        <p:nvPicPr>
          <p:cNvPr id="6146" name="Picture 2" descr="The Emacs Web Wowser: Browsing and Searching the Web with Emacs – Emacs  Notes">
            <a:extLst>
              <a:ext uri="{FF2B5EF4-FFF2-40B4-BE49-F238E27FC236}">
                <a16:creationId xmlns:a16="http://schemas.microsoft.com/office/drawing/2014/main" id="{468262C2-A974-F641-B37F-E2C634181E2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8810" b="29471"/>
          <a:stretch/>
        </p:blipFill>
        <p:spPr bwMode="auto">
          <a:xfrm>
            <a:off x="6576871" y="4879007"/>
            <a:ext cx="1962158" cy="108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0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665</Words>
  <Application>Microsoft Macintosh PowerPoint</Application>
  <PresentationFormat>Widescreen</PresentationFormat>
  <Paragraphs>109</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Weekly Review Feedback</vt:lpstr>
      <vt:lpstr>Class Infrastructure Elements</vt:lpstr>
      <vt:lpstr>Class Infrastructure: Using dbeaver</vt:lpstr>
      <vt:lpstr>Class Infrastructure: Using Jupyter</vt:lpstr>
      <vt:lpstr>Class Infrastructure: Using Jupyter</vt:lpstr>
      <vt:lpstr>Class Infrastructure: Editing Code (local editor)</vt:lpstr>
      <vt:lpstr>Class Infrastructure: Editing Code (remote editor)</vt:lpstr>
      <vt:lpstr>Things to remember</vt:lpstr>
      <vt:lpstr>PowerPoint Presentation</vt:lpstr>
      <vt:lpstr>Plan for today</vt:lpstr>
      <vt:lpstr> Working with Your Project Team</vt:lpstr>
      <vt:lpstr> Working with Your Project Team</vt:lpstr>
      <vt:lpstr> Working with Your Project Team</vt:lpstr>
      <vt:lpstr>DISCUSSION QUESTION</vt:lpstr>
      <vt:lpstr>DISCUSSION QUESTION</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34</cp:revision>
  <dcterms:created xsi:type="dcterms:W3CDTF">2020-01-14T19:43:43Z</dcterms:created>
  <dcterms:modified xsi:type="dcterms:W3CDTF">2020-09-10T02:44:54Z</dcterms:modified>
</cp:coreProperties>
</file>