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488" r:id="rId4"/>
    <p:sldId id="323" r:id="rId5"/>
    <p:sldId id="258" r:id="rId6"/>
    <p:sldId id="259" r:id="rId7"/>
    <p:sldId id="274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487" r:id="rId22"/>
    <p:sldId id="273" r:id="rId23"/>
    <p:sldId id="489" r:id="rId24"/>
    <p:sldId id="275" r:id="rId25"/>
    <p:sldId id="276" r:id="rId26"/>
    <p:sldId id="277" r:id="rId27"/>
    <p:sldId id="278" r:id="rId2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0" roundtripDataSignature="AMtx7mgWqGpmJnm2LhSO/E7EgiMMs26K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47"/>
    <p:restoredTop sz="93066"/>
  </p:normalViewPr>
  <p:slideViewPr>
    <p:cSldViewPr snapToGrid="0" snapToObjects="1">
      <p:cViewPr varScale="1">
        <p:scale>
          <a:sx n="104" d="100"/>
          <a:sy n="104" d="100"/>
        </p:scale>
        <p:origin x="12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customschemas.google.com/relationships/presentationmetadata" Target="metadata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" name="Google Shape;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74c861a4e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74c861a4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74c861a4ed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74c861a4e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92447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74c861a4ed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g74c861a4e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3201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4" name="Google Shape;24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0"/>
          <p:cNvSpPr txBox="1">
            <a:spLocks noGrp="1"/>
          </p:cNvSpPr>
          <p:nvPr>
            <p:ph type="body" idx="1"/>
          </p:nvPr>
        </p:nvSpPr>
        <p:spPr>
          <a:xfrm>
            <a:off x="297706" y="1353806"/>
            <a:ext cx="11666363" cy="4954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40"/>
          <p:cNvSpPr/>
          <p:nvPr/>
        </p:nvSpPr>
        <p:spPr>
          <a:xfrm>
            <a:off x="0" y="6434064"/>
            <a:ext cx="12192000" cy="423936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Rayid Ghani															@rayidghani				</a:t>
            </a: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40"/>
          <p:cNvSpPr/>
          <p:nvPr/>
        </p:nvSpPr>
        <p:spPr>
          <a:xfrm>
            <a:off x="0" y="1"/>
            <a:ext cx="12192000" cy="1206639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40"/>
          <p:cNvSpPr txBox="1"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rgbClr val="F2F2F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drc.org/sites/default/files/RDD%20Guide_Full%20rev%202016_0.pdf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drc.org/sites/default/files/RDD%20Guide_Full%20rev%202016_0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lincalc.com/stats/samplesize.aspx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ssg/hitchhikers-guide/tree/master/sources/curriculum/3_modeling_and_machine_learning/quantitative-social-science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itpress.mit.edu/books/elements-causal-inference" TargetMode="External"/><Relationship Id="rId4" Type="http://schemas.openxmlformats.org/officeDocument/2006/relationships/hyperlink" Target="https://ftp.cs.ucla.edu/pub/stat_ser/r481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cmu.edu/courses/18465/assignments/268648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anvas.cmu.edu/courses/18465/assignments/268649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 txBox="1"/>
          <p:nvPr/>
        </p:nvSpPr>
        <p:spPr>
          <a:xfrm>
            <a:off x="0" y="1014225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Causal Inference and ML Experiments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Rayid Ghani and Kit Rodolfa</a:t>
            </a:r>
            <a:endParaRPr sz="2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Google Shape;4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Do sports programs affect school graduation rates?</a:t>
            </a:r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sports programs</a:t>
            </a:r>
            <a:endParaRPr b="1"/>
          </a:p>
        </p:txBody>
      </p:sp>
      <p:sp>
        <p:nvSpPr>
          <p:cNvPr id="153" name="Google Shape;153;p27"/>
          <p:cNvSpPr txBox="1">
            <a:spLocks noGrp="1"/>
          </p:cNvSpPr>
          <p:nvPr>
            <p:ph type="body" idx="4294967295"/>
          </p:nvPr>
        </p:nvSpPr>
        <p:spPr>
          <a:xfrm>
            <a:off x="8987118" y="3603251"/>
            <a:ext cx="266700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graduation</a:t>
            </a:r>
            <a:endParaRPr b="1"/>
          </a:p>
        </p:txBody>
      </p:sp>
      <p:sp>
        <p:nvSpPr>
          <p:cNvPr id="154" name="Google Shape;154;p27"/>
          <p:cNvSpPr txBox="1">
            <a:spLocks noGrp="1"/>
          </p:cNvSpPr>
          <p:nvPr>
            <p:ph type="body" idx="4294967295"/>
          </p:nvPr>
        </p:nvSpPr>
        <p:spPr>
          <a:xfrm>
            <a:off x="5934996" y="3050646"/>
            <a:ext cx="612775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?</a:t>
            </a:r>
            <a:endParaRPr b="1"/>
          </a:p>
        </p:txBody>
      </p:sp>
      <p:cxnSp>
        <p:nvCxnSpPr>
          <p:cNvPr id="155" name="Google Shape;155;p27"/>
          <p:cNvCxnSpPr/>
          <p:nvPr/>
        </p:nvCxnSpPr>
        <p:spPr>
          <a:xfrm>
            <a:off x="3850950" y="3985045"/>
            <a:ext cx="4490000" cy="5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6" name="Google Shape;156;p27"/>
          <p:cNvSpPr txBox="1"/>
          <p:nvPr/>
        </p:nvSpPr>
        <p:spPr>
          <a:xfrm>
            <a:off x="4601996" y="1574039"/>
            <a:ext cx="2666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434343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Confounders</a:t>
            </a:r>
            <a:endParaRPr sz="2400" b="1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7" name="Google Shape;157;p27"/>
          <p:cNvCxnSpPr>
            <a:stCxn id="156" idx="2"/>
          </p:cNvCxnSpPr>
          <p:nvPr/>
        </p:nvCxnSpPr>
        <p:spPr>
          <a:xfrm>
            <a:off x="5934996" y="2337639"/>
            <a:ext cx="2535900" cy="1196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8" name="Google Shape;158;p27"/>
          <p:cNvCxnSpPr>
            <a:stCxn id="156" idx="2"/>
          </p:cNvCxnSpPr>
          <p:nvPr/>
        </p:nvCxnSpPr>
        <p:spPr>
          <a:xfrm flipH="1">
            <a:off x="3762096" y="2337639"/>
            <a:ext cx="2172900" cy="1164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Do sports programs affect school graduation rates?</a:t>
            </a:r>
            <a:endParaRPr/>
          </a:p>
        </p:txBody>
      </p:sp>
      <p:sp>
        <p:nvSpPr>
          <p:cNvPr id="164" name="Google Shape;164;p2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sports programs</a:t>
            </a:r>
            <a:endParaRPr b="1"/>
          </a:p>
        </p:txBody>
      </p:sp>
      <p:sp>
        <p:nvSpPr>
          <p:cNvPr id="165" name="Google Shape;165;p28"/>
          <p:cNvSpPr txBox="1">
            <a:spLocks noGrp="1"/>
          </p:cNvSpPr>
          <p:nvPr>
            <p:ph type="body" idx="4294967295"/>
          </p:nvPr>
        </p:nvSpPr>
        <p:spPr>
          <a:xfrm>
            <a:off x="8987118" y="3603251"/>
            <a:ext cx="266700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graduation</a:t>
            </a:r>
            <a:endParaRPr b="1"/>
          </a:p>
        </p:txBody>
      </p:sp>
      <p:sp>
        <p:nvSpPr>
          <p:cNvPr id="166" name="Google Shape;166;p28"/>
          <p:cNvSpPr txBox="1">
            <a:spLocks noGrp="1"/>
          </p:cNvSpPr>
          <p:nvPr>
            <p:ph type="body" idx="4294967295"/>
          </p:nvPr>
        </p:nvSpPr>
        <p:spPr>
          <a:xfrm>
            <a:off x="5934996" y="3050646"/>
            <a:ext cx="612775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?</a:t>
            </a:r>
            <a:endParaRPr b="1"/>
          </a:p>
        </p:txBody>
      </p:sp>
      <p:cxnSp>
        <p:nvCxnSpPr>
          <p:cNvPr id="167" name="Google Shape;167;p28"/>
          <p:cNvCxnSpPr/>
          <p:nvPr/>
        </p:nvCxnSpPr>
        <p:spPr>
          <a:xfrm>
            <a:off x="3850950" y="3985045"/>
            <a:ext cx="4490000" cy="5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8" name="Google Shape;168;p28"/>
          <p:cNvSpPr txBox="1"/>
          <p:nvPr/>
        </p:nvSpPr>
        <p:spPr>
          <a:xfrm>
            <a:off x="4601996" y="1574039"/>
            <a:ext cx="2666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434343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Confounders</a:t>
            </a:r>
            <a:endParaRPr sz="2400" b="1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9" name="Google Shape;169;p28"/>
          <p:cNvCxnSpPr>
            <a:stCxn id="168" idx="2"/>
          </p:cNvCxnSpPr>
          <p:nvPr/>
        </p:nvCxnSpPr>
        <p:spPr>
          <a:xfrm>
            <a:off x="5934996" y="2337639"/>
            <a:ext cx="2535900" cy="1196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0" name="Google Shape;170;p28"/>
          <p:cNvCxnSpPr>
            <a:stCxn id="168" idx="2"/>
          </p:cNvCxnSpPr>
          <p:nvPr/>
        </p:nvCxnSpPr>
        <p:spPr>
          <a:xfrm flipH="1">
            <a:off x="3762096" y="2337639"/>
            <a:ext cx="2172900" cy="1164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1" name="Google Shape;171;p28"/>
          <p:cNvSpPr txBox="1"/>
          <p:nvPr/>
        </p:nvSpPr>
        <p:spPr>
          <a:xfrm>
            <a:off x="968667" y="4947600"/>
            <a:ext cx="9379600" cy="15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571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●"/>
            </a:pPr>
            <a:r>
              <a:rPr lang="en-US"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Examples?</a:t>
            </a:r>
            <a:endParaRPr sz="24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Causal Research Design</a:t>
            </a:r>
            <a:endParaRPr/>
          </a:p>
        </p:txBody>
      </p:sp>
      <p:sp>
        <p:nvSpPr>
          <p:cNvPr id="177" name="Google Shape;177;p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lvl="0" indent="-4571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Experiments</a:t>
            </a:r>
            <a:endParaRPr/>
          </a:p>
          <a:p>
            <a:pPr marL="609585" lvl="0" indent="-4571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Quasi-experiments</a:t>
            </a:r>
            <a:endParaRPr/>
          </a:p>
          <a:p>
            <a:pPr marL="609585" lvl="0" indent="-4571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Observational studies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Experiment</a:t>
            </a:r>
            <a:endParaRPr/>
          </a:p>
        </p:txBody>
      </p:sp>
      <p:sp>
        <p:nvSpPr>
          <p:cNvPr id="183" name="Google Shape;183;p2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sports programs</a:t>
            </a:r>
            <a:endParaRPr b="1"/>
          </a:p>
        </p:txBody>
      </p:sp>
      <p:sp>
        <p:nvSpPr>
          <p:cNvPr id="184" name="Google Shape;184;p29"/>
          <p:cNvSpPr txBox="1">
            <a:spLocks noGrp="1"/>
          </p:cNvSpPr>
          <p:nvPr>
            <p:ph type="body" idx="4294967295"/>
          </p:nvPr>
        </p:nvSpPr>
        <p:spPr>
          <a:xfrm>
            <a:off x="8987118" y="3603251"/>
            <a:ext cx="266700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graduation</a:t>
            </a:r>
            <a:endParaRPr b="1"/>
          </a:p>
        </p:txBody>
      </p:sp>
      <p:sp>
        <p:nvSpPr>
          <p:cNvPr id="185" name="Google Shape;185;p29"/>
          <p:cNvSpPr txBox="1">
            <a:spLocks noGrp="1"/>
          </p:cNvSpPr>
          <p:nvPr>
            <p:ph type="body" idx="4294967295"/>
          </p:nvPr>
        </p:nvSpPr>
        <p:spPr>
          <a:xfrm>
            <a:off x="5934996" y="3050646"/>
            <a:ext cx="612775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?</a:t>
            </a:r>
            <a:endParaRPr b="1"/>
          </a:p>
        </p:txBody>
      </p:sp>
      <p:cxnSp>
        <p:nvCxnSpPr>
          <p:cNvPr id="186" name="Google Shape;186;p29"/>
          <p:cNvCxnSpPr/>
          <p:nvPr/>
        </p:nvCxnSpPr>
        <p:spPr>
          <a:xfrm>
            <a:off x="3850950" y="3985045"/>
            <a:ext cx="4490000" cy="5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7" name="Google Shape;187;p29"/>
          <p:cNvSpPr txBox="1"/>
          <p:nvPr/>
        </p:nvSpPr>
        <p:spPr>
          <a:xfrm>
            <a:off x="4601996" y="1574039"/>
            <a:ext cx="2666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434343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Confounders</a:t>
            </a:r>
            <a:endParaRPr sz="2400" b="1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8" name="Google Shape;188;p29"/>
          <p:cNvCxnSpPr>
            <a:stCxn id="187" idx="2"/>
          </p:cNvCxnSpPr>
          <p:nvPr/>
        </p:nvCxnSpPr>
        <p:spPr>
          <a:xfrm>
            <a:off x="5934996" y="2337639"/>
            <a:ext cx="2535900" cy="1196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9" name="Google Shape;189;p29"/>
          <p:cNvSpPr txBox="1"/>
          <p:nvPr/>
        </p:nvSpPr>
        <p:spPr>
          <a:xfrm>
            <a:off x="759767" y="5500667"/>
            <a:ext cx="308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434343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Researcher randomly assigns sports programs</a:t>
            </a:r>
            <a:endParaRPr/>
          </a:p>
        </p:txBody>
      </p:sp>
      <p:cxnSp>
        <p:nvCxnSpPr>
          <p:cNvPr id="190" name="Google Shape;190;p29"/>
          <p:cNvCxnSpPr>
            <a:stCxn id="189" idx="0"/>
          </p:cNvCxnSpPr>
          <p:nvPr/>
        </p:nvCxnSpPr>
        <p:spPr>
          <a:xfrm rot="10800000" flipH="1">
            <a:off x="2300367" y="4259567"/>
            <a:ext cx="1200" cy="1241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Quasi-Experimental</a:t>
            </a:r>
            <a:endParaRPr/>
          </a:p>
        </p:txBody>
      </p:sp>
      <p:sp>
        <p:nvSpPr>
          <p:cNvPr id="196" name="Google Shape;196;p3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sports programs</a:t>
            </a:r>
            <a:endParaRPr b="1"/>
          </a:p>
        </p:txBody>
      </p:sp>
      <p:sp>
        <p:nvSpPr>
          <p:cNvPr id="197" name="Google Shape;197;p30"/>
          <p:cNvSpPr txBox="1">
            <a:spLocks noGrp="1"/>
          </p:cNvSpPr>
          <p:nvPr>
            <p:ph type="body" idx="4294967295"/>
          </p:nvPr>
        </p:nvSpPr>
        <p:spPr>
          <a:xfrm>
            <a:off x="8987118" y="3603251"/>
            <a:ext cx="266700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graduation</a:t>
            </a:r>
            <a:endParaRPr b="1"/>
          </a:p>
        </p:txBody>
      </p:sp>
      <p:sp>
        <p:nvSpPr>
          <p:cNvPr id="198" name="Google Shape;198;p30"/>
          <p:cNvSpPr txBox="1">
            <a:spLocks noGrp="1"/>
          </p:cNvSpPr>
          <p:nvPr>
            <p:ph type="body" idx="4294967295"/>
          </p:nvPr>
        </p:nvSpPr>
        <p:spPr>
          <a:xfrm>
            <a:off x="5934996" y="3050646"/>
            <a:ext cx="612775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?</a:t>
            </a:r>
            <a:endParaRPr b="1"/>
          </a:p>
        </p:txBody>
      </p:sp>
      <p:cxnSp>
        <p:nvCxnSpPr>
          <p:cNvPr id="199" name="Google Shape;199;p30"/>
          <p:cNvCxnSpPr/>
          <p:nvPr/>
        </p:nvCxnSpPr>
        <p:spPr>
          <a:xfrm>
            <a:off x="3850950" y="3985045"/>
            <a:ext cx="4490000" cy="5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0" name="Google Shape;200;p30"/>
          <p:cNvSpPr txBox="1"/>
          <p:nvPr/>
        </p:nvSpPr>
        <p:spPr>
          <a:xfrm>
            <a:off x="4601996" y="1574039"/>
            <a:ext cx="2666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434343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Confounders</a:t>
            </a:r>
            <a:endParaRPr sz="2400" b="1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1" name="Google Shape;201;p30"/>
          <p:cNvCxnSpPr>
            <a:stCxn id="200" idx="2"/>
          </p:cNvCxnSpPr>
          <p:nvPr/>
        </p:nvCxnSpPr>
        <p:spPr>
          <a:xfrm>
            <a:off x="5934996" y="2337639"/>
            <a:ext cx="2535900" cy="1196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2" name="Google Shape;202;p30"/>
          <p:cNvSpPr txBox="1"/>
          <p:nvPr/>
        </p:nvSpPr>
        <p:spPr>
          <a:xfrm>
            <a:off x="759767" y="5500667"/>
            <a:ext cx="308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434343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Nature/World randomly assigns sports programs</a:t>
            </a:r>
            <a:endParaRPr/>
          </a:p>
        </p:txBody>
      </p:sp>
      <p:cxnSp>
        <p:nvCxnSpPr>
          <p:cNvPr id="203" name="Google Shape;203;p30"/>
          <p:cNvCxnSpPr>
            <a:stCxn id="202" idx="0"/>
          </p:cNvCxnSpPr>
          <p:nvPr/>
        </p:nvCxnSpPr>
        <p:spPr>
          <a:xfrm rot="10800000" flipH="1">
            <a:off x="2300367" y="4259567"/>
            <a:ext cx="1200" cy="1241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Observational Study</a:t>
            </a:r>
            <a:endParaRPr/>
          </a:p>
        </p:txBody>
      </p:sp>
      <p:sp>
        <p:nvSpPr>
          <p:cNvPr id="209" name="Google Shape;209;p3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sports programs</a:t>
            </a:r>
            <a:endParaRPr b="1"/>
          </a:p>
        </p:txBody>
      </p:sp>
      <p:sp>
        <p:nvSpPr>
          <p:cNvPr id="210" name="Google Shape;210;p31"/>
          <p:cNvSpPr txBox="1">
            <a:spLocks noGrp="1"/>
          </p:cNvSpPr>
          <p:nvPr>
            <p:ph type="body" idx="4294967295"/>
          </p:nvPr>
        </p:nvSpPr>
        <p:spPr>
          <a:xfrm>
            <a:off x="8987118" y="3603251"/>
            <a:ext cx="266700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graduation</a:t>
            </a:r>
            <a:endParaRPr b="1"/>
          </a:p>
        </p:txBody>
      </p:sp>
      <p:cxnSp>
        <p:nvCxnSpPr>
          <p:cNvPr id="211" name="Google Shape;211;p31"/>
          <p:cNvCxnSpPr/>
          <p:nvPr/>
        </p:nvCxnSpPr>
        <p:spPr>
          <a:xfrm>
            <a:off x="3850950" y="3985045"/>
            <a:ext cx="4490000" cy="5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2" name="Google Shape;212;p31"/>
          <p:cNvSpPr txBox="1"/>
          <p:nvPr/>
        </p:nvSpPr>
        <p:spPr>
          <a:xfrm>
            <a:off x="4601996" y="1574039"/>
            <a:ext cx="2666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434343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Confounders</a:t>
            </a:r>
            <a:endParaRPr sz="2400" b="1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3" name="Google Shape;213;p31"/>
          <p:cNvCxnSpPr>
            <a:stCxn id="212" idx="2"/>
          </p:cNvCxnSpPr>
          <p:nvPr/>
        </p:nvCxnSpPr>
        <p:spPr>
          <a:xfrm>
            <a:off x="5934996" y="2337639"/>
            <a:ext cx="2535900" cy="1196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4" name="Google Shape;214;p31"/>
          <p:cNvCxnSpPr>
            <a:stCxn id="212" idx="2"/>
          </p:cNvCxnSpPr>
          <p:nvPr/>
        </p:nvCxnSpPr>
        <p:spPr>
          <a:xfrm flipH="1">
            <a:off x="3762096" y="2337639"/>
            <a:ext cx="2172900" cy="1164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5" name="Google Shape;215;p31"/>
          <p:cNvSpPr txBox="1"/>
          <p:nvPr/>
        </p:nvSpPr>
        <p:spPr>
          <a:xfrm>
            <a:off x="968667" y="4947600"/>
            <a:ext cx="9379600" cy="15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434343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Include confounders in regression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Methods for causal inference</a:t>
            </a:r>
            <a:endParaRPr/>
          </a:p>
        </p:txBody>
      </p:sp>
      <p:sp>
        <p:nvSpPr>
          <p:cNvPr id="221" name="Google Shape;221;p3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Using Observational Data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Using Experiments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Causal inference with observational data</a:t>
            </a:r>
            <a:endParaRPr/>
          </a:p>
        </p:txBody>
      </p:sp>
      <p:sp>
        <p:nvSpPr>
          <p:cNvPr id="227" name="Google Shape;227;p3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Matching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Difference-in-Difference (DID)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Regression Discontinuity Design (RDD)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Instrumental Variables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Limitations?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4c861a4ed_0_0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Causal inference with observational data</a:t>
            </a:r>
            <a:endParaRPr/>
          </a:p>
        </p:txBody>
      </p:sp>
      <p:pic>
        <p:nvPicPr>
          <p:cNvPr id="233" name="Google Shape;233;g74c861a4e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575" y="1465663"/>
            <a:ext cx="8324850" cy="475297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g74c861a4ed_0_0"/>
          <p:cNvSpPr txBox="1"/>
          <p:nvPr/>
        </p:nvSpPr>
        <p:spPr>
          <a:xfrm>
            <a:off x="0" y="6363600"/>
            <a:ext cx="115158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hlinkClick r:id="rId4"/>
              </a:rPr>
              <a:t>https://www.mdrc.org/sites/default/files/RDD%20Guide_Full%20rev%202016_0.pdf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4c861a4ed_0_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Causal inference with observational data</a:t>
            </a:r>
            <a:endParaRPr/>
          </a:p>
        </p:txBody>
      </p:sp>
      <p:pic>
        <p:nvPicPr>
          <p:cNvPr id="240" name="Google Shape;240;g74c861a4ed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938" y="1520138"/>
            <a:ext cx="8315325" cy="4638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g74c861a4ed_0_6"/>
          <p:cNvSpPr txBox="1"/>
          <p:nvPr/>
        </p:nvSpPr>
        <p:spPr>
          <a:xfrm>
            <a:off x="0" y="6363600"/>
            <a:ext cx="115158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hlinkClick r:id="rId4"/>
              </a:rPr>
              <a:t>https://www.mdrc.org/sites/default/files/RDD%20Guide_Full%20rev%202016_0.pdf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Things to cover today</a:t>
            </a:r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Final report and presentation reminders</a:t>
            </a:r>
            <a:endParaRPr dirty="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Causal Inference 001</a:t>
            </a:r>
            <a:endParaRPr dirty="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With Observational Data</a:t>
            </a:r>
            <a:endParaRPr dirty="0"/>
          </a:p>
          <a:p>
            <a:pPr marL="914400" lvl="1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 dirty="0"/>
              <a:t>Methods</a:t>
            </a:r>
            <a:endParaRPr dirty="0"/>
          </a:p>
          <a:p>
            <a:pPr marL="914400" lvl="1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 dirty="0"/>
              <a:t>Examples</a:t>
            </a:r>
            <a:endParaRPr dirty="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Experiments</a:t>
            </a:r>
            <a:endParaRPr dirty="0"/>
          </a:p>
          <a:p>
            <a:pPr marL="914400" lvl="1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 dirty="0"/>
              <a:t>Standard Randomized Controlled Trials</a:t>
            </a:r>
            <a:endParaRPr dirty="0"/>
          </a:p>
          <a:p>
            <a:pPr marL="1371600" lvl="2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-US" dirty="0"/>
              <a:t>Trial Design</a:t>
            </a:r>
            <a:endParaRPr dirty="0"/>
          </a:p>
          <a:p>
            <a:pPr marL="1371600" lvl="2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-US" dirty="0"/>
              <a:t>Examples</a:t>
            </a:r>
            <a:endParaRPr dirty="0"/>
          </a:p>
          <a:p>
            <a:pPr marL="914400" lvl="1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 dirty="0"/>
              <a:t>Validating ML models/systems</a:t>
            </a:r>
            <a:endParaRPr dirty="0"/>
          </a:p>
          <a:p>
            <a:pPr marL="1371600" lvl="2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-US" dirty="0"/>
              <a:t>Trial Design</a:t>
            </a:r>
            <a:endParaRPr dirty="0"/>
          </a:p>
          <a:p>
            <a:pPr marL="1371600" lvl="2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-US" dirty="0"/>
              <a:t>Examples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Causal inference with experiments</a:t>
            </a:r>
            <a:endParaRPr/>
          </a:p>
        </p:txBody>
      </p:sp>
      <p:sp>
        <p:nvSpPr>
          <p:cNvPr id="247" name="Google Shape;247;p3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Standard “Randomized Controlled Trials”</a:t>
            </a:r>
            <a:endParaRPr/>
          </a:p>
          <a:p>
            <a:pPr marL="76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Trial Design</a:t>
            </a:r>
            <a:endParaRPr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Outcome</a:t>
            </a:r>
            <a:endParaRPr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Sample size</a:t>
            </a:r>
            <a:endParaRPr/>
          </a:p>
          <a:p>
            <a:pPr marL="137160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</a:pPr>
            <a:r>
              <a:rPr lang="en-US"/>
              <a:t>Power</a:t>
            </a:r>
            <a:endParaRPr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Randomization</a:t>
            </a:r>
            <a:endParaRPr/>
          </a:p>
          <a:p>
            <a:pPr marL="914400" lvl="1" indent="-228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1079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Ethical Concerns</a:t>
            </a:r>
            <a:endParaRPr/>
          </a:p>
          <a:p>
            <a:pPr marL="914400" lvl="1" indent="-228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914400" lvl="1" indent="-228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E91AA-5412-CD4A-8776-BA0DF9A1A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things to keep in mind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2586B-2CF9-8747-B0B9-1DDAB6C5A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914585"/>
            <a:ext cx="11360700" cy="4555200"/>
          </a:xfrm>
        </p:spPr>
        <p:txBody>
          <a:bodyPr/>
          <a:lstStyle/>
          <a:p>
            <a:pPr marL="76200" indent="0" algn="ctr">
              <a:buNone/>
            </a:pPr>
            <a:r>
              <a:rPr lang="en-US" sz="4000" b="1" dirty="0"/>
              <a:t>Sample Size</a:t>
            </a:r>
          </a:p>
          <a:p>
            <a:pPr marL="76200" indent="0" algn="ctr">
              <a:buNone/>
            </a:pPr>
            <a:endParaRPr lang="en-US" sz="4000" b="1" dirty="0"/>
          </a:p>
          <a:p>
            <a:pPr marL="76200" indent="0" algn="ctr">
              <a:buNone/>
            </a:pPr>
            <a:r>
              <a:rPr lang="en-US" sz="4000" b="1" dirty="0"/>
              <a:t>Power		Effect Size		 Significance Level</a:t>
            </a:r>
          </a:p>
        </p:txBody>
      </p:sp>
      <p:sp>
        <p:nvSpPr>
          <p:cNvPr id="4" name="Up Arrow 3">
            <a:extLst>
              <a:ext uri="{FF2B5EF4-FFF2-40B4-BE49-F238E27FC236}">
                <a16:creationId xmlns:a16="http://schemas.microsoft.com/office/drawing/2014/main" id="{B14A2D3F-E5B2-694D-9C26-32B7C4FB3ADF}"/>
              </a:ext>
            </a:extLst>
          </p:cNvPr>
          <p:cNvSpPr/>
          <p:nvPr/>
        </p:nvSpPr>
        <p:spPr>
          <a:xfrm>
            <a:off x="7717536" y="1914585"/>
            <a:ext cx="402336" cy="841248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409D6D70-0E52-9240-9EF5-36CE82B39FB7}"/>
              </a:ext>
            </a:extLst>
          </p:cNvPr>
          <p:cNvSpPr/>
          <p:nvPr/>
        </p:nvSpPr>
        <p:spPr>
          <a:xfrm rot="10800000">
            <a:off x="5992318" y="3399705"/>
            <a:ext cx="402336" cy="841248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78DDCD-7764-B647-AEC4-4CE2ECFDA70C}"/>
              </a:ext>
            </a:extLst>
          </p:cNvPr>
          <p:cNvSpPr txBox="1"/>
          <p:nvPr/>
        </p:nvSpPr>
        <p:spPr>
          <a:xfrm>
            <a:off x="1631435" y="5266944"/>
            <a:ext cx="852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Effect size &gt; what is practically useful and significant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D774E5-1E28-3B48-A9A2-1634C3F0D632}"/>
              </a:ext>
            </a:extLst>
          </p:cNvPr>
          <p:cNvSpPr txBox="1"/>
          <p:nvPr/>
        </p:nvSpPr>
        <p:spPr>
          <a:xfrm>
            <a:off x="790659" y="5790164"/>
            <a:ext cx="104695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Significance Level ~ cost of implementing the new system/model</a:t>
            </a:r>
          </a:p>
        </p:txBody>
      </p:sp>
      <p:sp>
        <p:nvSpPr>
          <p:cNvPr id="9" name="Up Arrow 8">
            <a:extLst>
              <a:ext uri="{FF2B5EF4-FFF2-40B4-BE49-F238E27FC236}">
                <a16:creationId xmlns:a16="http://schemas.microsoft.com/office/drawing/2014/main" id="{DEDF5BC7-8405-BD40-8C4A-DF1BF10C5DC8}"/>
              </a:ext>
            </a:extLst>
          </p:cNvPr>
          <p:cNvSpPr/>
          <p:nvPr/>
        </p:nvSpPr>
        <p:spPr>
          <a:xfrm>
            <a:off x="2243278" y="3370985"/>
            <a:ext cx="402336" cy="841248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>
            <a:extLst>
              <a:ext uri="{FF2B5EF4-FFF2-40B4-BE49-F238E27FC236}">
                <a16:creationId xmlns:a16="http://schemas.microsoft.com/office/drawing/2014/main" id="{752910B2-E129-114B-BD83-B0AB6529D1AE}"/>
              </a:ext>
            </a:extLst>
          </p:cNvPr>
          <p:cNvSpPr/>
          <p:nvPr/>
        </p:nvSpPr>
        <p:spPr>
          <a:xfrm>
            <a:off x="11642187" y="3350937"/>
            <a:ext cx="402336" cy="841248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71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5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Designing Trials to Validate ML Systems</a:t>
            </a:r>
            <a:endParaRPr/>
          </a:p>
        </p:txBody>
      </p:sp>
      <p:sp>
        <p:nvSpPr>
          <p:cNvPr id="253" name="Google Shape;253;p3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What can we do with historical data?</a:t>
            </a:r>
            <a:endParaRPr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Model Selection</a:t>
            </a:r>
            <a:endParaRPr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Performance Estimation</a:t>
            </a:r>
            <a:endParaRPr/>
          </a:p>
          <a:p>
            <a:pPr marL="914400" lvl="1" indent="-228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How do we select the model to deploy?</a:t>
            </a:r>
            <a:endParaRPr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Compare shortlisted models against baseline</a:t>
            </a:r>
            <a:endParaRPr/>
          </a:p>
          <a:p>
            <a:pPr marL="914400" lvl="1" indent="-228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How do we validate whether our ML system will work when deployed?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Designing an experiment</a:t>
            </a:r>
            <a:endParaRPr/>
          </a:p>
        </p:txBody>
      </p:sp>
      <p:sp>
        <p:nvSpPr>
          <p:cNvPr id="259" name="Google Shape;259;p3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What are we trying to test? 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How do we create different arms of the experiment?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How we do we run the experiment?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What do we measure?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How do we evaluate?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122597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7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What are we testing in an experiment?</a:t>
            </a:r>
            <a:endParaRPr/>
          </a:p>
        </p:txBody>
      </p:sp>
      <p:sp>
        <p:nvSpPr>
          <p:cNvPr id="265" name="Google Shape;265;p3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Lift?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Classification?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Probability estimates?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Ranking?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How does the experiment design change?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sz="2400"/>
              <a:t>How many [students, inspections, projects] should we include in our trial?</a:t>
            </a:r>
            <a:endParaRPr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C2FB7B-F091-354D-AB4F-45D5E6CEE4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Doing a trial over </a:t>
            </a:r>
            <a:r>
              <a:rPr lang="en-US" dirty="0">
                <a:solidFill>
                  <a:srgbClr val="FF0000"/>
                </a:solidFill>
              </a:rPr>
              <a:t>[y] years </a:t>
            </a:r>
            <a:r>
              <a:rPr lang="en-US" dirty="0"/>
              <a:t>with </a:t>
            </a:r>
            <a:r>
              <a:rPr lang="en-US" dirty="0">
                <a:solidFill>
                  <a:srgbClr val="FF0000"/>
                </a:solidFill>
              </a:rPr>
              <a:t>[n] students </a:t>
            </a:r>
            <a:r>
              <a:rPr lang="en-US" dirty="0"/>
              <a:t>every year will give us a </a:t>
            </a:r>
            <a:r>
              <a:rPr lang="en-US" dirty="0">
                <a:solidFill>
                  <a:srgbClr val="FF0000"/>
                </a:solidFill>
              </a:rPr>
              <a:t>[p%] chance </a:t>
            </a:r>
            <a:r>
              <a:rPr lang="en-US" dirty="0"/>
              <a:t>to detect an </a:t>
            </a:r>
            <a:r>
              <a:rPr lang="en-US" dirty="0">
                <a:solidFill>
                  <a:srgbClr val="FF0000"/>
                </a:solidFill>
              </a:rPr>
              <a:t>[e%] increase </a:t>
            </a:r>
            <a:r>
              <a:rPr lang="en-US" dirty="0"/>
              <a:t>in [outcome] with a </a:t>
            </a:r>
            <a:r>
              <a:rPr lang="en-US" dirty="0">
                <a:solidFill>
                  <a:srgbClr val="FF0000"/>
                </a:solidFill>
              </a:rPr>
              <a:t>statistical significance of [s%]</a:t>
            </a:r>
          </a:p>
          <a:p>
            <a:pPr marL="7620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74c861a4ed_0_20"/>
          <p:cNvSpPr txBox="1">
            <a:spLocks noGrp="1"/>
          </p:cNvSpPr>
          <p:nvPr>
            <p:ph type="title"/>
          </p:nvPr>
        </p:nvSpPr>
        <p:spPr>
          <a:xfrm>
            <a:off x="415600" y="161869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sz="2400"/>
              <a:t>How many [students, inspections, projects] should we include in our trial?</a:t>
            </a:r>
            <a:endParaRPr/>
          </a:p>
        </p:txBody>
      </p:sp>
      <p:pic>
        <p:nvPicPr>
          <p:cNvPr id="277" name="Google Shape;277;g74c861a4ed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0275" y="1169290"/>
            <a:ext cx="6731351" cy="451942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g74c861a4ed_0_20"/>
          <p:cNvSpPr txBox="1"/>
          <p:nvPr/>
        </p:nvSpPr>
        <p:spPr>
          <a:xfrm>
            <a:off x="0" y="6343200"/>
            <a:ext cx="8453400" cy="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u="sng">
                <a:solidFill>
                  <a:schemeClr val="hlink"/>
                </a:solidFill>
                <a:hlinkClick r:id="rId4"/>
              </a:rPr>
              <a:t>https://clincalc.com/stats/samplesize.aspx</a:t>
            </a:r>
            <a:endParaRPr sz="3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9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Some Readings</a:t>
            </a:r>
            <a:endParaRPr/>
          </a:p>
        </p:txBody>
      </p:sp>
      <p:sp>
        <p:nvSpPr>
          <p:cNvPr id="284" name="Google Shape;284;p3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u="sng">
                <a:solidFill>
                  <a:schemeClr val="hlink"/>
                </a:solidFill>
                <a:hlinkClick r:id="rId3"/>
              </a:rPr>
              <a:t>References on causal inference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u="sng">
                <a:solidFill>
                  <a:schemeClr val="hlink"/>
                </a:solidFill>
                <a:hlinkClick r:id="rId4"/>
              </a:rPr>
              <a:t>The seven tools of causal inference, with reflections on machine learning</a:t>
            </a:r>
            <a:r>
              <a:rPr lang="en-US"/>
              <a:t> by Pearl, J. Comm ACM. 2019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u="sng">
                <a:solidFill>
                  <a:schemeClr val="hlink"/>
                </a:solidFill>
                <a:hlinkClick r:id="rId5"/>
              </a:rPr>
              <a:t>Elements of Causal Inference</a:t>
            </a:r>
            <a:r>
              <a:rPr lang="en-US"/>
              <a:t> by Peters et al. MIT Press. (Open Access Text)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Counterfactuals and Causal Inference: Methods and Principles for Social Research by Morgan and Winship. Cambridge University Press.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Data Analysis Using Regression and Multilevel/Hierarchical Models by Gelman and Hill. Cambridge University Press.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dirty="0"/>
              <a:t>Final Report and Presentation</a:t>
            </a:r>
            <a:endParaRPr dirty="0"/>
          </a:p>
        </p:txBody>
      </p:sp>
      <p:sp>
        <p:nvSpPr>
          <p:cNvPr id="49" name="Google Shape;49;p2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Final Presentations:</a:t>
            </a:r>
          </a:p>
          <a:p>
            <a:pPr lvl="1" indent="-381000">
              <a:lnSpc>
                <a:spcPct val="100000"/>
              </a:lnSpc>
              <a:spcBef>
                <a:spcPts val="0"/>
              </a:spcBef>
              <a:buSzPts val="2400"/>
              <a:buChar char="●"/>
            </a:pPr>
            <a:r>
              <a:rPr lang="en-US" dirty="0"/>
              <a:t>Next week!</a:t>
            </a:r>
          </a:p>
          <a:p>
            <a:pPr lvl="1" indent="-381000">
              <a:lnSpc>
                <a:spcPct val="100000"/>
              </a:lnSpc>
              <a:spcBef>
                <a:spcPts val="0"/>
              </a:spcBef>
              <a:buSzPts val="2400"/>
              <a:buChar char="●"/>
            </a:pPr>
            <a:r>
              <a:rPr lang="en-US" dirty="0"/>
              <a:t>Tuesday: upload slides on canvas</a:t>
            </a:r>
          </a:p>
          <a:p>
            <a:pPr lvl="1" indent="-381000">
              <a:lnSpc>
                <a:spcPct val="100000"/>
              </a:lnSpc>
              <a:spcBef>
                <a:spcPts val="0"/>
              </a:spcBef>
              <a:buSzPts val="2400"/>
              <a:buChar char="●"/>
            </a:pPr>
            <a:r>
              <a:rPr lang="en-US" dirty="0"/>
              <a:t>Tuesday vs Thursday Preferences? </a:t>
            </a:r>
          </a:p>
          <a:p>
            <a:pPr lvl="1" indent="-381000">
              <a:lnSpc>
                <a:spcPct val="100000"/>
              </a:lnSpc>
              <a:spcBef>
                <a:spcPts val="0"/>
              </a:spcBef>
              <a:buSzPts val="2400"/>
              <a:buChar char="●"/>
            </a:pPr>
            <a:r>
              <a:rPr lang="en-US" dirty="0">
                <a:hlinkClick r:id="rId3"/>
              </a:rPr>
              <a:t>https://canvas.cmu.edu/courses/18465/assignments/268648</a:t>
            </a:r>
            <a:br>
              <a:rPr lang="en-US" dirty="0"/>
            </a:br>
            <a:endParaRPr lang="en-US" dirty="0"/>
          </a:p>
          <a:p>
            <a:pPr lvl="0">
              <a:lnSpc>
                <a:spcPct val="100000"/>
              </a:lnSpc>
            </a:pPr>
            <a:r>
              <a:rPr lang="en-US" dirty="0"/>
              <a:t>Final Reports:</a:t>
            </a:r>
          </a:p>
          <a:p>
            <a:pPr lvl="1" indent="-381000">
              <a:lnSpc>
                <a:spcPct val="100000"/>
              </a:lnSpc>
              <a:spcBef>
                <a:spcPts val="0"/>
              </a:spcBef>
              <a:buSzPts val="2400"/>
              <a:buChar char="●"/>
            </a:pPr>
            <a:r>
              <a:rPr lang="en-US" dirty="0"/>
              <a:t>Due Thursday, December 17</a:t>
            </a:r>
          </a:p>
          <a:p>
            <a:pPr lvl="1" indent="-381000">
              <a:lnSpc>
                <a:spcPct val="100000"/>
              </a:lnSpc>
              <a:spcBef>
                <a:spcPts val="0"/>
              </a:spcBef>
              <a:buSzPts val="2400"/>
              <a:buChar char="●"/>
            </a:pPr>
            <a:r>
              <a:rPr lang="en-US" dirty="0">
                <a:hlinkClick r:id="rId4"/>
              </a:rPr>
              <a:t>https://canvas.cmu.edu/courses/18465/assignments/268649</a:t>
            </a:r>
            <a:endParaRPr lang="en-US" dirty="0"/>
          </a:p>
          <a:p>
            <a:pPr marL="533400" lvl="1" indent="0">
              <a:lnSpc>
                <a:spcPct val="100000"/>
              </a:lnSpc>
              <a:spcBef>
                <a:spcPts val="0"/>
              </a:spcBef>
              <a:buSzPts val="24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299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49428" y="2534144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09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4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Class Recap</a:t>
            </a:r>
            <a:endParaRPr/>
          </a:p>
        </p:txBody>
      </p:sp>
      <p:grpSp>
        <p:nvGrpSpPr>
          <p:cNvPr id="55" name="Google Shape;55;p24"/>
          <p:cNvGrpSpPr/>
          <p:nvPr/>
        </p:nvGrpSpPr>
        <p:grpSpPr>
          <a:xfrm>
            <a:off x="22197" y="1601932"/>
            <a:ext cx="12126088" cy="4518413"/>
            <a:chOff x="682" y="106620"/>
            <a:chExt cx="12126088" cy="4518413"/>
          </a:xfrm>
        </p:grpSpPr>
        <p:sp>
          <p:nvSpPr>
            <p:cNvPr id="56" name="Google Shape;56;p24"/>
            <p:cNvSpPr/>
            <p:nvPr/>
          </p:nvSpPr>
          <p:spPr>
            <a:xfrm>
              <a:off x="682" y="10662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chemeClr val="accent3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4"/>
            <p:cNvSpPr txBox="1"/>
            <p:nvPr/>
          </p:nvSpPr>
          <p:spPr>
            <a:xfrm>
              <a:off x="35314" y="14125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Scoping</a:t>
              </a:r>
              <a:endParaRPr/>
            </a:p>
          </p:txBody>
        </p:sp>
        <p:sp>
          <p:nvSpPr>
            <p:cNvPr id="58" name="Google Shape;58;p24"/>
            <p:cNvSpPr/>
            <p:nvPr/>
          </p:nvSpPr>
          <p:spPr>
            <a:xfrm>
              <a:off x="1750666" y="595941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4"/>
            <p:cNvSpPr txBox="1"/>
            <p:nvPr/>
          </p:nvSpPr>
          <p:spPr>
            <a:xfrm>
              <a:off x="1750666" y="636697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4"/>
            <p:cNvSpPr/>
            <p:nvPr/>
          </p:nvSpPr>
          <p:spPr>
            <a:xfrm>
              <a:off x="2102625" y="10662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7399A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4"/>
            <p:cNvSpPr txBox="1"/>
            <p:nvPr/>
          </p:nvSpPr>
          <p:spPr>
            <a:xfrm>
              <a:off x="2137257" y="14125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Data Acquisition</a:t>
              </a:r>
              <a:endParaRPr/>
            </a:p>
          </p:txBody>
        </p:sp>
        <p:sp>
          <p:nvSpPr>
            <p:cNvPr id="62" name="Google Shape;62;p24"/>
            <p:cNvSpPr/>
            <p:nvPr/>
          </p:nvSpPr>
          <p:spPr>
            <a:xfrm>
              <a:off x="3852609" y="595941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729B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4"/>
            <p:cNvSpPr txBox="1"/>
            <p:nvPr/>
          </p:nvSpPr>
          <p:spPr>
            <a:xfrm>
              <a:off x="3852609" y="636697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4"/>
            <p:cNvSpPr/>
            <p:nvPr/>
          </p:nvSpPr>
          <p:spPr>
            <a:xfrm>
              <a:off x="4204569" y="10662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6FA7A8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4"/>
            <p:cNvSpPr txBox="1"/>
            <p:nvPr/>
          </p:nvSpPr>
          <p:spPr>
            <a:xfrm>
              <a:off x="4239201" y="14125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Data Storage</a:t>
              </a:r>
              <a:endParaRPr/>
            </a:p>
          </p:txBody>
        </p:sp>
        <p:sp>
          <p:nvSpPr>
            <p:cNvPr id="66" name="Google Shape;66;p24"/>
            <p:cNvSpPr/>
            <p:nvPr/>
          </p:nvSpPr>
          <p:spPr>
            <a:xfrm>
              <a:off x="5954552" y="595941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6EA9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4"/>
            <p:cNvSpPr txBox="1"/>
            <p:nvPr/>
          </p:nvSpPr>
          <p:spPr>
            <a:xfrm>
              <a:off x="5954552" y="636697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4"/>
            <p:cNvSpPr/>
            <p:nvPr/>
          </p:nvSpPr>
          <p:spPr>
            <a:xfrm>
              <a:off x="6306512" y="10662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6AAFA4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4"/>
            <p:cNvSpPr txBox="1"/>
            <p:nvPr/>
          </p:nvSpPr>
          <p:spPr>
            <a:xfrm>
              <a:off x="6341144" y="14125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Data Linkage</a:t>
              </a:r>
              <a:endParaRPr/>
            </a:p>
          </p:txBody>
        </p:sp>
        <p:sp>
          <p:nvSpPr>
            <p:cNvPr id="70" name="Google Shape;70;p24"/>
            <p:cNvSpPr/>
            <p:nvPr/>
          </p:nvSpPr>
          <p:spPr>
            <a:xfrm>
              <a:off x="8056496" y="595941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6AB0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4"/>
            <p:cNvSpPr txBox="1"/>
            <p:nvPr/>
          </p:nvSpPr>
          <p:spPr>
            <a:xfrm>
              <a:off x="8056496" y="636697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4"/>
            <p:cNvSpPr/>
            <p:nvPr/>
          </p:nvSpPr>
          <p:spPr>
            <a:xfrm>
              <a:off x="8408455" y="10662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66B69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4"/>
            <p:cNvSpPr txBox="1"/>
            <p:nvPr/>
          </p:nvSpPr>
          <p:spPr>
            <a:xfrm>
              <a:off x="8443087" y="14125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Data Exploration</a:t>
              </a:r>
              <a:endParaRPr/>
            </a:p>
          </p:txBody>
        </p:sp>
        <p:sp>
          <p:nvSpPr>
            <p:cNvPr id="74" name="Google Shape;74;p24"/>
            <p:cNvSpPr/>
            <p:nvPr/>
          </p:nvSpPr>
          <p:spPr>
            <a:xfrm>
              <a:off x="10158439" y="595941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66B7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4"/>
            <p:cNvSpPr txBox="1"/>
            <p:nvPr/>
          </p:nvSpPr>
          <p:spPr>
            <a:xfrm>
              <a:off x="10158439" y="636697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4"/>
            <p:cNvSpPr/>
            <p:nvPr/>
          </p:nvSpPr>
          <p:spPr>
            <a:xfrm>
              <a:off x="10510399" y="10662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62BC8F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4"/>
            <p:cNvSpPr txBox="1"/>
            <p:nvPr/>
          </p:nvSpPr>
          <p:spPr>
            <a:xfrm>
              <a:off x="10545031" y="14125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Analytical Formulation</a:t>
              </a:r>
              <a:endParaRPr/>
            </a:p>
          </p:txBody>
        </p:sp>
        <p:sp>
          <p:nvSpPr>
            <p:cNvPr id="78" name="Google Shape;78;p24"/>
            <p:cNvSpPr/>
            <p:nvPr/>
          </p:nvSpPr>
          <p:spPr>
            <a:xfrm rot="5400000">
              <a:off x="11216695" y="1422655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4"/>
            <p:cNvSpPr txBox="1"/>
            <p:nvPr/>
          </p:nvSpPr>
          <p:spPr>
            <a:xfrm>
              <a:off x="11257450" y="1422656"/>
              <a:ext cx="122268" cy="1426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4"/>
            <p:cNvSpPr/>
            <p:nvPr/>
          </p:nvSpPr>
          <p:spPr>
            <a:xfrm>
              <a:off x="10510399" y="1774615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5FC280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4"/>
            <p:cNvSpPr txBox="1"/>
            <p:nvPr/>
          </p:nvSpPr>
          <p:spPr>
            <a:xfrm>
              <a:off x="10545031" y="1809247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ML Pipelines</a:t>
              </a:r>
              <a:endParaRPr/>
            </a:p>
          </p:txBody>
        </p:sp>
        <p:sp>
          <p:nvSpPr>
            <p:cNvPr id="82" name="Google Shape;82;p24"/>
            <p:cNvSpPr/>
            <p:nvPr/>
          </p:nvSpPr>
          <p:spPr>
            <a:xfrm rot="10800000">
              <a:off x="10173006" y="2263937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5DC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4"/>
            <p:cNvSpPr txBox="1"/>
            <p:nvPr/>
          </p:nvSpPr>
          <p:spPr>
            <a:xfrm>
              <a:off x="10234140" y="2304693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4"/>
            <p:cNvSpPr/>
            <p:nvPr/>
          </p:nvSpPr>
          <p:spPr>
            <a:xfrm>
              <a:off x="8408455" y="1774615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5CC86D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4"/>
            <p:cNvSpPr txBox="1"/>
            <p:nvPr/>
          </p:nvSpPr>
          <p:spPr>
            <a:xfrm>
              <a:off x="8443087" y="1809247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Baselines</a:t>
              </a:r>
              <a:endParaRPr/>
            </a:p>
          </p:txBody>
        </p:sp>
        <p:sp>
          <p:nvSpPr>
            <p:cNvPr id="86" name="Google Shape;86;p24"/>
            <p:cNvSpPr/>
            <p:nvPr/>
          </p:nvSpPr>
          <p:spPr>
            <a:xfrm rot="10800000">
              <a:off x="8071063" y="2263937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5AC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4"/>
            <p:cNvSpPr txBox="1"/>
            <p:nvPr/>
          </p:nvSpPr>
          <p:spPr>
            <a:xfrm>
              <a:off x="8132197" y="2304693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4"/>
            <p:cNvSpPr/>
            <p:nvPr/>
          </p:nvSpPr>
          <p:spPr>
            <a:xfrm>
              <a:off x="6306512" y="1774615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58CE5C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4"/>
            <p:cNvSpPr txBox="1"/>
            <p:nvPr/>
          </p:nvSpPr>
          <p:spPr>
            <a:xfrm>
              <a:off x="6341144" y="1809247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Feature Generation</a:t>
              </a:r>
              <a:endParaRPr/>
            </a:p>
          </p:txBody>
        </p:sp>
        <p:sp>
          <p:nvSpPr>
            <p:cNvPr id="90" name="Google Shape;90;p24"/>
            <p:cNvSpPr/>
            <p:nvPr/>
          </p:nvSpPr>
          <p:spPr>
            <a:xfrm rot="10800000">
              <a:off x="5969120" y="2263937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5AD1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4"/>
            <p:cNvSpPr txBox="1"/>
            <p:nvPr/>
          </p:nvSpPr>
          <p:spPr>
            <a:xfrm>
              <a:off x="6030254" y="2304693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4"/>
            <p:cNvSpPr/>
            <p:nvPr/>
          </p:nvSpPr>
          <p:spPr>
            <a:xfrm>
              <a:off x="4204569" y="1774615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63D455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4"/>
            <p:cNvSpPr txBox="1"/>
            <p:nvPr/>
          </p:nvSpPr>
          <p:spPr>
            <a:xfrm>
              <a:off x="4239201" y="1809247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Train Test Splits</a:t>
              </a:r>
              <a:endParaRPr/>
            </a:p>
          </p:txBody>
        </p:sp>
        <p:sp>
          <p:nvSpPr>
            <p:cNvPr id="94" name="Google Shape;94;p24"/>
            <p:cNvSpPr/>
            <p:nvPr/>
          </p:nvSpPr>
          <p:spPr>
            <a:xfrm rot="10800000">
              <a:off x="3856288" y="2290642"/>
              <a:ext cx="225557" cy="15037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71D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4"/>
            <p:cNvSpPr txBox="1"/>
            <p:nvPr/>
          </p:nvSpPr>
          <p:spPr>
            <a:xfrm>
              <a:off x="3901399" y="2320716"/>
              <a:ext cx="180446" cy="902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4"/>
            <p:cNvSpPr/>
            <p:nvPr/>
          </p:nvSpPr>
          <p:spPr>
            <a:xfrm>
              <a:off x="2102625" y="1774615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78DA5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4"/>
            <p:cNvSpPr txBox="1"/>
            <p:nvPr/>
          </p:nvSpPr>
          <p:spPr>
            <a:xfrm>
              <a:off x="2137257" y="1809247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Evaluation Metrics</a:t>
              </a:r>
              <a:endParaRPr/>
            </a:p>
          </p:txBody>
        </p:sp>
        <p:sp>
          <p:nvSpPr>
            <p:cNvPr id="98" name="Google Shape;98;p24"/>
            <p:cNvSpPr/>
            <p:nvPr/>
          </p:nvSpPr>
          <p:spPr>
            <a:xfrm rot="10800000">
              <a:off x="1765233" y="2263937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87DD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4"/>
            <p:cNvSpPr txBox="1"/>
            <p:nvPr/>
          </p:nvSpPr>
          <p:spPr>
            <a:xfrm>
              <a:off x="1826367" y="2304693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4"/>
            <p:cNvSpPr/>
            <p:nvPr/>
          </p:nvSpPr>
          <p:spPr>
            <a:xfrm>
              <a:off x="682" y="1774615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8FE04E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4"/>
            <p:cNvSpPr txBox="1"/>
            <p:nvPr/>
          </p:nvSpPr>
          <p:spPr>
            <a:xfrm>
              <a:off x="35314" y="1809247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Modeling</a:t>
              </a:r>
              <a:endParaRPr/>
            </a:p>
          </p:txBody>
        </p:sp>
        <p:sp>
          <p:nvSpPr>
            <p:cNvPr id="102" name="Google Shape;102;p24"/>
            <p:cNvSpPr/>
            <p:nvPr/>
          </p:nvSpPr>
          <p:spPr>
            <a:xfrm rot="5400000">
              <a:off x="706978" y="3090651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4"/>
            <p:cNvSpPr txBox="1"/>
            <p:nvPr/>
          </p:nvSpPr>
          <p:spPr>
            <a:xfrm>
              <a:off x="747733" y="3090652"/>
              <a:ext cx="122268" cy="1426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4"/>
            <p:cNvSpPr/>
            <p:nvPr/>
          </p:nvSpPr>
          <p:spPr>
            <a:xfrm>
              <a:off x="682" y="344261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A9E44C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4"/>
            <p:cNvSpPr txBox="1"/>
            <p:nvPr/>
          </p:nvSpPr>
          <p:spPr>
            <a:xfrm>
              <a:off x="35314" y="347724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Model Selection</a:t>
              </a:r>
              <a:endParaRPr/>
            </a:p>
          </p:txBody>
        </p:sp>
        <p:sp>
          <p:nvSpPr>
            <p:cNvPr id="106" name="Google Shape;106;p24"/>
            <p:cNvSpPr/>
            <p:nvPr/>
          </p:nvSpPr>
          <p:spPr>
            <a:xfrm>
              <a:off x="1750666" y="3931932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BCE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4"/>
            <p:cNvSpPr txBox="1"/>
            <p:nvPr/>
          </p:nvSpPr>
          <p:spPr>
            <a:xfrm>
              <a:off x="1750666" y="3972688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4"/>
            <p:cNvSpPr/>
            <p:nvPr/>
          </p:nvSpPr>
          <p:spPr>
            <a:xfrm>
              <a:off x="2102625" y="344261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C7EA49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4"/>
            <p:cNvSpPr txBox="1"/>
            <p:nvPr/>
          </p:nvSpPr>
          <p:spPr>
            <a:xfrm>
              <a:off x="2137257" y="347724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Interpretability</a:t>
              </a:r>
              <a:endParaRPr/>
            </a:p>
          </p:txBody>
        </p:sp>
        <p:sp>
          <p:nvSpPr>
            <p:cNvPr id="110" name="Google Shape;110;p24"/>
            <p:cNvSpPr/>
            <p:nvPr/>
          </p:nvSpPr>
          <p:spPr>
            <a:xfrm>
              <a:off x="3852609" y="3931932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E1EE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4"/>
            <p:cNvSpPr txBox="1"/>
            <p:nvPr/>
          </p:nvSpPr>
          <p:spPr>
            <a:xfrm>
              <a:off x="3852609" y="3972688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4"/>
            <p:cNvSpPr/>
            <p:nvPr/>
          </p:nvSpPr>
          <p:spPr>
            <a:xfrm>
              <a:off x="4204569" y="344261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E6EF4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4"/>
            <p:cNvSpPr txBox="1"/>
            <p:nvPr/>
          </p:nvSpPr>
          <p:spPr>
            <a:xfrm>
              <a:off x="4239201" y="347724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Bias/Fairness</a:t>
              </a:r>
              <a:endParaRPr/>
            </a:p>
          </p:txBody>
        </p:sp>
        <p:sp>
          <p:nvSpPr>
            <p:cNvPr id="114" name="Google Shape;114;p24"/>
            <p:cNvSpPr/>
            <p:nvPr/>
          </p:nvSpPr>
          <p:spPr>
            <a:xfrm>
              <a:off x="5954552" y="3931932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F4E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4"/>
            <p:cNvSpPr txBox="1"/>
            <p:nvPr/>
          </p:nvSpPr>
          <p:spPr>
            <a:xfrm>
              <a:off x="5954552" y="3972688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4"/>
            <p:cNvSpPr/>
            <p:nvPr/>
          </p:nvSpPr>
          <p:spPr>
            <a:xfrm>
              <a:off x="6306512" y="344261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F4DC44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4"/>
            <p:cNvSpPr txBox="1"/>
            <p:nvPr/>
          </p:nvSpPr>
          <p:spPr>
            <a:xfrm>
              <a:off x="6341144" y="347724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Field Trials</a:t>
              </a:r>
              <a:endParaRPr/>
            </a:p>
          </p:txBody>
        </p:sp>
        <p:sp>
          <p:nvSpPr>
            <p:cNvPr id="118" name="Google Shape;118;p24"/>
            <p:cNvSpPr/>
            <p:nvPr/>
          </p:nvSpPr>
          <p:spPr>
            <a:xfrm>
              <a:off x="8056496" y="3931932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F9C6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4"/>
            <p:cNvSpPr txBox="1"/>
            <p:nvPr/>
          </p:nvSpPr>
          <p:spPr>
            <a:xfrm>
              <a:off x="8056496" y="3972688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4"/>
            <p:cNvSpPr/>
            <p:nvPr/>
          </p:nvSpPr>
          <p:spPr>
            <a:xfrm>
              <a:off x="8408455" y="344261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4"/>
            <p:cNvSpPr txBox="1"/>
            <p:nvPr/>
          </p:nvSpPr>
          <p:spPr>
            <a:xfrm>
              <a:off x="8443087" y="347724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Deployment</a:t>
              </a:r>
              <a:endParaRPr/>
            </a:p>
          </p:txBody>
        </p:sp>
        <p:sp>
          <p:nvSpPr>
            <p:cNvPr id="122" name="Google Shape;122;p24"/>
            <p:cNvSpPr/>
            <p:nvPr/>
          </p:nvSpPr>
          <p:spPr>
            <a:xfrm>
              <a:off x="10158439" y="3931932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FEA9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4"/>
            <p:cNvSpPr txBox="1"/>
            <p:nvPr/>
          </p:nvSpPr>
          <p:spPr>
            <a:xfrm>
              <a:off x="10158439" y="3972688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4"/>
            <p:cNvSpPr/>
            <p:nvPr/>
          </p:nvSpPr>
          <p:spPr>
            <a:xfrm>
              <a:off x="10510399" y="344261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4"/>
            <p:cNvSpPr txBox="1"/>
            <p:nvPr/>
          </p:nvSpPr>
          <p:spPr>
            <a:xfrm>
              <a:off x="10545031" y="347724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Maintenance &amp; Monitoring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Project checklist</a:t>
            </a:r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Train Test Splits – make sure you’re using all of them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Features – make sure you have relevant features</a:t>
            </a:r>
            <a:endParaRPr/>
          </a:p>
          <a:p>
            <a:pPr marL="91440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Imputation</a:t>
            </a:r>
            <a:endParaRPr/>
          </a:p>
          <a:p>
            <a:pPr marL="91440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scaling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Models</a:t>
            </a:r>
            <a:endParaRPr/>
          </a:p>
          <a:p>
            <a:pPr marL="91440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Make sure you have an appropriately large grid and model types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Model Selection</a:t>
            </a:r>
            <a:endParaRPr/>
          </a:p>
          <a:p>
            <a:pPr marL="91440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Initial metric (sanity check with PR-k curve), and selection metric over time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Interpretability</a:t>
            </a:r>
            <a:endParaRPr/>
          </a:p>
          <a:p>
            <a:pPr marL="91440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Feature importances, Cross-Tabs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Bias</a:t>
            </a:r>
            <a:endParaRPr/>
          </a:p>
          <a:p>
            <a:pPr marL="91440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Protected Group and Bias Metric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dirty="0"/>
              <a:t>Field Validation: Beyond A/B Testing</a:t>
            </a:r>
            <a:endParaRPr dirty="0"/>
          </a:p>
        </p:txBody>
      </p:sp>
      <p:sp>
        <p:nvSpPr>
          <p:cNvPr id="259" name="Google Shape;259;p3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How well does the model perform in the real world?</a:t>
            </a:r>
          </a:p>
          <a:p>
            <a:pPr lvl="1" indent="-381000">
              <a:spcBef>
                <a:spcPts val="0"/>
              </a:spcBef>
              <a:buSzPts val="2400"/>
              <a:buChar char="●"/>
            </a:pPr>
            <a:r>
              <a:rPr lang="en-US" sz="2400" dirty="0"/>
              <a:t>Validation on truly unseen future data; only way to ensure against leakage</a:t>
            </a:r>
            <a:br>
              <a:rPr lang="en-US" dirty="0"/>
            </a:br>
            <a:endParaRPr lang="en-US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What key assumptions in our formulation need to be tested?</a:t>
            </a:r>
          </a:p>
          <a:p>
            <a:pPr lvl="1" indent="-381000">
              <a:spcBef>
                <a:spcPts val="0"/>
              </a:spcBef>
              <a:buSzPts val="2400"/>
              <a:buChar char="●"/>
            </a:pPr>
            <a:r>
              <a:rPr lang="en-US" sz="2400" dirty="0"/>
              <a:t>Are we intervening with the “right” people?</a:t>
            </a:r>
          </a:p>
          <a:p>
            <a:pPr lvl="1" indent="-381000">
              <a:spcBef>
                <a:spcPts val="0"/>
              </a:spcBef>
              <a:buSzPts val="2400"/>
              <a:buChar char="●"/>
            </a:pPr>
            <a:r>
              <a:rPr lang="en-US" sz="2400" dirty="0"/>
              <a:t>Are we intervening in the best way possible?</a:t>
            </a:r>
          </a:p>
          <a:p>
            <a:pPr lvl="1" indent="-381000">
              <a:spcBef>
                <a:spcPts val="0"/>
              </a:spcBef>
              <a:buSzPts val="2400"/>
              <a:buChar char="●"/>
            </a:pPr>
            <a:r>
              <a:rPr lang="en-US" sz="2400" dirty="0"/>
              <a:t>Impact of historical decision making / selective labels?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Most importantly: </a:t>
            </a:r>
            <a:r>
              <a:rPr lang="en-US" b="1" dirty="0"/>
              <a:t>how well does the ML system we’re building help the organization realize its goals?</a:t>
            </a: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" grpId="0" uiExpand="1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Goals of Causal Inference</a:t>
            </a:r>
            <a:endParaRPr/>
          </a:p>
        </p:txBody>
      </p:sp>
      <p:pic>
        <p:nvPicPr>
          <p:cNvPr id="137" name="Google Shape;137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80705"/>
            <a:ext cx="12192000" cy="6052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Do sports programs affect school graduation rates?</a:t>
            </a:r>
            <a:endParaRPr/>
          </a:p>
        </p:txBody>
      </p:sp>
      <p:sp>
        <p:nvSpPr>
          <p:cNvPr id="143" name="Google Shape;143;p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sports programs</a:t>
            </a:r>
            <a:endParaRPr b="1"/>
          </a:p>
        </p:txBody>
      </p:sp>
      <p:sp>
        <p:nvSpPr>
          <p:cNvPr id="144" name="Google Shape;144;p2"/>
          <p:cNvSpPr txBox="1">
            <a:spLocks noGrp="1"/>
          </p:cNvSpPr>
          <p:nvPr>
            <p:ph type="body" idx="4294967295"/>
          </p:nvPr>
        </p:nvSpPr>
        <p:spPr>
          <a:xfrm>
            <a:off x="8987118" y="3603251"/>
            <a:ext cx="266700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graduation</a:t>
            </a:r>
            <a:endParaRPr b="1"/>
          </a:p>
        </p:txBody>
      </p:sp>
      <p:sp>
        <p:nvSpPr>
          <p:cNvPr id="145" name="Google Shape;145;p2"/>
          <p:cNvSpPr txBox="1">
            <a:spLocks noGrp="1"/>
          </p:cNvSpPr>
          <p:nvPr>
            <p:ph type="body" idx="4294967295"/>
          </p:nvPr>
        </p:nvSpPr>
        <p:spPr>
          <a:xfrm>
            <a:off x="5934996" y="3050646"/>
            <a:ext cx="612775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?</a:t>
            </a:r>
            <a:endParaRPr b="1"/>
          </a:p>
        </p:txBody>
      </p:sp>
      <p:cxnSp>
        <p:nvCxnSpPr>
          <p:cNvPr id="146" name="Google Shape;146;p2"/>
          <p:cNvCxnSpPr/>
          <p:nvPr/>
        </p:nvCxnSpPr>
        <p:spPr>
          <a:xfrm>
            <a:off x="3850950" y="3985045"/>
            <a:ext cx="4490000" cy="5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842</Words>
  <Application>Microsoft Macintosh PowerPoint</Application>
  <PresentationFormat>Widescreen</PresentationFormat>
  <Paragraphs>213</Paragraphs>
  <Slides>27</Slides>
  <Notes>25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Simple Light</vt:lpstr>
      <vt:lpstr>PowerPoint Presentation</vt:lpstr>
      <vt:lpstr>Things to cover today</vt:lpstr>
      <vt:lpstr>Final Report and Presentation</vt:lpstr>
      <vt:lpstr>PowerPoint Presentation</vt:lpstr>
      <vt:lpstr>Class Recap</vt:lpstr>
      <vt:lpstr>Project checklist</vt:lpstr>
      <vt:lpstr>Field Validation: Beyond A/B Testing</vt:lpstr>
      <vt:lpstr>Goals of Causal Inference</vt:lpstr>
      <vt:lpstr>Do sports programs affect school graduation rates?</vt:lpstr>
      <vt:lpstr>Do sports programs affect school graduation rates?</vt:lpstr>
      <vt:lpstr>Do sports programs affect school graduation rates?</vt:lpstr>
      <vt:lpstr>Causal Research Design</vt:lpstr>
      <vt:lpstr>Experiment</vt:lpstr>
      <vt:lpstr>Quasi-Experimental</vt:lpstr>
      <vt:lpstr>Observational Study</vt:lpstr>
      <vt:lpstr>Methods for causal inference</vt:lpstr>
      <vt:lpstr>Causal inference with observational data</vt:lpstr>
      <vt:lpstr>Causal inference with observational data</vt:lpstr>
      <vt:lpstr>Causal inference with observational data</vt:lpstr>
      <vt:lpstr>Causal inference with experiments</vt:lpstr>
      <vt:lpstr>Some things to keep in mind</vt:lpstr>
      <vt:lpstr>Designing Trials to Validate ML Systems</vt:lpstr>
      <vt:lpstr>Designing an experiment</vt:lpstr>
      <vt:lpstr>What are we testing in an experiment?</vt:lpstr>
      <vt:lpstr>How many [students, inspections, projects] should we include in our trial?</vt:lpstr>
      <vt:lpstr>How many [students, inspections, projects] should we include in our trial?</vt:lpstr>
      <vt:lpstr>Some Readings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Kit Rodolfa</cp:lastModifiedBy>
  <cp:revision>5</cp:revision>
  <dcterms:created xsi:type="dcterms:W3CDTF">2020-01-14T19:43:43Z</dcterms:created>
  <dcterms:modified xsi:type="dcterms:W3CDTF">2020-11-24T05:46:26Z</dcterms:modified>
</cp:coreProperties>
</file>