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74" r:id="rId4"/>
    <p:sldId id="309" r:id="rId5"/>
    <p:sldId id="301" r:id="rId6"/>
    <p:sldId id="303" r:id="rId7"/>
    <p:sldId id="320" r:id="rId8"/>
    <p:sldId id="300" r:id="rId9"/>
    <p:sldId id="302" r:id="rId10"/>
    <p:sldId id="304" r:id="rId11"/>
    <p:sldId id="277" r:id="rId12"/>
    <p:sldId id="321" r:id="rId13"/>
    <p:sldId id="278" r:id="rId14"/>
    <p:sldId id="280" r:id="rId15"/>
    <p:sldId id="279" r:id="rId16"/>
    <p:sldId id="306" r:id="rId17"/>
    <p:sldId id="310" r:id="rId18"/>
    <p:sldId id="312" r:id="rId19"/>
    <p:sldId id="313" r:id="rId20"/>
    <p:sldId id="314" r:id="rId21"/>
    <p:sldId id="316" r:id="rId22"/>
    <p:sldId id="315" r:id="rId23"/>
    <p:sldId id="317" r:id="rId24"/>
    <p:sldId id="295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9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1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939A5-61AE-9B4E-A79C-FD07DB0B9193}" type="doc">
      <dgm:prSet loTypeId="urn:microsoft.com/office/officeart/2005/8/layout/cycle2" loCatId="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8F43522-B62A-3D44-9C1F-1B384D416A21}">
      <dgm:prSet phldrT="[Text]" custT="1"/>
      <dgm:spPr/>
      <dgm:t>
        <a:bodyPr/>
        <a:lstStyle/>
        <a:p>
          <a:r>
            <a:rPr lang="en-US" sz="1600" dirty="0"/>
            <a:t>Come up with Feature Ideas</a:t>
          </a:r>
        </a:p>
      </dgm:t>
    </dgm:pt>
    <dgm:pt modelId="{4A6A2D2E-D070-0542-9834-C49066B1C4BE}" type="parTrans" cxnId="{757EEBEB-396F-F844-97F8-640FF6093CD9}">
      <dgm:prSet/>
      <dgm:spPr/>
      <dgm:t>
        <a:bodyPr/>
        <a:lstStyle/>
        <a:p>
          <a:endParaRPr lang="en-US"/>
        </a:p>
      </dgm:t>
    </dgm:pt>
    <dgm:pt modelId="{54E87F9D-FD2B-B341-9EB0-B864E8CC1934}" type="sibTrans" cxnId="{757EEBEB-396F-F844-97F8-640FF6093CD9}">
      <dgm:prSet/>
      <dgm:spPr/>
      <dgm:t>
        <a:bodyPr/>
        <a:lstStyle/>
        <a:p>
          <a:endParaRPr lang="en-US"/>
        </a:p>
      </dgm:t>
    </dgm:pt>
    <dgm:pt modelId="{B732170C-6367-8F43-81E8-6027E310AEC2}">
      <dgm:prSet phldrT="[Text]" custT="1"/>
      <dgm:spPr/>
      <dgm:t>
        <a:bodyPr/>
        <a:lstStyle/>
        <a:p>
          <a:r>
            <a:rPr lang="en-US" sz="1600" dirty="0"/>
            <a:t>Implement Features</a:t>
          </a:r>
        </a:p>
      </dgm:t>
    </dgm:pt>
    <dgm:pt modelId="{D0625F34-EB09-B342-BBE1-FF212B25C008}" type="parTrans" cxnId="{A2498F5E-391E-0248-A1BB-525FCB3B196E}">
      <dgm:prSet/>
      <dgm:spPr/>
      <dgm:t>
        <a:bodyPr/>
        <a:lstStyle/>
        <a:p>
          <a:endParaRPr lang="en-US"/>
        </a:p>
      </dgm:t>
    </dgm:pt>
    <dgm:pt modelId="{B3AE3CB1-36E1-E441-9DB8-A6A6EB55C7AF}" type="sibTrans" cxnId="{A2498F5E-391E-0248-A1BB-525FCB3B196E}">
      <dgm:prSet/>
      <dgm:spPr/>
      <dgm:t>
        <a:bodyPr/>
        <a:lstStyle/>
        <a:p>
          <a:endParaRPr lang="en-US"/>
        </a:p>
      </dgm:t>
    </dgm:pt>
    <dgm:pt modelId="{56F1EA0B-02BD-B04B-B23B-1DC5FEF08F55}">
      <dgm:prSet phldrT="[Text]" custT="1"/>
      <dgm:spPr/>
      <dgm:t>
        <a:bodyPr lIns="0" rIns="0"/>
        <a:lstStyle/>
        <a:p>
          <a:r>
            <a:rPr lang="en-US" sz="1800" dirty="0"/>
            <a:t>Test Results in ML Pipeline</a:t>
          </a:r>
        </a:p>
      </dgm:t>
    </dgm:pt>
    <dgm:pt modelId="{B6413D34-C7F9-B84F-8AFC-37E43B8FBAA8}" type="parTrans" cxnId="{E1CD659C-AA78-B44F-8D03-A0EB2EA43CA9}">
      <dgm:prSet/>
      <dgm:spPr/>
      <dgm:t>
        <a:bodyPr/>
        <a:lstStyle/>
        <a:p>
          <a:endParaRPr lang="en-US"/>
        </a:p>
      </dgm:t>
    </dgm:pt>
    <dgm:pt modelId="{D63C60B8-C747-A140-952D-0791E1A4BB70}" type="sibTrans" cxnId="{E1CD659C-AA78-B44F-8D03-A0EB2EA43CA9}">
      <dgm:prSet/>
      <dgm:spPr/>
      <dgm:t>
        <a:bodyPr/>
        <a:lstStyle/>
        <a:p>
          <a:endParaRPr lang="en-US"/>
        </a:p>
      </dgm:t>
    </dgm:pt>
    <dgm:pt modelId="{C8AD37E1-663C-B347-B150-404C38F2C8C5}">
      <dgm:prSet phldrT="[Text]" custT="1"/>
      <dgm:spPr/>
      <dgm:t>
        <a:bodyPr lIns="0" rIns="0"/>
        <a:lstStyle/>
        <a:p>
          <a:r>
            <a:rPr lang="en-US" sz="2000" dirty="0"/>
            <a:t>Discard or Keep</a:t>
          </a:r>
        </a:p>
      </dgm:t>
    </dgm:pt>
    <dgm:pt modelId="{835EA2C5-49F6-FF4F-B747-3C6A29083870}" type="parTrans" cxnId="{D3D70B0C-1E0A-1745-9FCA-DCBBF144F974}">
      <dgm:prSet/>
      <dgm:spPr/>
      <dgm:t>
        <a:bodyPr/>
        <a:lstStyle/>
        <a:p>
          <a:endParaRPr lang="en-US"/>
        </a:p>
      </dgm:t>
    </dgm:pt>
    <dgm:pt modelId="{A3302372-969E-DB43-91DC-057F48D48A3D}" type="sibTrans" cxnId="{D3D70B0C-1E0A-1745-9FCA-DCBBF144F974}">
      <dgm:prSet/>
      <dgm:spPr/>
      <dgm:t>
        <a:bodyPr/>
        <a:lstStyle/>
        <a:p>
          <a:endParaRPr lang="en-US"/>
        </a:p>
      </dgm:t>
    </dgm:pt>
    <dgm:pt modelId="{20A9EDF9-2D5D-0446-99E7-FA68FE58A565}" type="pres">
      <dgm:prSet presAssocID="{8B4939A5-61AE-9B4E-A79C-FD07DB0B9193}" presName="cycle" presStyleCnt="0">
        <dgm:presLayoutVars>
          <dgm:dir/>
          <dgm:resizeHandles val="exact"/>
        </dgm:presLayoutVars>
      </dgm:prSet>
      <dgm:spPr/>
    </dgm:pt>
    <dgm:pt modelId="{945B8879-CD04-764C-8AA3-A5E2A795A175}" type="pres">
      <dgm:prSet presAssocID="{A8F43522-B62A-3D44-9C1F-1B384D416A21}" presName="node" presStyleLbl="node1" presStyleIdx="0" presStyleCnt="4" custScaleX="98313" custScaleY="93861">
        <dgm:presLayoutVars>
          <dgm:bulletEnabled val="1"/>
        </dgm:presLayoutVars>
      </dgm:prSet>
      <dgm:spPr/>
    </dgm:pt>
    <dgm:pt modelId="{BADC132D-438F-254E-B43D-E9D312B11D27}" type="pres">
      <dgm:prSet presAssocID="{54E87F9D-FD2B-B341-9EB0-B864E8CC1934}" presName="sibTrans" presStyleLbl="sibTrans2D1" presStyleIdx="0" presStyleCnt="4"/>
      <dgm:spPr/>
    </dgm:pt>
    <dgm:pt modelId="{0A3841EC-3823-264D-93A3-275563A6D934}" type="pres">
      <dgm:prSet presAssocID="{54E87F9D-FD2B-B341-9EB0-B864E8CC1934}" presName="connectorText" presStyleLbl="sibTrans2D1" presStyleIdx="0" presStyleCnt="4"/>
      <dgm:spPr/>
    </dgm:pt>
    <dgm:pt modelId="{C416D91B-292C-E542-87D5-DEA62EC9B70E}" type="pres">
      <dgm:prSet presAssocID="{B732170C-6367-8F43-81E8-6027E310AEC2}" presName="node" presStyleLbl="node1" presStyleIdx="1" presStyleCnt="4" custScaleX="116101" custScaleY="109769">
        <dgm:presLayoutVars>
          <dgm:bulletEnabled val="1"/>
        </dgm:presLayoutVars>
      </dgm:prSet>
      <dgm:spPr/>
    </dgm:pt>
    <dgm:pt modelId="{08BF4C04-F962-A84F-8846-0230D12E3AB8}" type="pres">
      <dgm:prSet presAssocID="{B3AE3CB1-36E1-E441-9DB8-A6A6EB55C7AF}" presName="sibTrans" presStyleLbl="sibTrans2D1" presStyleIdx="1" presStyleCnt="4"/>
      <dgm:spPr/>
    </dgm:pt>
    <dgm:pt modelId="{9BD27105-BE67-6847-99A5-01E96659D6F0}" type="pres">
      <dgm:prSet presAssocID="{B3AE3CB1-36E1-E441-9DB8-A6A6EB55C7AF}" presName="connectorText" presStyleLbl="sibTrans2D1" presStyleIdx="1" presStyleCnt="4"/>
      <dgm:spPr/>
    </dgm:pt>
    <dgm:pt modelId="{7FB53688-E9C7-EB46-8450-86DB276964BF}" type="pres">
      <dgm:prSet presAssocID="{56F1EA0B-02BD-B04B-B23B-1DC5FEF08F55}" presName="node" presStyleLbl="node1" presStyleIdx="2" presStyleCnt="4" custScaleX="115327" custScaleY="105044">
        <dgm:presLayoutVars>
          <dgm:bulletEnabled val="1"/>
        </dgm:presLayoutVars>
      </dgm:prSet>
      <dgm:spPr/>
    </dgm:pt>
    <dgm:pt modelId="{6C03D29D-6D1B-D144-9F79-CE7E97FAEAFF}" type="pres">
      <dgm:prSet presAssocID="{D63C60B8-C747-A140-952D-0791E1A4BB70}" presName="sibTrans" presStyleLbl="sibTrans2D1" presStyleIdx="2" presStyleCnt="4"/>
      <dgm:spPr/>
    </dgm:pt>
    <dgm:pt modelId="{328F1ECC-8133-6943-98E8-B071A82B2F4E}" type="pres">
      <dgm:prSet presAssocID="{D63C60B8-C747-A140-952D-0791E1A4BB70}" presName="connectorText" presStyleLbl="sibTrans2D1" presStyleIdx="2" presStyleCnt="4"/>
      <dgm:spPr/>
    </dgm:pt>
    <dgm:pt modelId="{D7EBC052-ED42-F14B-9C38-1DE104A3278B}" type="pres">
      <dgm:prSet presAssocID="{C8AD37E1-663C-B347-B150-404C38F2C8C5}" presName="node" presStyleLbl="node1" presStyleIdx="3" presStyleCnt="4" custScaleX="116894" custScaleY="113532">
        <dgm:presLayoutVars>
          <dgm:bulletEnabled val="1"/>
        </dgm:presLayoutVars>
      </dgm:prSet>
      <dgm:spPr/>
    </dgm:pt>
    <dgm:pt modelId="{07AB3ADD-E4C5-A04D-B5B1-BE3942CAC30E}" type="pres">
      <dgm:prSet presAssocID="{A3302372-969E-DB43-91DC-057F48D48A3D}" presName="sibTrans" presStyleLbl="sibTrans2D1" presStyleIdx="3" presStyleCnt="4"/>
      <dgm:spPr/>
    </dgm:pt>
    <dgm:pt modelId="{F8B21741-C690-CF4B-A9E1-C9BC40213FFB}" type="pres">
      <dgm:prSet presAssocID="{A3302372-969E-DB43-91DC-057F48D48A3D}" presName="connectorText" presStyleLbl="sibTrans2D1" presStyleIdx="3" presStyleCnt="4"/>
      <dgm:spPr/>
    </dgm:pt>
  </dgm:ptLst>
  <dgm:cxnLst>
    <dgm:cxn modelId="{7EF80305-E719-B248-A2D5-3C10AFB83586}" type="presOf" srcId="{54E87F9D-FD2B-B341-9EB0-B864E8CC1934}" destId="{BADC132D-438F-254E-B43D-E9D312B11D27}" srcOrd="0" destOrd="0" presId="urn:microsoft.com/office/officeart/2005/8/layout/cycle2"/>
    <dgm:cxn modelId="{D3D70B0C-1E0A-1745-9FCA-DCBBF144F974}" srcId="{8B4939A5-61AE-9B4E-A79C-FD07DB0B9193}" destId="{C8AD37E1-663C-B347-B150-404C38F2C8C5}" srcOrd="3" destOrd="0" parTransId="{835EA2C5-49F6-FF4F-B747-3C6A29083870}" sibTransId="{A3302372-969E-DB43-91DC-057F48D48A3D}"/>
    <dgm:cxn modelId="{5D2E3D14-D27B-B644-8363-BF100DD2CF3C}" type="presOf" srcId="{C8AD37E1-663C-B347-B150-404C38F2C8C5}" destId="{D7EBC052-ED42-F14B-9C38-1DE104A3278B}" srcOrd="0" destOrd="0" presId="urn:microsoft.com/office/officeart/2005/8/layout/cycle2"/>
    <dgm:cxn modelId="{8699211A-1EC9-4942-A86A-7E456611DC34}" type="presOf" srcId="{B3AE3CB1-36E1-E441-9DB8-A6A6EB55C7AF}" destId="{9BD27105-BE67-6847-99A5-01E96659D6F0}" srcOrd="1" destOrd="0" presId="urn:microsoft.com/office/officeart/2005/8/layout/cycle2"/>
    <dgm:cxn modelId="{3920B034-6FD4-DC48-8174-7CAC5C65C57E}" type="presOf" srcId="{D63C60B8-C747-A140-952D-0791E1A4BB70}" destId="{6C03D29D-6D1B-D144-9F79-CE7E97FAEAFF}" srcOrd="0" destOrd="0" presId="urn:microsoft.com/office/officeart/2005/8/layout/cycle2"/>
    <dgm:cxn modelId="{5FD1BB4D-43A6-CE43-BEBB-C468FA82B8B5}" type="presOf" srcId="{A8F43522-B62A-3D44-9C1F-1B384D416A21}" destId="{945B8879-CD04-764C-8AA3-A5E2A795A175}" srcOrd="0" destOrd="0" presId="urn:microsoft.com/office/officeart/2005/8/layout/cycle2"/>
    <dgm:cxn modelId="{A2498F5E-391E-0248-A1BB-525FCB3B196E}" srcId="{8B4939A5-61AE-9B4E-A79C-FD07DB0B9193}" destId="{B732170C-6367-8F43-81E8-6027E310AEC2}" srcOrd="1" destOrd="0" parTransId="{D0625F34-EB09-B342-BBE1-FF212B25C008}" sibTransId="{B3AE3CB1-36E1-E441-9DB8-A6A6EB55C7AF}"/>
    <dgm:cxn modelId="{D4818165-FD4E-3040-A814-5F04BA31FB3D}" type="presOf" srcId="{A3302372-969E-DB43-91DC-057F48D48A3D}" destId="{07AB3ADD-E4C5-A04D-B5B1-BE3942CAC30E}" srcOrd="0" destOrd="0" presId="urn:microsoft.com/office/officeart/2005/8/layout/cycle2"/>
    <dgm:cxn modelId="{824DBE81-EB37-3041-8427-7342C8358EDF}" type="presOf" srcId="{8B4939A5-61AE-9B4E-A79C-FD07DB0B9193}" destId="{20A9EDF9-2D5D-0446-99E7-FA68FE58A565}" srcOrd="0" destOrd="0" presId="urn:microsoft.com/office/officeart/2005/8/layout/cycle2"/>
    <dgm:cxn modelId="{26ED5487-5F55-F14D-B2D9-7A173AB741E0}" type="presOf" srcId="{A3302372-969E-DB43-91DC-057F48D48A3D}" destId="{F8B21741-C690-CF4B-A9E1-C9BC40213FFB}" srcOrd="1" destOrd="0" presId="urn:microsoft.com/office/officeart/2005/8/layout/cycle2"/>
    <dgm:cxn modelId="{2B6DF78C-3516-3A46-A0E3-1B6F5C11A849}" type="presOf" srcId="{54E87F9D-FD2B-B341-9EB0-B864E8CC1934}" destId="{0A3841EC-3823-264D-93A3-275563A6D934}" srcOrd="1" destOrd="0" presId="urn:microsoft.com/office/officeart/2005/8/layout/cycle2"/>
    <dgm:cxn modelId="{E1CD659C-AA78-B44F-8D03-A0EB2EA43CA9}" srcId="{8B4939A5-61AE-9B4E-A79C-FD07DB0B9193}" destId="{56F1EA0B-02BD-B04B-B23B-1DC5FEF08F55}" srcOrd="2" destOrd="0" parTransId="{B6413D34-C7F9-B84F-8AFC-37E43B8FBAA8}" sibTransId="{D63C60B8-C747-A140-952D-0791E1A4BB70}"/>
    <dgm:cxn modelId="{BA34C6A5-FBC6-794E-85B8-3D1CCFC88913}" type="presOf" srcId="{56F1EA0B-02BD-B04B-B23B-1DC5FEF08F55}" destId="{7FB53688-E9C7-EB46-8450-86DB276964BF}" srcOrd="0" destOrd="0" presId="urn:microsoft.com/office/officeart/2005/8/layout/cycle2"/>
    <dgm:cxn modelId="{1E74BAAE-5043-DB4A-80C4-A3E014788034}" type="presOf" srcId="{D63C60B8-C747-A140-952D-0791E1A4BB70}" destId="{328F1ECC-8133-6943-98E8-B071A82B2F4E}" srcOrd="1" destOrd="0" presId="urn:microsoft.com/office/officeart/2005/8/layout/cycle2"/>
    <dgm:cxn modelId="{757EEBEB-396F-F844-97F8-640FF6093CD9}" srcId="{8B4939A5-61AE-9B4E-A79C-FD07DB0B9193}" destId="{A8F43522-B62A-3D44-9C1F-1B384D416A21}" srcOrd="0" destOrd="0" parTransId="{4A6A2D2E-D070-0542-9834-C49066B1C4BE}" sibTransId="{54E87F9D-FD2B-B341-9EB0-B864E8CC1934}"/>
    <dgm:cxn modelId="{0CFBB6F1-A6A1-4048-9021-D525B50D7EF3}" type="presOf" srcId="{B732170C-6367-8F43-81E8-6027E310AEC2}" destId="{C416D91B-292C-E542-87D5-DEA62EC9B70E}" srcOrd="0" destOrd="0" presId="urn:microsoft.com/office/officeart/2005/8/layout/cycle2"/>
    <dgm:cxn modelId="{A7B19BF8-68A9-0E4F-BEFF-F7E403FE636B}" type="presOf" srcId="{B3AE3CB1-36E1-E441-9DB8-A6A6EB55C7AF}" destId="{08BF4C04-F962-A84F-8846-0230D12E3AB8}" srcOrd="0" destOrd="0" presId="urn:microsoft.com/office/officeart/2005/8/layout/cycle2"/>
    <dgm:cxn modelId="{AF47558D-6D10-324F-AC28-B644D660FBBC}" type="presParOf" srcId="{20A9EDF9-2D5D-0446-99E7-FA68FE58A565}" destId="{945B8879-CD04-764C-8AA3-A5E2A795A175}" srcOrd="0" destOrd="0" presId="urn:microsoft.com/office/officeart/2005/8/layout/cycle2"/>
    <dgm:cxn modelId="{BC23214D-3FD5-1A49-ACC3-6774845E229D}" type="presParOf" srcId="{20A9EDF9-2D5D-0446-99E7-FA68FE58A565}" destId="{BADC132D-438F-254E-B43D-E9D312B11D27}" srcOrd="1" destOrd="0" presId="urn:microsoft.com/office/officeart/2005/8/layout/cycle2"/>
    <dgm:cxn modelId="{6C5BCC82-F38B-5349-BFE7-A4E596093D04}" type="presParOf" srcId="{BADC132D-438F-254E-B43D-E9D312B11D27}" destId="{0A3841EC-3823-264D-93A3-275563A6D934}" srcOrd="0" destOrd="0" presId="urn:microsoft.com/office/officeart/2005/8/layout/cycle2"/>
    <dgm:cxn modelId="{831A8F5A-5814-7D47-BA86-7F2C4FBC84E6}" type="presParOf" srcId="{20A9EDF9-2D5D-0446-99E7-FA68FE58A565}" destId="{C416D91B-292C-E542-87D5-DEA62EC9B70E}" srcOrd="2" destOrd="0" presId="urn:microsoft.com/office/officeart/2005/8/layout/cycle2"/>
    <dgm:cxn modelId="{185932C2-290B-0F45-8AE2-9C54C862F42F}" type="presParOf" srcId="{20A9EDF9-2D5D-0446-99E7-FA68FE58A565}" destId="{08BF4C04-F962-A84F-8846-0230D12E3AB8}" srcOrd="3" destOrd="0" presId="urn:microsoft.com/office/officeart/2005/8/layout/cycle2"/>
    <dgm:cxn modelId="{B2D62A5C-B58C-1D47-9D1E-6EA7D0034979}" type="presParOf" srcId="{08BF4C04-F962-A84F-8846-0230D12E3AB8}" destId="{9BD27105-BE67-6847-99A5-01E96659D6F0}" srcOrd="0" destOrd="0" presId="urn:microsoft.com/office/officeart/2005/8/layout/cycle2"/>
    <dgm:cxn modelId="{2496C305-B3C1-D441-810A-12CDF81EB2B7}" type="presParOf" srcId="{20A9EDF9-2D5D-0446-99E7-FA68FE58A565}" destId="{7FB53688-E9C7-EB46-8450-86DB276964BF}" srcOrd="4" destOrd="0" presId="urn:microsoft.com/office/officeart/2005/8/layout/cycle2"/>
    <dgm:cxn modelId="{CA407018-839E-C94D-8BA5-8118AAB21318}" type="presParOf" srcId="{20A9EDF9-2D5D-0446-99E7-FA68FE58A565}" destId="{6C03D29D-6D1B-D144-9F79-CE7E97FAEAFF}" srcOrd="5" destOrd="0" presId="urn:microsoft.com/office/officeart/2005/8/layout/cycle2"/>
    <dgm:cxn modelId="{5E9191D2-B489-114F-B890-D80F1D45930C}" type="presParOf" srcId="{6C03D29D-6D1B-D144-9F79-CE7E97FAEAFF}" destId="{328F1ECC-8133-6943-98E8-B071A82B2F4E}" srcOrd="0" destOrd="0" presId="urn:microsoft.com/office/officeart/2005/8/layout/cycle2"/>
    <dgm:cxn modelId="{2FE64227-0902-174E-A3C6-9BA88834A9A7}" type="presParOf" srcId="{20A9EDF9-2D5D-0446-99E7-FA68FE58A565}" destId="{D7EBC052-ED42-F14B-9C38-1DE104A3278B}" srcOrd="6" destOrd="0" presId="urn:microsoft.com/office/officeart/2005/8/layout/cycle2"/>
    <dgm:cxn modelId="{E8F49D42-2D3F-0F49-90CD-4921910A95F9}" type="presParOf" srcId="{20A9EDF9-2D5D-0446-99E7-FA68FE58A565}" destId="{07AB3ADD-E4C5-A04D-B5B1-BE3942CAC30E}" srcOrd="7" destOrd="0" presId="urn:microsoft.com/office/officeart/2005/8/layout/cycle2"/>
    <dgm:cxn modelId="{26ADC31B-865A-A44F-B11D-4A7F25A125FA}" type="presParOf" srcId="{07AB3ADD-E4C5-A04D-B5B1-BE3942CAC30E}" destId="{F8B21741-C690-CF4B-A9E1-C9BC40213F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B8879-CD04-764C-8AA3-A5E2A795A175}">
      <dsp:nvSpPr>
        <dsp:cNvPr id="0" name=""/>
        <dsp:cNvSpPr/>
      </dsp:nvSpPr>
      <dsp:spPr>
        <a:xfrm>
          <a:off x="2857894" y="24372"/>
          <a:ext cx="1302942" cy="12439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Come up with Feature Ideas</a:t>
          </a:r>
        </a:p>
      </dsp:txBody>
      <dsp:txXfrm>
        <a:off x="3048705" y="206543"/>
        <a:ext cx="921320" cy="879598"/>
      </dsp:txXfrm>
    </dsp:sp>
    <dsp:sp modelId="{BADC132D-438F-254E-B43D-E9D312B11D27}">
      <dsp:nvSpPr>
        <dsp:cNvPr id="0" name=""/>
        <dsp:cNvSpPr/>
      </dsp:nvSpPr>
      <dsp:spPr>
        <a:xfrm rot="2700000">
          <a:off x="4006612" y="1081025"/>
          <a:ext cx="322160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020766" y="1136313"/>
        <a:ext cx="225512" cy="268372"/>
      </dsp:txXfrm>
    </dsp:sp>
    <dsp:sp modelId="{C416D91B-292C-E542-87D5-DEA62EC9B70E}">
      <dsp:nvSpPr>
        <dsp:cNvPr id="0" name=""/>
        <dsp:cNvSpPr/>
      </dsp:nvSpPr>
      <dsp:spPr>
        <a:xfrm>
          <a:off x="4148253" y="1327189"/>
          <a:ext cx="1538687" cy="14547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 Features</a:t>
          </a:r>
        </a:p>
      </dsp:txBody>
      <dsp:txXfrm>
        <a:off x="4373588" y="1540235"/>
        <a:ext cx="1088017" cy="1028676"/>
      </dsp:txXfrm>
    </dsp:sp>
    <dsp:sp modelId="{08BF4C04-F962-A84F-8846-0230D12E3AB8}">
      <dsp:nvSpPr>
        <dsp:cNvPr id="0" name=""/>
        <dsp:cNvSpPr/>
      </dsp:nvSpPr>
      <dsp:spPr>
        <a:xfrm rot="8100000">
          <a:off x="4075167" y="2536540"/>
          <a:ext cx="273636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4145236" y="2596974"/>
        <a:ext cx="191545" cy="268372"/>
      </dsp:txXfrm>
    </dsp:sp>
    <dsp:sp modelId="{7FB53688-E9C7-EB46-8450-86DB276964BF}">
      <dsp:nvSpPr>
        <dsp:cNvPr id="0" name=""/>
        <dsp:cNvSpPr/>
      </dsp:nvSpPr>
      <dsp:spPr>
        <a:xfrm>
          <a:off x="2745150" y="2766731"/>
          <a:ext cx="1528429" cy="13921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Results in ML Pipeline</a:t>
          </a:r>
        </a:p>
      </dsp:txBody>
      <dsp:txXfrm>
        <a:off x="2968983" y="2970606"/>
        <a:ext cx="1080763" cy="984398"/>
      </dsp:txXfrm>
    </dsp:sp>
    <dsp:sp modelId="{6C03D29D-6D1B-D144-9F79-CE7E97FAEAFF}">
      <dsp:nvSpPr>
        <dsp:cNvPr id="0" name=""/>
        <dsp:cNvSpPr/>
      </dsp:nvSpPr>
      <dsp:spPr>
        <a:xfrm rot="13500000">
          <a:off x="2690444" y="2552888"/>
          <a:ext cx="265297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758377" y="2670485"/>
        <a:ext cx="185708" cy="268372"/>
      </dsp:txXfrm>
    </dsp:sp>
    <dsp:sp modelId="{D7EBC052-ED42-F14B-9C38-1DE104A3278B}">
      <dsp:nvSpPr>
        <dsp:cNvPr id="0" name=""/>
        <dsp:cNvSpPr/>
      </dsp:nvSpPr>
      <dsp:spPr>
        <a:xfrm>
          <a:off x="1326535" y="1302253"/>
          <a:ext cx="1549196" cy="1504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Discard or Keep</a:t>
          </a:r>
        </a:p>
      </dsp:txBody>
      <dsp:txXfrm>
        <a:off x="1553410" y="1522602"/>
        <a:ext cx="1095446" cy="1063942"/>
      </dsp:txXfrm>
    </dsp:sp>
    <dsp:sp modelId="{07AB3ADD-E4C5-A04D-B5B1-BE3942CAC30E}">
      <dsp:nvSpPr>
        <dsp:cNvPr id="0" name=""/>
        <dsp:cNvSpPr/>
      </dsp:nvSpPr>
      <dsp:spPr>
        <a:xfrm rot="18900000">
          <a:off x="2686962" y="1088190"/>
          <a:ext cx="313821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700749" y="1210934"/>
        <a:ext cx="219675" cy="26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Feature Engineering and Imputation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width bins</a:t>
            </a:r>
          </a:p>
          <a:p>
            <a:r>
              <a:rPr lang="en-US" dirty="0"/>
              <a:t>Equal size bins</a:t>
            </a:r>
          </a:p>
          <a:p>
            <a:r>
              <a:rPr lang="en-US" dirty="0"/>
              <a:t>Entropy-based bins</a:t>
            </a:r>
          </a:p>
          <a:p>
            <a:r>
              <a:rPr lang="en-US" dirty="0"/>
              <a:t>Domain-Specific bins to incorporate domain specific discontinuities</a:t>
            </a:r>
          </a:p>
          <a:p>
            <a:pPr lvl="1"/>
            <a:r>
              <a:rPr lang="en-US" dirty="0"/>
              <a:t>Age in general</a:t>
            </a:r>
          </a:p>
          <a:p>
            <a:pPr lvl="1"/>
            <a:r>
              <a:rPr lang="en-US" dirty="0"/>
              <a:t>Education/school data</a:t>
            </a:r>
          </a:p>
          <a:p>
            <a:pPr lvl="1"/>
            <a:r>
              <a:rPr lang="en-US" dirty="0"/>
              <a:t>High school data</a:t>
            </a:r>
          </a:p>
          <a:p>
            <a:pPr lvl="1"/>
            <a:r>
              <a:rPr lang="en-US" dirty="0"/>
              <a:t>Lead poisoning problem</a:t>
            </a:r>
          </a:p>
        </p:txBody>
      </p:sp>
    </p:spTree>
    <p:extLst>
      <p:ext uri="{BB962C8B-B14F-4D97-AF65-F5344CB8AC3E}">
        <p14:creationId xmlns:p14="http://schemas.microsoft.com/office/powerpoint/2010/main" val="23546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a good idea to scale features to have similar range:  [-1,1] or [0,1] for example</a:t>
            </a:r>
          </a:p>
          <a:p>
            <a:pPr lvl="1"/>
            <a:r>
              <a:rPr lang="en-US" dirty="0"/>
              <a:t>Be careful with outliers</a:t>
            </a:r>
          </a:p>
          <a:p>
            <a:pPr lvl="1"/>
            <a:endParaRPr lang="en-US" dirty="0"/>
          </a:p>
          <a:p>
            <a:r>
              <a:rPr lang="en-US" dirty="0"/>
              <a:t>Standardize/Normalize</a:t>
            </a:r>
          </a:p>
          <a:p>
            <a:pPr lvl="1"/>
            <a:r>
              <a:rPr lang="en-US" dirty="0"/>
              <a:t>Zero mean and unit variance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Sklearn.preprocessing.normalize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05" y="4016875"/>
            <a:ext cx="254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endParaRPr lang="en-US" dirty="0"/>
          </a:p>
          <a:p>
            <a:pPr lvl="1"/>
            <a:r>
              <a:rPr lang="en-US" dirty="0"/>
              <a:t>Log (decreasing marginal utility)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(Square) Root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Squared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452" y="4559577"/>
            <a:ext cx="2042645" cy="166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3" y="4346687"/>
            <a:ext cx="2502547" cy="194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06" y="4633478"/>
            <a:ext cx="1752816" cy="18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differences (# of days since…)</a:t>
            </a:r>
          </a:p>
          <a:p>
            <a:r>
              <a:rPr lang="en-US" dirty="0"/>
              <a:t>Aggregates over different time periods</a:t>
            </a:r>
          </a:p>
          <a:p>
            <a:pPr lvl="1"/>
            <a:r>
              <a:rPr lang="en-US" dirty="0"/>
              <a:t>min, max, avg, </a:t>
            </a:r>
            <a:r>
              <a:rPr lang="en-US" dirty="0" err="1"/>
              <a:t>stdev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 spend in the past 3 months</a:t>
            </a:r>
          </a:p>
          <a:p>
            <a:r>
              <a:rPr lang="en-US" dirty="0"/>
              <a:t>Relative aggregates</a:t>
            </a:r>
          </a:p>
          <a:p>
            <a:pPr lvl="1"/>
            <a:r>
              <a:rPr lang="en-US" dirty="0"/>
              <a:t>1.5x </a:t>
            </a:r>
            <a:r>
              <a:rPr lang="en-US" dirty="0" err="1"/>
              <a:t>avg</a:t>
            </a:r>
            <a:r>
              <a:rPr lang="en-US" dirty="0"/>
              <a:t> spend</a:t>
            </a:r>
          </a:p>
          <a:p>
            <a:r>
              <a:rPr lang="en-US" dirty="0"/>
              <a:t>Distances</a:t>
            </a:r>
          </a:p>
          <a:p>
            <a:r>
              <a:rPr lang="en-US" dirty="0"/>
              <a:t>Aggregates over different distances</a:t>
            </a:r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Interactions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features for combination of features</a:t>
            </a:r>
          </a:p>
          <a:p>
            <a:pPr lvl="1"/>
            <a:r>
              <a:rPr lang="en-US" dirty="0"/>
              <a:t>Age x gender</a:t>
            </a:r>
          </a:p>
          <a:p>
            <a:pPr lvl="1"/>
            <a:endParaRPr lang="en-US" dirty="0"/>
          </a:p>
          <a:p>
            <a:r>
              <a:rPr lang="en-US" dirty="0"/>
              <a:t>Allows you to use linear models but still model non linear relationships</a:t>
            </a:r>
          </a:p>
          <a:p>
            <a:endParaRPr lang="en-US" dirty="0"/>
          </a:p>
          <a:p>
            <a:r>
              <a:rPr lang="en-US" dirty="0"/>
              <a:t>Random Forests are one way of discovering useful interactions</a:t>
            </a:r>
          </a:p>
        </p:txBody>
      </p:sp>
    </p:spTree>
    <p:extLst>
      <p:ext uri="{BB962C8B-B14F-4D97-AF65-F5344CB8AC3E}">
        <p14:creationId xmlns:p14="http://schemas.microsoft.com/office/powerpoint/2010/main" val="283579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are also model-dependent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Linear models may need …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Decision trees may need 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Impute (Fill in) missing values based on why you think they may be missing and what you want the model to do with those missing values</a:t>
            </a:r>
          </a:p>
          <a:p>
            <a:pPr lvl="1"/>
            <a:r>
              <a:rPr lang="en-US" dirty="0"/>
              <a:t>Missing Completely at Random</a:t>
            </a:r>
          </a:p>
          <a:p>
            <a:pPr lvl="1"/>
            <a:r>
              <a:rPr lang="en-US" dirty="0"/>
              <a:t>Missing at Random</a:t>
            </a:r>
          </a:p>
          <a:p>
            <a:pPr lvl="1"/>
            <a:r>
              <a:rPr lang="en-US" dirty="0"/>
              <a:t>Missing Not at Random</a:t>
            </a:r>
          </a:p>
          <a:p>
            <a:pPr lvl="1"/>
            <a:endParaRPr lang="en-US" dirty="0"/>
          </a:p>
          <a:p>
            <a:r>
              <a:rPr lang="en-US" dirty="0"/>
              <a:t>Typically, also add binary feature (dummy) for missing vs not missing in case “</a:t>
            </a:r>
            <a:r>
              <a:rPr lang="en-US" dirty="0" err="1"/>
              <a:t>missingness</a:t>
            </a:r>
            <a:r>
              <a:rPr lang="en-US" dirty="0"/>
              <a:t>” is predictive of the outcome</a:t>
            </a:r>
          </a:p>
        </p:txBody>
      </p:sp>
    </p:spTree>
    <p:extLst>
      <p:ext uri="{BB962C8B-B14F-4D97-AF65-F5344CB8AC3E}">
        <p14:creationId xmlns:p14="http://schemas.microsoft.com/office/powerpoint/2010/main" val="3357099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Values: Some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 Tendency: Mean / Median / Mode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Regression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Multiple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that handle missing data (e.g.,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841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Central Tendency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to calculate and computationally fast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Often a reasonable starting point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able to capture more nuance by using other, correlated data to help fill in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Under-represents variance/covariance of data</a:t>
            </a:r>
          </a:p>
        </p:txBody>
      </p:sp>
    </p:spTree>
    <p:extLst>
      <p:ext uri="{BB962C8B-B14F-4D97-AF65-F5344CB8AC3E}">
        <p14:creationId xmlns:p14="http://schemas.microsoft.com/office/powerpoint/2010/main" val="23962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Creation/Engineering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Introducing Bias in Feature Development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Dealing with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use of information in correlated features, more flexible than central tendency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may not be flexible enough to capture complex relationships or interactions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somewhat more computationally expensive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Generally will still underestimate variation in data</a:t>
            </a:r>
          </a:p>
        </p:txBody>
      </p:sp>
    </p:spTree>
    <p:extLst>
      <p:ext uri="{BB962C8B-B14F-4D97-AF65-F5344CB8AC3E}">
        <p14:creationId xmlns:p14="http://schemas.microsoft.com/office/powerpoint/2010/main" val="38082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k-Nearest Neighbor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flexible option, capture more complexity in relationships in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Difficult to choose appropriate distance metric, value of k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computationally expensive than other methods of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entire training set to calculate imputed values for new examples</a:t>
            </a:r>
          </a:p>
        </p:txBody>
      </p:sp>
    </p:spTree>
    <p:extLst>
      <p:ext uri="{BB962C8B-B14F-4D97-AF65-F5344CB8AC3E}">
        <p14:creationId xmlns:p14="http://schemas.microsoft.com/office/powerpoint/2010/main" val="37295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Multiple Imputation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multiple “complete” datasets with different values using different regression models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Helps analyze sensitivity to handling of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Much more computationally expensive, both for imputation and downstream modeling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provide better representation of variability in data</a:t>
            </a:r>
          </a:p>
        </p:txBody>
      </p:sp>
    </p:spTree>
    <p:extLst>
      <p:ext uri="{BB962C8B-B14F-4D97-AF65-F5344CB8AC3E}">
        <p14:creationId xmlns:p14="http://schemas.microsoft.com/office/powerpoint/2010/main" val="20697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ML Methods with Missing Data Handling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models have built-in handling of missing data, such as </a:t>
            </a:r>
            <a:r>
              <a:rPr lang="en-US" dirty="0" err="1"/>
              <a:t>xgboost</a:t>
            </a:r>
            <a:r>
              <a:rPr lang="en-US" dirty="0"/>
              <a:t> (which decides which direction to send missing values at each split)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be the best modeling method for your problem, don’t want to be locked into certain type of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Nevertheless, worth exploring performance of other imputation methods even when using these models as well</a:t>
            </a:r>
          </a:p>
        </p:txBody>
      </p:sp>
    </p:spTree>
    <p:extLst>
      <p:ext uri="{BB962C8B-B14F-4D97-AF65-F5344CB8AC3E}">
        <p14:creationId xmlns:p14="http://schemas.microsoft.com/office/powerpoint/2010/main" val="25219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 for Tuesday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3600" dirty="0"/>
              <a:t>In your class project, what are two ways bias might </a:t>
            </a:r>
          </a:p>
          <a:p>
            <a:pPr marL="76200" indent="0" algn="ctr">
              <a:buNone/>
            </a:pPr>
            <a:r>
              <a:rPr lang="en-US" sz="3600" dirty="0"/>
              <a:t>be introduced in your feature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94034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are hints/rules of thumb you give your model</a:t>
            </a:r>
          </a:p>
          <a:p>
            <a:pPr lvl="1"/>
            <a:r>
              <a:rPr lang="en-US" sz="2000" dirty="0"/>
              <a:t>Encoding domain knowledge for the model to use</a:t>
            </a:r>
          </a:p>
          <a:p>
            <a:endParaRPr lang="en-US" dirty="0"/>
          </a:p>
          <a:p>
            <a:r>
              <a:rPr lang="en-US" dirty="0"/>
              <a:t>Feature generation is one of the most important part of the machine learning modeling process.</a:t>
            </a:r>
          </a:p>
          <a:p>
            <a:endParaRPr lang="en-US" dirty="0"/>
          </a:p>
          <a:p>
            <a:r>
              <a:rPr lang="en-US" dirty="0"/>
              <a:t>Complexity in features may allow us to use less complex models that are faster to run, easier to understand and easier to maintain.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generating a feature, 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</a:p>
          <a:p>
            <a:pPr lvl="1"/>
            <a:r>
              <a:rPr lang="en-US" dirty="0"/>
              <a:t>You can only create features form information available before the “training” date for a given row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 / 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86585"/>
            <a:ext cx="11360700" cy="763500"/>
          </a:xfrm>
        </p:spPr>
        <p:txBody>
          <a:bodyPr/>
          <a:lstStyle/>
          <a:p>
            <a:r>
              <a:rPr lang="en-US" dirty="0"/>
              <a:t>Feature development is an </a:t>
            </a:r>
            <a:r>
              <a:rPr lang="en-US" b="1" u="sng" dirty="0"/>
              <a:t>iterative</a:t>
            </a:r>
            <a:r>
              <a:rPr lang="en-US" dirty="0"/>
              <a:t>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5556934"/>
              </p:ext>
            </p:extLst>
          </p:nvPr>
        </p:nvGraphicFramePr>
        <p:xfrm>
          <a:off x="1990675" y="2420472"/>
          <a:ext cx="7013476" cy="414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2AA2596-889F-CA4A-81F2-861C7AF734E0}"/>
              </a:ext>
            </a:extLst>
          </p:cNvPr>
          <p:cNvSpPr/>
          <p:nvPr/>
        </p:nvSpPr>
        <p:spPr>
          <a:xfrm>
            <a:off x="347830" y="1530907"/>
            <a:ext cx="11360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Start simple: build a couple features (from each data source) you think are most important and expand from there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80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your feature directly measuring what you want it to or a proxy? Is it an equally good proxy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measurement error correlated to group membership?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Does missingness vary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does predictiveness of your feature vary by group?</a:t>
            </a:r>
          </a:p>
        </p:txBody>
      </p:sp>
    </p:spTree>
    <p:extLst>
      <p:ext uri="{BB962C8B-B14F-4D97-AF65-F5344CB8AC3E}">
        <p14:creationId xmlns:p14="http://schemas.microsoft.com/office/powerpoint/2010/main" val="358680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age/gender from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Creating "other" categories, e.g., multi-racial or non-binary 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are race and ethnicity collected? Self-reported? Recorded by third party? Inferred from other data?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Geocoding for distance or geographic features –– how are homeless and more mobile populations handled?</a:t>
            </a:r>
          </a:p>
        </p:txBody>
      </p:sp>
    </p:spTree>
    <p:extLst>
      <p:ext uri="{BB962C8B-B14F-4D97-AF65-F5344CB8AC3E}">
        <p14:creationId xmlns:p14="http://schemas.microsoft.com/office/powerpoint/2010/main" val="4563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dirty="0"/>
              <a:t>Aggregations (space, time, space and time)</a:t>
            </a:r>
          </a:p>
          <a:p>
            <a:r>
              <a:rPr lang="en-US" dirty="0"/>
              <a:t>Relative (compared to the average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vs All (Dummy Variables)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Presence vs Absence</a:t>
            </a:r>
          </a:p>
        </p:txBody>
      </p:sp>
    </p:spTree>
    <p:extLst>
      <p:ext uri="{BB962C8B-B14F-4D97-AF65-F5344CB8AC3E}">
        <p14:creationId xmlns:p14="http://schemas.microsoft.com/office/powerpoint/2010/main" val="24197872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929</Words>
  <Application>Microsoft Macintosh PowerPoint</Application>
  <PresentationFormat>Widescreen</PresentationFormat>
  <Paragraphs>148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Simple Light</vt:lpstr>
      <vt:lpstr>PowerPoint Presentation</vt:lpstr>
      <vt:lpstr>What We’ll Cover Today</vt:lpstr>
      <vt:lpstr>Why do we care?</vt:lpstr>
      <vt:lpstr>Practical Pointers</vt:lpstr>
      <vt:lpstr>Feature development is an iterative process</vt:lpstr>
      <vt:lpstr>Bias in Feature Development</vt:lpstr>
      <vt:lpstr>Bias in Feature Development</vt:lpstr>
      <vt:lpstr>Feature Generation</vt:lpstr>
      <vt:lpstr>Categorical to Binary</vt:lpstr>
      <vt:lpstr>Discretization</vt:lpstr>
      <vt:lpstr>Feature Scaling</vt:lpstr>
      <vt:lpstr>Is Scaling Important For…</vt:lpstr>
      <vt:lpstr>Feature Transformations</vt:lpstr>
      <vt:lpstr>Aggregations</vt:lpstr>
      <vt:lpstr>Feature Interactions</vt:lpstr>
      <vt:lpstr>Features are also model-dependent</vt:lpstr>
      <vt:lpstr>Missing Values</vt:lpstr>
      <vt:lpstr>Imputing Missing Values: Some Options</vt:lpstr>
      <vt:lpstr>Imputing – Central Tendency</vt:lpstr>
      <vt:lpstr>Imputing – Regression</vt:lpstr>
      <vt:lpstr>Imputing – k-Nearest Neighbor</vt:lpstr>
      <vt:lpstr>Imputing – Multiple Imputation</vt:lpstr>
      <vt:lpstr>Imputing – ML Methods with Missing Data Handling</vt:lpstr>
      <vt:lpstr>Discussion Question for Tuesday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40</cp:revision>
  <dcterms:created xsi:type="dcterms:W3CDTF">2020-01-14T19:43:43Z</dcterms:created>
  <dcterms:modified xsi:type="dcterms:W3CDTF">2020-09-18T18:45:23Z</dcterms:modified>
</cp:coreProperties>
</file>