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4"/>
  </p:normalViewPr>
  <p:slideViewPr>
    <p:cSldViewPr snapToGrid="0">
      <p:cViewPr varScale="1">
        <p:scale>
          <a:sx n="162" d="100"/>
          <a:sy n="162" d="100"/>
        </p:scale>
        <p:origin x="200" y="2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d8ed670a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d8ed670a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d8ed670a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d8ed670a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d8ed670a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d8ed670a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8ed670a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d8ed670a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think you’re likely to drop, please let us know sooner rather than later so we can balance teams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d8ed670a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d8ed670a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d8ed670a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d8ed670a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d8ed670a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d8ed670a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d8ed670a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d8ed670a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be creating accounts on Wednesday and send around instructions about connecting to the course infrastructure once they’re ready for you to log 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8ed670a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d8ed670a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d8ed670a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d8ed670a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this, whiteboard exercise discussing the pipeline based on students’ prior experiences ~20-30 min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d8ed670a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d8ed670a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d8ed670a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d8ed670a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66cd253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66cd253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6cd2537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6cd2537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ML students, previous iterations of this class probably involved some readings and assignments in each of these areas. This semester, we’re taking a more hands-on project-focused approach.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d8ed670a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d8ed670a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d8ed670a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d8ed670a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-10650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Machine Learning for Public Policy Lab </a:t>
            </a:r>
            <a:r>
              <a:rPr lang="en" sz="3200"/>
              <a:t>(aka Data Analysis Class)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Rayid Ghani and Kit Rodolfa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488" y="3818150"/>
            <a:ext cx="36290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components of the class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b="1" dirty="0">
                <a:solidFill>
                  <a:srgbClr val="FF0000"/>
                </a:solidFill>
              </a:rPr>
              <a:t>Group Projects – solving end to end (public policy) problems</a:t>
            </a:r>
            <a:endParaRPr b="1"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Lectures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Tech Sessions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Readings/Videos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Student Presentations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Discussions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Assignments (mostly project-related)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TAs</a:t>
            </a:r>
            <a:br>
              <a:rPr lang="en" sz="1600" dirty="0">
                <a:solidFill>
                  <a:schemeClr val="dk1"/>
                </a:solidFill>
              </a:rPr>
            </a:b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Technical review sessions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Office hours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Weekly Reviews (due before class every Tuesday)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Project 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Attendance (is not optional)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 err="1">
                <a:solidFill>
                  <a:schemeClr val="dk1"/>
                </a:solidFill>
              </a:rPr>
              <a:t>Github</a:t>
            </a:r>
            <a:r>
              <a:rPr lang="en" sz="1600" dirty="0">
                <a:solidFill>
                  <a:schemeClr val="dk1"/>
                </a:solidFill>
              </a:rPr>
              <a:t> page (for content)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Canvas (for content + submissions)  and Piazza (for questions and discussion)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Slack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883DE-FD2A-3748-B694-62E6ECBA8424}"/>
              </a:ext>
            </a:extLst>
          </p:cNvPr>
          <p:cNvSpPr txBox="1"/>
          <p:nvPr/>
        </p:nvSpPr>
        <p:spPr>
          <a:xfrm>
            <a:off x="1741335" y="1399430"/>
            <a:ext cx="3124863" cy="110799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Update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Structure</a:t>
            </a:r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EB123-10D1-6648-A15F-7AB0344B53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8521700" cy="341630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Update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Teams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Make sure to fill out the survey by 6pm today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We need this get you set up on the infrastructure and form teams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If you didn’t include a public SSH key, email it to us ASAP!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We’ll make 4-person teams at the end of this week to balance your preferences, experience, and background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might need to adjust based on people dropping the class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C93A8-5E0F-B940-A375-BB9A21DED3CF}"/>
              </a:ext>
            </a:extLst>
          </p:cNvPr>
          <p:cNvSpPr txBox="1"/>
          <p:nvPr/>
        </p:nvSpPr>
        <p:spPr>
          <a:xfrm>
            <a:off x="2671638" y="1645920"/>
            <a:ext cx="3124863" cy="110799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Update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</a:t>
            </a: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Char char="●"/>
            </a:pPr>
            <a:r>
              <a:rPr lang="en" sz="1600" dirty="0">
                <a:solidFill>
                  <a:srgbClr val="444444"/>
                </a:solidFill>
                <a:highlight>
                  <a:srgbClr val="FFFFFF"/>
                </a:highlight>
              </a:rPr>
              <a:t>Identifying students who are at risk of not graduating high school on time and need extra support</a:t>
            </a:r>
          </a:p>
          <a:p>
            <a:pPr marL="457200" lvl="0" indent="-330200" algn="l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Char char="●"/>
            </a:pPr>
            <a:r>
              <a:rPr lang="en" sz="1600" dirty="0">
                <a:solidFill>
                  <a:srgbClr val="444444"/>
                </a:solidFill>
                <a:highlight>
                  <a:srgbClr val="FFFFFF"/>
                </a:highlight>
              </a:rPr>
              <a:t>Reducing hazardous waste violations by prioritizing environmental inspections</a:t>
            </a:r>
            <a:endParaRPr sz="1600" dirty="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Char char="●"/>
            </a:pPr>
            <a:r>
              <a:rPr lang="en" sz="1600" dirty="0">
                <a:solidFill>
                  <a:srgbClr val="444444"/>
                </a:solidFill>
                <a:highlight>
                  <a:srgbClr val="FFFFFF"/>
                </a:highlight>
              </a:rPr>
              <a:t>Improving charitable donation asks by identifying projects at risk of not being funded</a:t>
            </a:r>
          </a:p>
          <a:p>
            <a:pPr marL="457200" lvl="0" indent="-330200" algn="l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Char char="●"/>
            </a:pPr>
            <a:r>
              <a:rPr lang="en" sz="1600" dirty="0">
                <a:solidFill>
                  <a:srgbClr val="444444"/>
                </a:solidFill>
                <a:highlight>
                  <a:srgbClr val="FFFFFF"/>
                </a:highlight>
              </a:rPr>
              <a:t>CSF</a:t>
            </a:r>
          </a:p>
          <a:p>
            <a:pPr marL="457200" lvl="0" indent="-330200" algn="l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Char char="●"/>
            </a:pPr>
            <a:r>
              <a:rPr lang="en" sz="1600" dirty="0">
                <a:solidFill>
                  <a:srgbClr val="444444"/>
                </a:solidFill>
                <a:highlight>
                  <a:srgbClr val="FFFFFF"/>
                </a:highlight>
              </a:rPr>
              <a:t>ACLU</a:t>
            </a:r>
            <a:endParaRPr sz="1600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00295-F6A4-3D44-B1B0-BB5A822D2EF1}"/>
              </a:ext>
            </a:extLst>
          </p:cNvPr>
          <p:cNvSpPr txBox="1"/>
          <p:nvPr/>
        </p:nvSpPr>
        <p:spPr>
          <a:xfrm>
            <a:off x="2671638" y="1645920"/>
            <a:ext cx="3124863" cy="110799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Update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0" y="2811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/>
              <a:t>The data you’re working with is confidential and needs to be kept secure</a:t>
            </a:r>
            <a:endParaRPr sz="20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311700" y="1211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>
                <a:solidFill>
                  <a:srgbClr val="000000"/>
                </a:solidFill>
              </a:rPr>
              <a:t>Do not download or copy any data from the server on your local machine *</a:t>
            </a:r>
            <a:endParaRPr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>
                <a:solidFill>
                  <a:srgbClr val="000000"/>
                </a:solidFill>
              </a:rPr>
              <a:t>Keep your credentials secure and do not commit them to github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>
                <a:solidFill>
                  <a:srgbClr val="000000"/>
                </a:solidFill>
              </a:rPr>
              <a:t>Tell us immediately if you suspect that any data you had access to may be compromised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Setup</a:t>
            </a:r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-140500" y="1219025"/>
            <a:ext cx="6728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you have the following things set up: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ssh (to connect to the server) </a:t>
            </a:r>
            <a:r>
              <a:rPr lang="en" b="1"/>
              <a:t>mlpolicylab.dssg.io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Dbeaver and psql (to connect to the database) </a:t>
            </a:r>
            <a:r>
              <a:rPr lang="en" b="1"/>
              <a:t>mlpolicylab.db.dssg.io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Github (to collaborate, share code with your team, and submit code) </a:t>
            </a:r>
            <a:r>
              <a:rPr lang="en" b="1"/>
              <a:t>github.com/dssg/mlforpublicpolicylab</a:t>
            </a:r>
            <a:br>
              <a:rPr lang="en" b="1"/>
            </a:br>
            <a:br>
              <a:rPr lang="en" b="1"/>
            </a:b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familiar with: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Postgresql (to analyze and query data)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*nix command line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Remote server workflow</a:t>
            </a:r>
            <a:endParaRPr/>
          </a:p>
        </p:txBody>
      </p:sp>
      <p:sp>
        <p:nvSpPr>
          <p:cNvPr id="178" name="Google Shape;178;p29"/>
          <p:cNvSpPr txBox="1"/>
          <p:nvPr/>
        </p:nvSpPr>
        <p:spPr>
          <a:xfrm>
            <a:off x="6642250" y="1557150"/>
            <a:ext cx="2263500" cy="1014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have tech sessions this week to help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 12-1 and 4:30-5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Friday 10-11</a:t>
            </a:r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4453125" y="3353175"/>
            <a:ext cx="2263500" cy="1197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have tech sessions next week to help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 TBD based on student poll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5D1B-CE83-D949-A030-613D5450BABF}"/>
              </a:ext>
            </a:extLst>
          </p:cNvPr>
          <p:cNvSpPr txBox="1"/>
          <p:nvPr/>
        </p:nvSpPr>
        <p:spPr>
          <a:xfrm>
            <a:off x="5470497" y="2408465"/>
            <a:ext cx="3124863" cy="110799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Update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 for next class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 setup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Readings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Project Scoping guide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case study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want you to learn from this class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to responsibly and effectively solve real-world problems using ML</a:t>
            </a:r>
            <a:br>
              <a:rPr lang="en" dirty="0"/>
            </a:br>
            <a:r>
              <a:rPr lang="en" sz="1200" dirty="0"/>
              <a:t>(with a focus on public policy and social good problems)</a:t>
            </a:r>
            <a:endParaRPr sz="1200"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Understand the *entire* Machine Learning process </a:t>
            </a:r>
            <a:r>
              <a:rPr lang="en" sz="1600" dirty="0"/>
              <a:t>(and get hands-on e</a:t>
            </a:r>
            <a:r>
              <a:rPr lang="en-US" sz="1600" dirty="0" err="1"/>
              <a:t>xp</a:t>
            </a:r>
            <a:r>
              <a:rPr lang="en" sz="1600" dirty="0" err="1"/>
              <a:t>erience</a:t>
            </a:r>
            <a:r>
              <a:rPr lang="en" sz="1600" dirty="0"/>
              <a:t> doing most of it)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800" dirty="0"/>
              <a:t>Build (and use) reusable ML pipelines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800" dirty="0"/>
              <a:t>Learn how to use ML methods (that you have covered in earlier classes) in the context of a real problem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in this class?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MLD Students (PhD and Masters - required class)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Heinz Students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Pre-requisites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Caring about the world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Interest in working with other people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Python (pandas, </a:t>
            </a:r>
            <a:r>
              <a:rPr lang="en" dirty="0" err="1"/>
              <a:t>sklearn</a:t>
            </a:r>
            <a:r>
              <a:rPr lang="en" dirty="0"/>
              <a:t>, matplotlib)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Machine Learning methods and process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SQL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Ideally: experience with command line (bash), git(hub), working on remote servers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this course different than a typical ML class? 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We’ll assume everyone knows most of the methods and focus on everything else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needed to solve real-world problems with ML</a:t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Classes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8" name="Google Shape;98;p19"/>
          <p:cNvCxnSpPr>
            <a:stCxn id="95" idx="2"/>
            <a:endCxn id="94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7" idx="1"/>
            <a:endCxn id="94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needed to solve real-world problems with ML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REAL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WORLD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5654525" y="41969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Experimental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Design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1493750" y="41969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Ethics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Legal Issues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38790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Communication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036550" y="14875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Formulation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20"/>
          <p:cNvCxnSpPr>
            <a:stCxn id="107" idx="2"/>
            <a:endCxn id="106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0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20"/>
          <p:cNvCxnSpPr>
            <a:stCxn id="109" idx="1"/>
            <a:endCxn id="106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20"/>
          <p:cNvCxnSpPr/>
          <p:nvPr/>
        </p:nvCxnSpPr>
        <p:spPr>
          <a:xfrm rot="10800000">
            <a:off x="5160650" y="3531550"/>
            <a:ext cx="530400" cy="66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20"/>
          <p:cNvCxnSpPr/>
          <p:nvPr/>
        </p:nvCxnSpPr>
        <p:spPr>
          <a:xfrm rot="10800000" flipH="1">
            <a:off x="3580625" y="3531650"/>
            <a:ext cx="540900" cy="678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20"/>
          <p:cNvCxnSpPr>
            <a:stCxn id="112" idx="3"/>
            <a:endCxn id="106" idx="1"/>
          </p:cNvCxnSpPr>
          <p:nvPr/>
        </p:nvCxnSpPr>
        <p:spPr>
          <a:xfrm>
            <a:off x="2505000" y="3134475"/>
            <a:ext cx="1548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3139125" y="2110425"/>
            <a:ext cx="954600" cy="64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Schedule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2570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0CE5A7-7517-AD48-8042-F7AFD773755B}"/>
              </a:ext>
            </a:extLst>
          </p:cNvPr>
          <p:cNvSpPr txBox="1"/>
          <p:nvPr/>
        </p:nvSpPr>
        <p:spPr>
          <a:xfrm>
            <a:off x="2671638" y="1645920"/>
            <a:ext cx="3124863" cy="110799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Update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Schedule</a:t>
            </a:r>
            <a:endParaRPr/>
          </a:p>
        </p:txBody>
      </p:sp>
      <p:grpSp>
        <p:nvGrpSpPr>
          <p:cNvPr id="132" name="Google Shape;132;p22"/>
          <p:cNvGrpSpPr/>
          <p:nvPr/>
        </p:nvGrpSpPr>
        <p:grpSpPr>
          <a:xfrm>
            <a:off x="105588" y="1478000"/>
            <a:ext cx="9038423" cy="3035538"/>
            <a:chOff x="105588" y="1554200"/>
            <a:chExt cx="9038423" cy="3035538"/>
          </a:xfrm>
        </p:grpSpPr>
        <p:pic>
          <p:nvPicPr>
            <p:cNvPr id="133" name="Google Shape;133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5588" y="1927200"/>
              <a:ext cx="9038423" cy="26625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9350" y="1554200"/>
              <a:ext cx="9024651" cy="373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4309D95-1978-3641-9A69-F06ADDA04010}"/>
              </a:ext>
            </a:extLst>
          </p:cNvPr>
          <p:cNvSpPr txBox="1"/>
          <p:nvPr/>
        </p:nvSpPr>
        <p:spPr>
          <a:xfrm>
            <a:off x="2671638" y="1645920"/>
            <a:ext cx="3124863" cy="110799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Update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706</Words>
  <Application>Microsoft Macintosh PowerPoint</Application>
  <PresentationFormat>On-screen Show (16:9)</PresentationFormat>
  <Paragraphs>114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Lato</vt:lpstr>
      <vt:lpstr>Simple Light</vt:lpstr>
      <vt:lpstr>Machine Learning for Public Policy Lab (aka Data Analysis Class) </vt:lpstr>
      <vt:lpstr>What we want you to learn from this class</vt:lpstr>
      <vt:lpstr>Who is in this class?</vt:lpstr>
      <vt:lpstr>Pre-requisites</vt:lpstr>
      <vt:lpstr>How is this course different than a typical ML class? </vt:lpstr>
      <vt:lpstr>Skills needed to solve real-world problems with ML</vt:lpstr>
      <vt:lpstr>Skills needed to solve real-world problems with ML</vt:lpstr>
      <vt:lpstr>Class Schedule</vt:lpstr>
      <vt:lpstr>Class Schedule</vt:lpstr>
      <vt:lpstr>Different components of the class</vt:lpstr>
      <vt:lpstr>Logistics</vt:lpstr>
      <vt:lpstr>Weekly Structure</vt:lpstr>
      <vt:lpstr>Project Teams</vt:lpstr>
      <vt:lpstr>Projects</vt:lpstr>
      <vt:lpstr>The data you’re working with is confidential and needs to be kept secure </vt:lpstr>
      <vt:lpstr>Tech Setup</vt:lpstr>
      <vt:lpstr>Prep for next class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 Lab (aka Data Analysis Class) </dc:title>
  <cp:lastModifiedBy>Rayid Ghani</cp:lastModifiedBy>
  <cp:revision>3</cp:revision>
  <dcterms:modified xsi:type="dcterms:W3CDTF">2020-08-13T14:57:31Z</dcterms:modified>
</cp:coreProperties>
</file>