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2" r:id="rId2"/>
  </p:sldMasterIdLst>
  <p:notesMasterIdLst>
    <p:notesMasterId r:id="rId48"/>
  </p:notesMasterIdLst>
  <p:sldIdLst>
    <p:sldId id="256" r:id="rId3"/>
    <p:sldId id="497" r:id="rId4"/>
    <p:sldId id="498" r:id="rId5"/>
    <p:sldId id="318" r:id="rId6"/>
    <p:sldId id="323" r:id="rId7"/>
    <p:sldId id="287" r:id="rId8"/>
    <p:sldId id="284" r:id="rId9"/>
    <p:sldId id="474" r:id="rId10"/>
    <p:sldId id="475" r:id="rId11"/>
    <p:sldId id="476" r:id="rId12"/>
    <p:sldId id="477" r:id="rId13"/>
    <p:sldId id="478" r:id="rId14"/>
    <p:sldId id="486" r:id="rId15"/>
    <p:sldId id="484" r:id="rId16"/>
    <p:sldId id="488" r:id="rId17"/>
    <p:sldId id="489" r:id="rId18"/>
    <p:sldId id="490" r:id="rId19"/>
    <p:sldId id="491" r:id="rId20"/>
    <p:sldId id="492" r:id="rId21"/>
    <p:sldId id="493" r:id="rId22"/>
    <p:sldId id="494" r:id="rId23"/>
    <p:sldId id="495" r:id="rId24"/>
    <p:sldId id="487" r:id="rId25"/>
    <p:sldId id="485" r:id="rId26"/>
    <p:sldId id="496" r:id="rId27"/>
    <p:sldId id="473" r:id="rId28"/>
    <p:sldId id="479" r:id="rId29"/>
    <p:sldId id="481" r:id="rId30"/>
    <p:sldId id="480" r:id="rId31"/>
    <p:sldId id="482" r:id="rId32"/>
    <p:sldId id="501" r:id="rId33"/>
    <p:sldId id="263" r:id="rId34"/>
    <p:sldId id="296" r:id="rId35"/>
    <p:sldId id="260" r:id="rId36"/>
    <p:sldId id="502" r:id="rId37"/>
    <p:sldId id="431" r:id="rId38"/>
    <p:sldId id="309" r:id="rId39"/>
    <p:sldId id="325" r:id="rId40"/>
    <p:sldId id="457" r:id="rId41"/>
    <p:sldId id="428" r:id="rId42"/>
    <p:sldId id="297" r:id="rId43"/>
    <p:sldId id="503" r:id="rId44"/>
    <p:sldId id="454" r:id="rId45"/>
    <p:sldId id="472" r:id="rId46"/>
    <p:sldId id="500" r:id="rId4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4"/>
    <p:restoredTop sz="93199"/>
  </p:normalViewPr>
  <p:slideViewPr>
    <p:cSldViewPr snapToGrid="0" snapToObjects="1">
      <p:cViewPr varScale="1">
        <p:scale>
          <a:sx n="104" d="100"/>
          <a:sy n="104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5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5574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7266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7049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2753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7021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007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9840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6285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92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b360dd4a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b360dd4a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2037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4003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999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831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21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cb360dd4a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cb360dd4a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2418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cb360dd4a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cb360dd4a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5102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3146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9926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3181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25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7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28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5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2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439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296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412"/>
            <a:ext cx="11666363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619"/>
            <a:ext cx="12192000" cy="12066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2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7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Wrap-up and Recap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4" name="Google Shape;444;p4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685" y="1174400"/>
            <a:ext cx="7988633" cy="51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914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How can you narrow hundreds or thousands of model specifications down to a handful of the best-performing ones?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How do you balance performance and stability?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mean performance?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balancing mean and variance?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recency-weighted mean?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W</a:t>
            </a:r>
            <a:r>
              <a:rPr lang="en-US" sz="2667" dirty="0"/>
              <a:t>h</a:t>
            </a:r>
            <a:r>
              <a:rPr lang="en" sz="2667" dirty="0"/>
              <a:t>at is the “regret” in subsequent time periods from using different strategies for choosing a model to deploy?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09463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2667" dirty="0"/>
              <a:t>Comparing Model Selection Strategies: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Use test set performances up to a given point in time to do model selection using each strategy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On the </a:t>
            </a:r>
            <a:r>
              <a:rPr lang="en-US" sz="2667" u="sng" dirty="0"/>
              <a:t>subsequent</a:t>
            </a:r>
            <a:r>
              <a:rPr lang="en-US" sz="2667" dirty="0"/>
              <a:t> validation set, calculate a </a:t>
            </a:r>
            <a:r>
              <a:rPr lang="en-US" sz="2667" b="1" dirty="0"/>
              <a:t>regret</a:t>
            </a:r>
            <a:r>
              <a:rPr lang="en-US" sz="2667" dirty="0"/>
              <a:t> for the model selection strategy as the difference between the performance of the model specification that strategy chooses and the best-performing model specification on this new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663844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Apply model selection strategies to validation set performance through 2016</a:t>
            </a:r>
          </a:p>
        </p:txBody>
      </p:sp>
    </p:spTree>
    <p:extLst>
      <p:ext uri="{BB962C8B-B14F-4D97-AF65-F5344CB8AC3E}">
        <p14:creationId xmlns:p14="http://schemas.microsoft.com/office/powerpoint/2010/main" val="1881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Apply model selection strategies to test set performance through 2016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Calculate regret based on 2017 validation set performance</a:t>
            </a:r>
          </a:p>
        </p:txBody>
      </p:sp>
    </p:spTree>
    <p:extLst>
      <p:ext uri="{BB962C8B-B14F-4D97-AF65-F5344CB8AC3E}">
        <p14:creationId xmlns:p14="http://schemas.microsoft.com/office/powerpoint/2010/main" val="1335583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060918F-396C-0F45-B047-998F3F0ABAAB}"/>
              </a:ext>
            </a:extLst>
          </p:cNvPr>
          <p:cNvSpPr/>
          <p:nvPr/>
        </p:nvSpPr>
        <p:spPr>
          <a:xfrm>
            <a:off x="5969000" y="1816100"/>
            <a:ext cx="2628900" cy="3455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0EBA51-A78D-9C42-9992-4A9982F27738}"/>
              </a:ext>
            </a:extLst>
          </p:cNvPr>
          <p:cNvCxnSpPr/>
          <p:nvPr/>
        </p:nvCxnSpPr>
        <p:spPr>
          <a:xfrm flipH="1">
            <a:off x="6096000" y="1816100"/>
            <a:ext cx="2625176" cy="6985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A722A-A9EB-F549-A786-A9EFEB09BCC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870200"/>
            <a:ext cx="2625176" cy="3810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9F1F34-E1B5-7543-AD6D-6B5746DE6E80}"/>
              </a:ext>
            </a:extLst>
          </p:cNvPr>
          <p:cNvCxnSpPr>
            <a:cxnSpLocks/>
          </p:cNvCxnSpPr>
          <p:nvPr/>
        </p:nvCxnSpPr>
        <p:spPr>
          <a:xfrm flipH="1" flipV="1">
            <a:off x="6095950" y="4100945"/>
            <a:ext cx="2625226" cy="94095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686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Model in 2017: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r>
              <a:rPr lang="en-US" sz="2400" dirty="0">
                <a:solidFill>
                  <a:srgbClr val="0B5394"/>
                </a:solidFill>
              </a:rPr>
              <a:t>Perf = 0.73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57C506-2237-C941-9C0B-5037C4549666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64ADC7-D8E3-314F-A84D-CEE5DA157A0D}"/>
              </a:ext>
            </a:extLst>
          </p:cNvPr>
          <p:cNvCxnSpPr>
            <a:cxnSpLocks/>
          </p:cNvCxnSpPr>
          <p:nvPr/>
        </p:nvCxnSpPr>
        <p:spPr>
          <a:xfrm flipH="1">
            <a:off x="7658100" y="1816100"/>
            <a:ext cx="1063076" cy="9779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8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0.61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632700" y="2674441"/>
            <a:ext cx="38183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7963736" y="2895600"/>
            <a:ext cx="757440" cy="22975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41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710597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7859416" y="2879874"/>
            <a:ext cx="861760" cy="1572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12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724150"/>
            <a:ext cx="11360150" cy="14097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Short Quiz</a:t>
            </a:r>
          </a:p>
        </p:txBody>
      </p:sp>
    </p:spTree>
    <p:extLst>
      <p:ext uri="{BB962C8B-B14F-4D97-AF65-F5344CB8AC3E}">
        <p14:creationId xmlns:p14="http://schemas.microsoft.com/office/powerpoint/2010/main" val="16011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FFC000"/>
                </a:solidFill>
              </a:rPr>
              <a:t>0.41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0.32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503605"/>
            <a:ext cx="6126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8143768" y="2946400"/>
            <a:ext cx="577408" cy="48260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372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61718"/>
              </p:ext>
            </p:extLst>
          </p:nvPr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832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/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68EF40-2DAE-8E43-ADA7-4AEF8BC68293}"/>
              </a:ext>
            </a:extLst>
          </p:cNvPr>
          <p:cNvSpPr/>
          <p:nvPr/>
        </p:nvSpPr>
        <p:spPr>
          <a:xfrm>
            <a:off x="1498600" y="3594100"/>
            <a:ext cx="8547100" cy="469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9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95DA2-D7F5-B749-BD59-C217AF31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53092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62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F52808-3577-AE47-8BC1-F03230A0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35" y="1579418"/>
            <a:ext cx="4984865" cy="4895850"/>
          </a:xfrm>
          <a:prstGeom prst="rect">
            <a:avLst/>
          </a:prstGeom>
        </p:spPr>
      </p:pic>
      <p:sp>
        <p:nvSpPr>
          <p:cNvPr id="7" name="Google Shape;456;p43">
            <a:extLst>
              <a:ext uri="{FF2B5EF4-FFF2-40B4-BE49-F238E27FC236}">
                <a16:creationId xmlns:a16="http://schemas.microsoft.com/office/drawing/2014/main" id="{B4064D34-B361-0E4D-8737-66CD434AB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60768"/>
            <a:ext cx="6375835" cy="5174672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May not be obvious which strategy / model specification is “best”</a:t>
            </a:r>
            <a:br>
              <a:rPr lang="en" sz="2667" dirty="0"/>
            </a:br>
            <a:endParaRPr lang="en" sz="2667" dirty="0"/>
          </a:p>
          <a:p>
            <a:pPr indent="-474121">
              <a:buSzPts val="2000"/>
            </a:pPr>
            <a:r>
              <a:rPr lang="en-US" sz="2667" dirty="0"/>
              <a:t>Among good candidates, may be instructive to ask how similar or different the lists each strategy would produce are</a:t>
            </a:r>
            <a:br>
              <a:rPr lang="en-US" sz="2667" dirty="0"/>
            </a:br>
            <a:endParaRPr lang="en-US" sz="2667" dirty="0"/>
          </a:p>
          <a:p>
            <a:pPr indent="-474121">
              <a:buSzPts val="2000"/>
            </a:pPr>
            <a:r>
              <a:rPr lang="en-US" sz="2667" dirty="0"/>
              <a:t>May ultimately want to deploy (or at least test) a strategy that combines across several specifications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168641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conditions under which temporal validation out-performs traditional cross-validation? By how much?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what can we learn about how well certain strategies perform in terms of regret under different real-world conditions?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Many problems in policy settings involve resource constraints that require optimization at the top of the list, but few methods optimize for this directly.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Transductive</a:t>
            </a:r>
            <a:r>
              <a:rPr lang="en-US" dirty="0"/>
              <a:t> Top k</a:t>
            </a:r>
          </a:p>
        </p:txBody>
      </p:sp>
    </p:spTree>
    <p:extLst>
      <p:ext uri="{BB962C8B-B14F-4D97-AF65-F5344CB8AC3E}">
        <p14:creationId xmlns:p14="http://schemas.microsoft.com/office/powerpoint/2010/main" val="136932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15 minute team check-ins Wed/Thurs (we’ll slack time slots)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Due </a:t>
            </a:r>
            <a:r>
              <a:rPr lang="en-US" b="1" dirty="0"/>
              <a:t>Monday</a:t>
            </a:r>
            <a:r>
              <a:rPr lang="en-US" dirty="0"/>
              <a:t>: update assignment (and revisions from last week)</a:t>
            </a:r>
            <a:endParaRPr lang="en-US" b="1" dirty="0"/>
          </a:p>
          <a:p>
            <a:r>
              <a:rPr lang="en-US" dirty="0"/>
              <a:t>Midterm Project Progress Presentations (Recorded) &amp; Peer Reviews</a:t>
            </a:r>
          </a:p>
          <a:p>
            <a:pPr lvl="1"/>
            <a:r>
              <a:rPr lang="en-US" dirty="0"/>
              <a:t>We won’t meet next Tuesday to give you time to watch/review your assigned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533227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724150"/>
            <a:ext cx="11360150" cy="14097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A Quick Recap</a:t>
            </a:r>
          </a:p>
        </p:txBody>
      </p:sp>
    </p:spTree>
    <p:extLst>
      <p:ext uri="{BB962C8B-B14F-4D97-AF65-F5344CB8AC3E}">
        <p14:creationId xmlns:p14="http://schemas.microsoft.com/office/powerpoint/2010/main" val="2871713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193179" y="147950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5405067" y="3641900"/>
            <a:ext cx="1512800" cy="1074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 b="1">
                <a:latin typeface="Lato"/>
                <a:ea typeface="Lato"/>
                <a:cs typeface="Lato"/>
                <a:sym typeface="Lato"/>
              </a:rPr>
              <a:t>REAL</a:t>
            </a:r>
            <a:endParaRPr sz="1867" b="1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867" b="1">
                <a:latin typeface="Lato"/>
                <a:ea typeface="Lato"/>
                <a:cs typeface="Lato"/>
                <a:sym typeface="Lato"/>
              </a:rPr>
              <a:t>WORLD</a:t>
            </a:r>
            <a:endParaRPr sz="1867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4750067" y="1546533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8148967" y="1919433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8988467" y="3757700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7539367" y="5595967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991667" y="5595967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517200" y="3757700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382067" y="1983333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6161467" y="2389733"/>
            <a:ext cx="0" cy="125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6895033" y="2771467"/>
            <a:ext cx="1315200" cy="90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rot="10800000">
            <a:off x="6917667" y="4179300"/>
            <a:ext cx="2070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/>
          <p:cNvCxnSpPr/>
          <p:nvPr/>
        </p:nvCxnSpPr>
        <p:spPr>
          <a:xfrm rot="10800000">
            <a:off x="6880867" y="4708733"/>
            <a:ext cx="707200" cy="890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/>
          <p:cNvCxnSpPr/>
          <p:nvPr/>
        </p:nvCxnSpPr>
        <p:spPr>
          <a:xfrm rot="10800000" flipH="1">
            <a:off x="4774167" y="4708867"/>
            <a:ext cx="721200" cy="90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3340000" y="4179300"/>
            <a:ext cx="2065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4185500" y="2813900"/>
            <a:ext cx="1272800" cy="86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8012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5C6F-C7CD-044F-9C7D-6F1CBB76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 is an iterative and ongoing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12129-6748-904B-9B91-5B7A9C0D0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31533"/>
            <a:ext cx="11360700" cy="4555200"/>
          </a:xfrm>
        </p:spPr>
        <p:txBody>
          <a:bodyPr/>
          <a:lstStyle/>
          <a:p>
            <a:r>
              <a:rPr lang="en-US" dirty="0"/>
              <a:t>Involves different types of people</a:t>
            </a:r>
          </a:p>
          <a:p>
            <a:r>
              <a:rPr lang="en-US" dirty="0"/>
              <a:t>Gets refined over time</a:t>
            </a:r>
          </a:p>
          <a:p>
            <a:r>
              <a:rPr lang="en-US" dirty="0"/>
              <a:t>Gets modified as a result of later project phases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5BD6B-22DA-1741-A992-FEE3D3231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834811"/>
            <a:ext cx="5737991" cy="402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57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8077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8906233" y="5624513"/>
            <a:ext cx="130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@datascifellows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415600" y="1536625"/>
            <a:ext cx="8421900" cy="5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189" lvl="0" indent="-22859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Goals</a:t>
            </a:r>
            <a:r>
              <a:rPr lang="en-US" sz="2800" dirty="0"/>
              <a:t>: Define the goal(s) of the project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Actions</a:t>
            </a:r>
            <a:r>
              <a:rPr lang="en-US" sz="2800" dirty="0"/>
              <a:t>: What actions/interventions will you inform?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Data</a:t>
            </a:r>
            <a:r>
              <a:rPr lang="en-US" sz="2800" dirty="0"/>
              <a:t>: What data do you have internally? What data do you need? What can you augment from external and public sources?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Analysis</a:t>
            </a:r>
            <a:r>
              <a:rPr lang="en-US" sz="2800" dirty="0"/>
              <a:t>: What analysis needs to be done? </a:t>
            </a:r>
            <a:br>
              <a:rPr lang="en-US" sz="2800" dirty="0"/>
            </a:br>
            <a:r>
              <a:rPr lang="en-US" sz="2800" dirty="0"/>
              <a:t>How will it be validated?</a:t>
            </a:r>
            <a:endParaRPr dirty="0"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97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Actionable and Goal-Driven Project Scope</a:t>
            </a:r>
            <a:endParaRPr sz="4600" dirty="0"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232" y="1993197"/>
            <a:ext cx="3068139" cy="3068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6022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8077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8906233" y="5624513"/>
            <a:ext cx="130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@datascifellows</a:t>
            </a:r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97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Analytical Formulation</a:t>
            </a:r>
            <a:endParaRPr sz="4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6FA99-6A06-174F-9926-C91A97164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" y="1507474"/>
            <a:ext cx="12192000" cy="460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14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this prior rarely represents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many real-world problems, a good baseline can be difficult to beat</a:t>
            </a:r>
          </a:p>
        </p:txBody>
      </p:sp>
    </p:spTree>
    <p:extLst>
      <p:ext uri="{BB962C8B-B14F-4D97-AF65-F5344CB8AC3E}">
        <p14:creationId xmlns:p14="http://schemas.microsoft.com/office/powerpoint/2010/main" val="1018741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Pointers for Features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did you know and </a:t>
            </a:r>
            <a:r>
              <a:rPr lang="en-US" b="1" u="sng" dirty="0"/>
              <a:t>when</a:t>
            </a:r>
            <a:r>
              <a:rPr lang="en-US" dirty="0"/>
              <a:t> did you know it?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Feature development is an </a:t>
            </a:r>
            <a:r>
              <a:rPr lang="en-US" b="1" u="sng" dirty="0"/>
              <a:t>iterative</a:t>
            </a:r>
            <a:r>
              <a:rPr lang="en-US" dirty="0"/>
              <a:t> process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Start simple: build a couple features (from each data source) you think are most important and expand from there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Domain / expert knowledge and prior research in the field can help a lot!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21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8ADA-C1EF-2741-BD8A-A472FF07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E774-4907-F841-8BD3-E9ECDB6BD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remove rows or columns with missing values (unless there is a really really really good reason)</a:t>
            </a:r>
          </a:p>
          <a:p>
            <a:endParaRPr lang="en-US" dirty="0"/>
          </a:p>
          <a:p>
            <a:r>
              <a:rPr lang="en-US" dirty="0"/>
              <a:t>Missingness can be a useful predictor: create a flag even if you impute a value</a:t>
            </a:r>
          </a:p>
          <a:p>
            <a:endParaRPr lang="en-US" dirty="0"/>
          </a:p>
          <a:p>
            <a:r>
              <a:rPr lang="en-US" dirty="0"/>
              <a:t>Data can be missing for different reasons and missingness for each row/column/cell may need to be handled differently</a:t>
            </a:r>
          </a:p>
          <a:p>
            <a:endParaRPr lang="en-US" dirty="0"/>
          </a:p>
          <a:p>
            <a:r>
              <a:rPr lang="en-US" dirty="0"/>
              <a:t>Only use data from the past for imputation</a:t>
            </a:r>
          </a:p>
        </p:txBody>
      </p:sp>
    </p:spTree>
    <p:extLst>
      <p:ext uri="{BB962C8B-B14F-4D97-AF65-F5344CB8AC3E}">
        <p14:creationId xmlns:p14="http://schemas.microsoft.com/office/powerpoint/2010/main" val="2222239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21F0C-84EE-FB45-ACA7-8B4DE64C4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Refining pipeline structure and validation splits</a:t>
            </a:r>
          </a:p>
          <a:p>
            <a:pPr lvl="1"/>
            <a:r>
              <a:rPr lang="en-US" dirty="0"/>
              <a:t>Plans for what you need for initial “</a:t>
            </a:r>
            <a:r>
              <a:rPr lang="en-US" b="1" dirty="0"/>
              <a:t>V0</a:t>
            </a:r>
            <a:r>
              <a:rPr lang="en-US" dirty="0"/>
              <a:t>” results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Pipeline updates based on feedback from update assignments</a:t>
            </a:r>
          </a:p>
          <a:p>
            <a:pPr lvl="1"/>
            <a:r>
              <a:rPr lang="en-US" dirty="0"/>
              <a:t>Preliminary run of minimal models + appropriate baselines</a:t>
            </a:r>
          </a:p>
        </p:txBody>
      </p:sp>
    </p:spTree>
    <p:extLst>
      <p:ext uri="{BB962C8B-B14F-4D97-AF65-F5344CB8AC3E}">
        <p14:creationId xmlns:p14="http://schemas.microsoft.com/office/powerpoint/2010/main" val="4125266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F3558-EC81-284B-8DAE-5B20E8B1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229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206500"/>
            <a:ext cx="6048700" cy="5213350"/>
          </a:xfrm>
        </p:spPr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Holdouts Using Structure of Data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Spatial, Hierarchical,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A7FB1-C2DE-E448-B984-2E438292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50" y="1206500"/>
            <a:ext cx="4950049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46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3412"/>
            <a:ext cx="9144000" cy="1143000"/>
          </a:xfrm>
        </p:spPr>
        <p:txBody>
          <a:bodyPr/>
          <a:lstStyle/>
          <a:p>
            <a:r>
              <a:rPr lang="en-US" dirty="0"/>
              <a:t>Temporal Holdouts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09578"/>
            <a:ext cx="8229600" cy="6741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918" y="2177063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2002                                                                                                                2017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9918" y="2756264"/>
            <a:ext cx="9148082" cy="1129150"/>
            <a:chOff x="-4082" y="2756264"/>
            <a:chExt cx="9148082" cy="1129150"/>
          </a:xfrm>
        </p:grpSpPr>
        <p:sp>
          <p:nvSpPr>
            <p:cNvPr id="7" name="Rectangle 6"/>
            <p:cNvSpPr/>
            <p:nvPr/>
          </p:nvSpPr>
          <p:spPr>
            <a:xfrm>
              <a:off x="457200" y="2756264"/>
              <a:ext cx="274320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4082" y="3423749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2002                               2007  2008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7908" y="2756264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77218" y="2952684"/>
              <a:ext cx="884920" cy="1972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7148" y="2781811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3963355"/>
            <a:ext cx="9148082" cy="1159515"/>
            <a:chOff x="0" y="3963354"/>
            <a:chExt cx="9148082" cy="1159515"/>
          </a:xfrm>
        </p:grpSpPr>
        <p:sp>
          <p:nvSpPr>
            <p:cNvPr id="14" name="Rectangle 13"/>
            <p:cNvSpPr/>
            <p:nvPr/>
          </p:nvSpPr>
          <p:spPr>
            <a:xfrm>
              <a:off x="459697" y="4025141"/>
              <a:ext cx="3330313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90011" y="4025141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926041" y="4286520"/>
              <a:ext cx="884920" cy="1049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0961" y="3963354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4661204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2002                                       2008  2009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71470" y="5150074"/>
            <a:ext cx="9148082" cy="1144525"/>
            <a:chOff x="47470" y="5150073"/>
            <a:chExt cx="9148082" cy="1144525"/>
          </a:xfrm>
        </p:grpSpPr>
        <p:sp>
          <p:nvSpPr>
            <p:cNvPr id="22" name="Rectangle 21"/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239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E2B7B-AB3E-FE49-BCC7-910B2DFB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 - Time splits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848517-62FD-AA49-B34B-0EBA6DF1CD11}"/>
              </a:ext>
            </a:extLst>
          </p:cNvPr>
          <p:cNvGrpSpPr/>
          <p:nvPr/>
        </p:nvGrpSpPr>
        <p:grpSpPr>
          <a:xfrm>
            <a:off x="2217514" y="2218030"/>
            <a:ext cx="9148082" cy="1144525"/>
            <a:chOff x="47470" y="5150073"/>
            <a:chExt cx="9148082" cy="11445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3ABDC-9084-4544-9DC5-66BAF6973545}"/>
                </a:ext>
              </a:extLst>
            </p:cNvPr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32DDF-170A-054B-92B3-44DAB5C04F0A}"/>
                </a:ext>
              </a:extLst>
            </p:cNvPr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F4BEE6-8AB7-2A4D-9BD5-73F9432A6D55}"/>
                </a:ext>
              </a:extLst>
            </p:cNvPr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33397-9692-BC4E-BD2E-BE71E8EBCEF5}"/>
                </a:ext>
              </a:extLst>
            </p:cNvPr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DCE91A-5C2E-3D44-A5F5-781F52EFDC0E}"/>
                </a:ext>
              </a:extLst>
            </p:cNvPr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2002                                               2009  2010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B7AF97-37C9-2D49-92DE-9CE9AD7F778A}"/>
              </a:ext>
            </a:extLst>
          </p:cNvPr>
          <p:cNvSpPr/>
          <p:nvPr/>
        </p:nvSpPr>
        <p:spPr>
          <a:xfrm>
            <a:off x="2647230" y="3799700"/>
            <a:ext cx="3869961" cy="64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E481-E2C8-CA42-A477-1C946D2543B3}"/>
              </a:ext>
            </a:extLst>
          </p:cNvPr>
          <p:cNvSpPr txBox="1"/>
          <p:nvPr/>
        </p:nvSpPr>
        <p:spPr>
          <a:xfrm>
            <a:off x="2203923" y="4604671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2002                                               2009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57041-1804-994A-A8BF-6A95F48BBDA8}"/>
              </a:ext>
            </a:extLst>
          </p:cNvPr>
          <p:cNvSpPr/>
          <p:nvPr/>
        </p:nvSpPr>
        <p:spPr>
          <a:xfrm>
            <a:off x="5949322" y="3799700"/>
            <a:ext cx="548640" cy="64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D17EFF-CF0B-7F47-9242-A83503B40BDD}"/>
              </a:ext>
            </a:extLst>
          </p:cNvPr>
          <p:cNvCxnSpPr/>
          <p:nvPr/>
        </p:nvCxnSpPr>
        <p:spPr>
          <a:xfrm flipH="1">
            <a:off x="6234274" y="4069205"/>
            <a:ext cx="691165" cy="1856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BC5E6-6780-664B-B250-9BB44CBB989B}"/>
              </a:ext>
            </a:extLst>
          </p:cNvPr>
          <p:cNvSpPr txBox="1"/>
          <p:nvPr/>
        </p:nvSpPr>
        <p:spPr>
          <a:xfrm>
            <a:off x="6871531" y="3820541"/>
            <a:ext cx="2943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We only use this time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to get outcomes </a:t>
            </a:r>
          </a:p>
        </p:txBody>
      </p:sp>
    </p:spTree>
    <p:extLst>
      <p:ext uri="{BB962C8B-B14F-4D97-AF65-F5344CB8AC3E}">
        <p14:creationId xmlns:p14="http://schemas.microsoft.com/office/powerpoint/2010/main" val="3035455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would be some potential strategies for integrating considerations around fairness in the process of model evaluation and selection?</a:t>
            </a:r>
          </a:p>
        </p:txBody>
      </p:sp>
    </p:spTree>
    <p:extLst>
      <p:ext uri="{BB962C8B-B14F-4D97-AF65-F5344CB8AC3E}">
        <p14:creationId xmlns:p14="http://schemas.microsoft.com/office/powerpoint/2010/main" val="15355302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15 minute team check-ins Wed/Thurs (we’ll slack time slots)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Due </a:t>
            </a:r>
            <a:r>
              <a:rPr lang="en-US" b="1" dirty="0"/>
              <a:t>Monday</a:t>
            </a:r>
            <a:r>
              <a:rPr lang="en-US" dirty="0"/>
              <a:t>: update assignment (and revisions from last week)</a:t>
            </a:r>
            <a:endParaRPr lang="en-US" b="1" dirty="0"/>
          </a:p>
          <a:p>
            <a:r>
              <a:rPr lang="en-US" dirty="0"/>
              <a:t>Midterm Project Progress Presentations (Recorded) &amp; Peer Reviews</a:t>
            </a:r>
          </a:p>
          <a:p>
            <a:pPr lvl="1"/>
            <a:r>
              <a:rPr lang="en-US" dirty="0"/>
              <a:t>We won’t meet next Tuesday to give you time to watch/review your assigned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67751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4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do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7344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approaches work best?</a:t>
            </a:r>
          </a:p>
          <a:p>
            <a:pPr lvl="1"/>
            <a:r>
              <a:rPr lang="en-US" dirty="0"/>
              <a:t>Which classifiers?</a:t>
            </a:r>
          </a:p>
          <a:p>
            <a:pPr lvl="1"/>
            <a:r>
              <a:rPr lang="en-US" dirty="0"/>
              <a:t>Which parameters?</a:t>
            </a:r>
          </a:p>
          <a:p>
            <a:pPr lvl="1"/>
            <a:r>
              <a:rPr lang="en-US" dirty="0"/>
              <a:t>Over which metrics?</a:t>
            </a:r>
          </a:p>
          <a:p>
            <a:r>
              <a:rPr lang="en-US" dirty="0"/>
              <a:t>Value of different features/feature sets?</a:t>
            </a:r>
          </a:p>
          <a:p>
            <a:r>
              <a:rPr lang="en-US" dirty="0"/>
              <a:t>Variance in performance over time?</a:t>
            </a:r>
          </a:p>
          <a:p>
            <a:pPr lvl="1"/>
            <a:r>
              <a:rPr lang="en-US" dirty="0"/>
              <a:t>Highest average?</a:t>
            </a:r>
          </a:p>
          <a:p>
            <a:pPr lvl="1"/>
            <a:r>
              <a:rPr lang="en-US" dirty="0"/>
              <a:t>Lowest variance?</a:t>
            </a:r>
          </a:p>
          <a:p>
            <a:pPr lvl="1"/>
            <a:r>
              <a:rPr lang="en-US" dirty="0"/>
              <a:t>Getting better 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5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2" name="Google Shape;432;p3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533" y="1165266"/>
            <a:ext cx="7991856" cy="512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44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8" name="Google Shape;438;p4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151" y="1173417"/>
            <a:ext cx="7991700" cy="5120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34462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8858</TotalTime>
  <Words>1557</Words>
  <Application>Microsoft Macintosh PowerPoint</Application>
  <PresentationFormat>Widescreen</PresentationFormat>
  <Paragraphs>290</Paragraphs>
  <Slides>45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Lato</vt:lpstr>
      <vt:lpstr>Roboto</vt:lpstr>
      <vt:lpstr>Simple Light</vt:lpstr>
      <vt:lpstr>ghani uofc template</vt:lpstr>
      <vt:lpstr>PowerPoint Presentation</vt:lpstr>
      <vt:lpstr>PowerPoint Presentation</vt:lpstr>
      <vt:lpstr>Reminders</vt:lpstr>
      <vt:lpstr>Plan for the week</vt:lpstr>
      <vt:lpstr>PowerPoint Presentation</vt:lpstr>
      <vt:lpstr>Why do we need to do model selection?</vt:lpstr>
      <vt:lpstr>Analyzing the results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Some Open Research Questions</vt:lpstr>
      <vt:lpstr>Some Open Research Questions</vt:lpstr>
      <vt:lpstr>Some Open Research Questions</vt:lpstr>
      <vt:lpstr>Some Open Research Questions</vt:lpstr>
      <vt:lpstr>Some Open Research Questions</vt:lpstr>
      <vt:lpstr>PowerPoint Presentation</vt:lpstr>
      <vt:lpstr>Skills needed to solve real-world problems with ML</vt:lpstr>
      <vt:lpstr>Scoping is an iterative and ongoing process</vt:lpstr>
      <vt:lpstr>Actionable and Goal-Driven Project Scope</vt:lpstr>
      <vt:lpstr>Analytical Formulation</vt:lpstr>
      <vt:lpstr>Baseline Considerations</vt:lpstr>
      <vt:lpstr>Practical Pointers for Features</vt:lpstr>
      <vt:lpstr>Missing Value Tips</vt:lpstr>
      <vt:lpstr>Metric Cheatsheet</vt:lpstr>
      <vt:lpstr>Varying the Threshold</vt:lpstr>
      <vt:lpstr>Evaluation - Methodology</vt:lpstr>
      <vt:lpstr>Temporal Holdouts</vt:lpstr>
      <vt:lpstr>Training  - Time splits</vt:lpstr>
      <vt:lpstr>Discussion Question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76</cp:revision>
  <dcterms:created xsi:type="dcterms:W3CDTF">2020-01-14T19:43:43Z</dcterms:created>
  <dcterms:modified xsi:type="dcterms:W3CDTF">2020-10-19T21:06:04Z</dcterms:modified>
</cp:coreProperties>
</file>