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497" r:id="rId3"/>
    <p:sldId id="498" r:id="rId4"/>
    <p:sldId id="318" r:id="rId5"/>
    <p:sldId id="32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499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3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665b14f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7f665b14f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65b14f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7f665b14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65b14f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f665b14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39d37e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72639d37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639d37ef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72639d37e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639d37e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72639d37e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639d37ef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72639d37e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639d37ef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2639d37e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639d37ef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72639d37e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639d37ef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72639d37e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639d37ef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72639d37e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639d37ef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72639d37e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639d37e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2639d37e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639d37ef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2639d37ef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639d37ef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2639d37e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639d37ef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72639d37ef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639d37ef_1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2639d37ef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639d37ef_1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72639d37e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639d37ef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72639d37e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639d37ef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72639d37e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39d37ef_1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72639d37ef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639d37ef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72639d37e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665b14f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7f665b14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665b14f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7f665b14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Part II: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Global and Local Methods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72001f471e_0_19"/>
          <p:cNvPicPr preferRelativeResize="0"/>
          <p:nvPr/>
        </p:nvPicPr>
        <p:blipFill rotWithShape="1">
          <a:blip r:embed="rId3">
            <a:alphaModFix/>
          </a:blip>
          <a:srcRect r="50926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89" name="Google Shape;89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90" name="Google Shape;90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665b14fa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96" name="Google Shape;96;g7f665b14fa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665b14fa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02" name="Google Shape;102;g7f665b14fa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Recidivism Prediction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09" name="Google Shape;1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665b14fa_0_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pic>
        <p:nvPicPr>
          <p:cNvPr id="115" name="Google Shape;115;g7f665b14f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1626754"/>
            <a:ext cx="108930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665b14fa_0_1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21" name="Google Shape;121;g7f665b14fa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639d37ef_1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Local Interpretability</a:t>
            </a:r>
            <a:endParaRPr/>
          </a:p>
        </p:txBody>
      </p:sp>
      <p:sp>
        <p:nvSpPr>
          <p:cNvPr id="127" name="Google Shape;127;g72639d37ef_1_0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did a </a:t>
            </a:r>
            <a:r>
              <a:rPr lang="en-US" b="1"/>
              <a:t>given example</a:t>
            </a:r>
            <a:r>
              <a:rPr lang="en-US"/>
              <a:t> end up with the modeled score it has?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“Local” here means understanding the model in the region of feature space near a given example (for some definition of “near”)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can help you…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Decide when the model might be wrong and should be ignored on a case-by-case basis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Understand the contributions to a given entity’s score and choose an appropriate action or intervention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Identify problematic features and issues with model predictions, like leakage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Provide an avenue for recourse for people affected by the model (e.g. credit scores)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639d37ef_1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A Few Methods for Local Interpretability</a:t>
            </a:r>
            <a:endParaRPr/>
          </a:p>
        </p:txBody>
      </p:sp>
      <p:sp>
        <p:nvSpPr>
          <p:cNvPr id="133" name="Google Shape;133;g72639d37ef_1_5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SHAP Values:</a:t>
            </a:r>
            <a:r>
              <a:rPr lang="en-US"/>
              <a:t> </a:t>
            </a:r>
            <a:r>
              <a:rPr lang="en-US" i="1"/>
              <a:t>Explainable machine-learning predictions for the prevention of hypoxaemia during surgery</a:t>
            </a:r>
            <a:r>
              <a:rPr lang="en-US"/>
              <a:t> by Lundberg, SM, Nair, B, et al. Nature Biomed. Eng. 2018.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Local Interpretable Model Explanations (LIME):</a:t>
            </a:r>
            <a:r>
              <a:rPr lang="en-US"/>
              <a:t> </a:t>
            </a:r>
            <a:r>
              <a:rPr lang="en-US" i="1"/>
              <a:t>Why Should I Trust You? Explaining the Predictions of any Classifier</a:t>
            </a:r>
            <a:r>
              <a:rPr lang="en-US"/>
              <a:t> by Ribeiro, MT, Singh, S, and Guestring, C. KDD 2016.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Model Agnostic Supervised Local Explanations (MAPLE):</a:t>
            </a:r>
            <a:r>
              <a:rPr lang="en-US"/>
              <a:t> </a:t>
            </a:r>
            <a:r>
              <a:rPr lang="en-US" i="1"/>
              <a:t>Model Agnostic Supervised Local Explanations</a:t>
            </a:r>
            <a:r>
              <a:rPr lang="en-US"/>
              <a:t> by Plumb, G, Molitor, D, and Talwalkar, AS. NIPS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252571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639d37ef_1_1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39" name="Google Shape;139;g72639d37e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64955"/>
            <a:ext cx="11360699" cy="233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2639d37ef_1_15"/>
          <p:cNvSpPr txBox="1">
            <a:spLocks noGrp="1"/>
          </p:cNvSpPr>
          <p:nvPr>
            <p:ph type="body" idx="1"/>
          </p:nvPr>
        </p:nvSpPr>
        <p:spPr>
          <a:xfrm>
            <a:off x="415600" y="3907629"/>
            <a:ext cx="113607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Basic Idea: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/>
              <a:t>Calculate additive feature contributions with desirable properties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that sum up to the entity’s predicted value/score.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639d37ef_1_4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46" name="Google Shape;146;g72639d37ef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639d37ef_1_5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52" name="Google Shape;152;g72639d37e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72639d37ef_1_50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g72639d37ef_1_50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639d37ef_1_7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60" name="Google Shape;160;g72639d37ef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72639d37ef_1_7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g72639d37ef_1_7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63" name="Google Shape;163;g72639d37ef_1_71"/>
          <p:cNvCxnSpPr>
            <a:stCxn id="16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72639d37ef_1_7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639d37ef_1_8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70" name="Google Shape;170;g72639d37ef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72639d37ef_1_8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g72639d37ef_1_8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73" name="Google Shape;173;g72639d37ef_1_81"/>
          <p:cNvCxnSpPr>
            <a:stCxn id="17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g72639d37ef_1_8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g72639d37ef_1_81"/>
          <p:cNvCxnSpPr/>
          <p:nvPr/>
        </p:nvCxnSpPr>
        <p:spPr>
          <a:xfrm rot="10800000" flipH="1">
            <a:off x="9083475" y="3720050"/>
            <a:ext cx="12900" cy="90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g72639d37ef_1_81"/>
          <p:cNvSpPr txBox="1"/>
          <p:nvPr/>
        </p:nvSpPr>
        <p:spPr>
          <a:xfrm>
            <a:off x="7044625" y="4624550"/>
            <a:ext cx="41361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in prediction 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 between models trained with and without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g72639d37ef_1_81"/>
          <p:cNvCxnSpPr/>
          <p:nvPr/>
        </p:nvCxnSpPr>
        <p:spPr>
          <a:xfrm>
            <a:off x="6955925" y="3554400"/>
            <a:ext cx="4102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639d37ef_1_9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83" name="Google Shape;183;g72639d37ef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2639d37ef_1_93"/>
          <p:cNvCxnSpPr/>
          <p:nvPr/>
        </p:nvCxnSpPr>
        <p:spPr>
          <a:xfrm rot="10800000">
            <a:off x="2484150" y="3949300"/>
            <a:ext cx="344100" cy="789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g72639d37ef_1_93"/>
          <p:cNvSpPr txBox="1"/>
          <p:nvPr/>
        </p:nvSpPr>
        <p:spPr>
          <a:xfrm>
            <a:off x="629125" y="4663000"/>
            <a:ext cx="59472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C0000"/>
                </a:solidFill>
              </a:rPr>
              <a:t>COMBINATORIALLY LARGE!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39d37ef_1_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1" name="Google Shape;191;g72639d37ef_1_36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SHAP seeks to </a:t>
            </a:r>
            <a:r>
              <a:rPr lang="en-US" sz="3000" i="1"/>
              <a:t>approximate</a:t>
            </a:r>
            <a:r>
              <a:rPr lang="en-US" sz="3000"/>
              <a:t> these values using simplified inputs and achieving three desirable properties:</a:t>
            </a:r>
            <a:br>
              <a:rPr lang="en-US" sz="3000"/>
            </a:br>
            <a:endParaRPr sz="3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Local Accuracy:</a:t>
            </a:r>
            <a:r>
              <a:rPr lang="en-US" sz="2200"/>
              <a:t> The explanation should match the original model at the specific input value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Missingness:</a:t>
            </a:r>
            <a:r>
              <a:rPr lang="en-US" sz="2200"/>
              <a:t> Features missing in the original input should have no impact on the prediction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Consistency:</a:t>
            </a:r>
            <a:r>
              <a:rPr lang="en-US" sz="2200"/>
              <a:t> If a model changes such that an input’s contribution increases or stays the same, the explanation should not decrease</a:t>
            </a:r>
            <a:endParaRPr sz="22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(model selection, feature </a:t>
            </a:r>
            <a:r>
              <a:rPr lang="en-US" dirty="0" err="1"/>
              <a:t>importances</a:t>
            </a:r>
            <a:r>
              <a:rPr lang="en-US" dirty="0"/>
              <a:t>, crosstabs)</a:t>
            </a:r>
          </a:p>
          <a:p>
            <a:r>
              <a:rPr lang="en-US" dirty="0"/>
              <a:t>Readings for Tuesday: algorithmic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19557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639d37ef_1_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sp>
        <p:nvSpPr>
          <p:cNvPr id="215" name="Google Shape;215;g72639d37ef_1_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can we say about the explanations’ ability to improve the performance of the humans?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639d37ef_1_1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LIME</a:t>
            </a:r>
            <a:endParaRPr/>
          </a:p>
        </p:txBody>
      </p:sp>
      <p:sp>
        <p:nvSpPr>
          <p:cNvPr id="221" name="Google Shape;221;g72639d37ef_1_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How does the method work?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 what way are the explanations “local”?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Applications: Improving Diagnoses and Model Debugging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639d37ef_1_11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27" name="Google Shape;227;g72639d37ef_1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2046888"/>
            <a:ext cx="11887198" cy="321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639d37ef_1_12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3" name="Google Shape;233;g72639d37e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639d37ef_1_14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9" name="Google Shape;239;g72639d37ef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72639d37ef_1_144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g72639d37ef_1_144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639d37ef_1_15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47" name="Google Shape;247;g72639d37ef_1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g72639d37ef_1_151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g72639d37ef_1_151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  <p:sp>
        <p:nvSpPr>
          <p:cNvPr id="250" name="Google Shape;250;g72639d37ef_1_151"/>
          <p:cNvSpPr txBox="1"/>
          <p:nvPr/>
        </p:nvSpPr>
        <p:spPr>
          <a:xfrm>
            <a:off x="6497800" y="177060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Local Explanation Model</a:t>
            </a:r>
            <a:endParaRPr sz="2400"/>
          </a:p>
        </p:txBody>
      </p:sp>
      <p:cxnSp>
        <p:nvCxnSpPr>
          <p:cNvPr id="251" name="Google Shape;251;g72639d37ef_1_151"/>
          <p:cNvCxnSpPr/>
          <p:nvPr/>
        </p:nvCxnSpPr>
        <p:spPr>
          <a:xfrm rot="10800000">
            <a:off x="4892025" y="1821925"/>
            <a:ext cx="1770900" cy="58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639d37ef_1_1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57" name="Google Shape;257;g72639d37ef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359178"/>
            <a:ext cx="9708226" cy="5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39d37ef_1_16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3" name="Google Shape;263;g72639d37e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50" y="2123563"/>
            <a:ext cx="11430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2639d37ef_1_16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9" name="Google Shape;269;g72639d37ef_1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75" y="1371913"/>
            <a:ext cx="54673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639d37ef_1_1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sp>
        <p:nvSpPr>
          <p:cNvPr id="275" name="Google Shape;275;g72639d37ef_1_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Assumptions and 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Finalized model grid and features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and crosstabs</a:t>
            </a:r>
          </a:p>
        </p:txBody>
      </p:sp>
    </p:spTree>
    <p:extLst>
      <p:ext uri="{BB962C8B-B14F-4D97-AF65-F5344CB8AC3E}">
        <p14:creationId xmlns:p14="http://schemas.microsoft.com/office/powerpoint/2010/main" val="31284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br>
              <a:rPr lang="en-US" dirty="0"/>
            </a:br>
            <a:r>
              <a:rPr lang="en-US" dirty="0"/>
              <a:t>(model selection, feature </a:t>
            </a:r>
            <a:r>
              <a:rPr lang="en-US" dirty="0" err="1"/>
              <a:t>importances</a:t>
            </a:r>
            <a:r>
              <a:rPr lang="en-US" dirty="0"/>
              <a:t>, crosstabs)</a:t>
            </a:r>
          </a:p>
          <a:p>
            <a:r>
              <a:rPr lang="en-US" dirty="0"/>
              <a:t>Readings for Tuesday: algorithmic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23657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Recap: Use Cases for Global &amp; Local Explainability</a:t>
            </a:r>
            <a:endParaRPr/>
          </a:p>
        </p:txBody>
      </p:sp>
      <p:graphicFrame>
        <p:nvGraphicFramePr>
          <p:cNvPr id="55" name="Google Shape;55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{A7D99DF0-3CE4-47CC-AF91-CF25A88CF8B1}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this week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Globally Interpretable Models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 err="1"/>
              <a:t>RiskSLIM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GA²M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Methods for Local </a:t>
            </a:r>
            <a:r>
              <a:rPr lang="en-US" dirty="0" err="1"/>
              <a:t>Explainability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SHAP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LIME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MAPLE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br>
              <a:rPr lang="en-US" i="1"/>
            </a:b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665b14fa_0_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73" name="Google Shape;73;g7f665b14fa_0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Pneumonia Prognosis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848</Words>
  <Application>Microsoft Macintosh PowerPoint</Application>
  <PresentationFormat>Widescreen</PresentationFormat>
  <Paragraphs>168</Paragraphs>
  <Slides>40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Recap: Use Cases for Global &amp; Local Explainability</vt:lpstr>
      <vt:lpstr>What we’ll cover this week</vt:lpstr>
      <vt:lpstr>Specialized “Interpretable” Models</vt:lpstr>
      <vt:lpstr>Generalized Additive Models</vt:lpstr>
      <vt:lpstr>PowerPoint Presentation</vt:lpstr>
      <vt:lpstr>PowerPoint Presentation</vt:lpstr>
      <vt:lpstr>PowerPoint Presentation</vt:lpstr>
      <vt:lpstr>Generalized Additive Models</vt:lpstr>
      <vt:lpstr>RiskSLIM</vt:lpstr>
      <vt:lpstr>Sparse Models (RiskSLIM)</vt:lpstr>
      <vt:lpstr>Sparse Models (RiskSLIM)</vt:lpstr>
      <vt:lpstr>RiskSLIM</vt:lpstr>
      <vt:lpstr>Local Interpretability</vt:lpstr>
      <vt:lpstr>A Few Methods for Local Interpretability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</cp:revision>
  <dcterms:created xsi:type="dcterms:W3CDTF">2020-01-14T19:43:43Z</dcterms:created>
  <dcterms:modified xsi:type="dcterms:W3CDTF">2020-11-10T15:36:53Z</dcterms:modified>
</cp:coreProperties>
</file>