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8" r:id="rId3"/>
    <p:sldId id="259" r:id="rId4"/>
    <p:sldId id="260" r:id="rId5"/>
    <p:sldId id="263" r:id="rId6"/>
    <p:sldId id="272" r:id="rId7"/>
    <p:sldId id="290" r:id="rId8"/>
    <p:sldId id="282" r:id="rId9"/>
    <p:sldId id="291" r:id="rId10"/>
    <p:sldId id="292" r:id="rId11"/>
    <p:sldId id="269" r:id="rId12"/>
    <p:sldId id="294" r:id="rId13"/>
    <p:sldId id="295" r:id="rId14"/>
    <p:sldId id="293" r:id="rId15"/>
    <p:sldId id="277" r:id="rId16"/>
    <p:sldId id="278" r:id="rId17"/>
    <p:sldId id="270" r:id="rId18"/>
    <p:sldId id="279" r:id="rId19"/>
    <p:sldId id="280" r:id="rId20"/>
    <p:sldId id="281" r:id="rId21"/>
    <p:sldId id="266" r:id="rId22"/>
    <p:sldId id="265" r:id="rId23"/>
    <p:sldId id="288" r:id="rId24"/>
    <p:sldId id="287" r:id="rId25"/>
    <p:sldId id="289" r:id="rId26"/>
    <p:sldId id="283" r:id="rId27"/>
    <p:sldId id="284" r:id="rId28"/>
    <p:sldId id="285" r:id="rId2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2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39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67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374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77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55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0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68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64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30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29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50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7/12/2021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322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C86F801-06DA-495F-959E-27F3C74BB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8463" y="862234"/>
            <a:ext cx="3891873" cy="861789"/>
          </a:xfrm>
        </p:spPr>
        <p:txBody>
          <a:bodyPr>
            <a:normAutofit fontScale="90000"/>
          </a:bodyPr>
          <a:lstStyle/>
          <a:p>
            <a:r>
              <a:rPr lang="it-IT" dirty="0" err="1">
                <a:latin typeface="Rockwell Condensed" panose="02060603050405020104" pitchFamily="18" charset="0"/>
              </a:rPr>
              <a:t>Safety</a:t>
            </a:r>
            <a:r>
              <a:rPr lang="it-IT" dirty="0">
                <a:latin typeface="Rockwell Condensed" panose="02060603050405020104" pitchFamily="18" charset="0"/>
              </a:rPr>
              <a:t> floater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42A6AE0-3E77-4551-ADAC-5561C5146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14326" y="1359527"/>
            <a:ext cx="4487024" cy="1005657"/>
          </a:xfrm>
        </p:spPr>
        <p:txBody>
          <a:bodyPr>
            <a:normAutofit/>
          </a:bodyPr>
          <a:lstStyle/>
          <a:p>
            <a:r>
              <a:rPr lang="it-IT" dirty="0">
                <a:latin typeface="Rockwell" panose="02060603020205020403" pitchFamily="18" charset="0"/>
              </a:rPr>
              <a:t>IoT group project for </a:t>
            </a:r>
            <a:r>
              <a:rPr lang="it-IT" dirty="0" err="1">
                <a:latin typeface="Rockwell" panose="02060603020205020403" pitchFamily="18" charset="0"/>
              </a:rPr>
              <a:t>coastal</a:t>
            </a:r>
            <a:r>
              <a:rPr lang="it-IT" dirty="0">
                <a:latin typeface="Rockwell" panose="02060603020205020403" pitchFamily="18" charset="0"/>
              </a:rPr>
              <a:t> </a:t>
            </a:r>
            <a:r>
              <a:rPr lang="it-IT" dirty="0" err="1">
                <a:latin typeface="Rockwell" panose="02060603020205020403" pitchFamily="18" charset="0"/>
              </a:rPr>
              <a:t>tourism</a:t>
            </a:r>
            <a:r>
              <a:rPr lang="it-IT" dirty="0">
                <a:latin typeface="Rockwell" panose="02060603020205020403" pitchFamily="18" charset="0"/>
              </a:rPr>
              <a:t>  </a:t>
            </a:r>
          </a:p>
        </p:txBody>
      </p:sp>
      <p:pic>
        <p:nvPicPr>
          <p:cNvPr id="4" name="Picture 3" descr="Primo piano di fogli di carta blu che formano un cerchio">
            <a:extLst>
              <a:ext uri="{FF2B5EF4-FFF2-40B4-BE49-F238E27FC236}">
                <a16:creationId xmlns:a16="http://schemas.microsoft.com/office/drawing/2014/main" id="{3291AB5E-E3C7-4C22-8BCE-43E1F19DEF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37" r="35296" b="-1"/>
          <a:stretch/>
        </p:blipFill>
        <p:spPr>
          <a:xfrm>
            <a:off x="1" y="10"/>
            <a:ext cx="4876799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723900"/>
            <a:ext cx="57062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12">
            <a:extLst>
              <a:ext uri="{FF2B5EF4-FFF2-40B4-BE49-F238E27FC236}">
                <a16:creationId xmlns:a16="http://schemas.microsoft.com/office/drawing/2014/main" id="{2CF06E40-3ECB-4820-95B5-8A70B07D4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6134100"/>
            <a:ext cx="56681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Sottotitolo 2">
            <a:extLst>
              <a:ext uri="{FF2B5EF4-FFF2-40B4-BE49-F238E27FC236}">
                <a16:creationId xmlns:a16="http://schemas.microsoft.com/office/drawing/2014/main" id="{915A55F7-7164-4487-91AF-DEFB4EFB2521}"/>
              </a:ext>
            </a:extLst>
          </p:cNvPr>
          <p:cNvSpPr txBox="1">
            <a:spLocks/>
          </p:cNvSpPr>
          <p:nvPr/>
        </p:nvSpPr>
        <p:spPr>
          <a:xfrm>
            <a:off x="5723776" y="5566158"/>
            <a:ext cx="1643438" cy="4296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latin typeface="Rockwell" panose="02060603020205020403" pitchFamily="18" charset="0"/>
              </a:rPr>
              <a:t>Blue </a:t>
            </a:r>
            <a:r>
              <a:rPr lang="it-IT" dirty="0" err="1">
                <a:latin typeface="Rockwell" panose="02060603020205020403" pitchFamily="18" charset="0"/>
              </a:rPr>
              <a:t>Growth</a:t>
            </a:r>
            <a:endParaRPr lang="it-IT" dirty="0">
              <a:latin typeface="Rockwell" panose="02060603020205020403" pitchFamily="18" charset="0"/>
            </a:endParaRPr>
          </a:p>
        </p:txBody>
      </p:sp>
      <p:sp>
        <p:nvSpPr>
          <p:cNvPr id="48" name="Sottotitolo 2">
            <a:extLst>
              <a:ext uri="{FF2B5EF4-FFF2-40B4-BE49-F238E27FC236}">
                <a16:creationId xmlns:a16="http://schemas.microsoft.com/office/drawing/2014/main" id="{E1A181A8-B8AD-4C3B-8E32-F83767FA2016}"/>
              </a:ext>
            </a:extLst>
          </p:cNvPr>
          <p:cNvSpPr txBox="1">
            <a:spLocks/>
          </p:cNvSpPr>
          <p:nvPr/>
        </p:nvSpPr>
        <p:spPr>
          <a:xfrm>
            <a:off x="8403511" y="5844968"/>
            <a:ext cx="5201399" cy="5782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000" dirty="0">
                <a:latin typeface="Rockwell" panose="02060603020205020403" pitchFamily="18" charset="0"/>
              </a:rPr>
              <a:t>Daniele Bufalieri, Marco Calamo, Ivan Giacomoni</a:t>
            </a:r>
          </a:p>
        </p:txBody>
      </p:sp>
    </p:spTree>
    <p:extLst>
      <p:ext uri="{BB962C8B-B14F-4D97-AF65-F5344CB8AC3E}">
        <p14:creationId xmlns:p14="http://schemas.microsoft.com/office/powerpoint/2010/main" val="2266319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44727C-C269-4071-8155-E29CD1180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SPOTTER VIEW</a:t>
            </a:r>
            <a:endParaRPr lang="en-GB" dirty="0"/>
          </a:p>
        </p:txBody>
      </p:sp>
      <p:pic>
        <p:nvPicPr>
          <p:cNvPr id="5" name="Segnaposto contenuto 4" descr="Immagine che contiene parete&#10;&#10;Descrizione generata automaticamente">
            <a:extLst>
              <a:ext uri="{FF2B5EF4-FFF2-40B4-BE49-F238E27FC236}">
                <a16:creationId xmlns:a16="http://schemas.microsoft.com/office/drawing/2014/main" id="{2D3D2F2A-1DF2-4FDB-A7D1-C7E30CF777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63" y="2298941"/>
            <a:ext cx="4849284" cy="3636963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BC30505-9B04-488C-B160-50BCEE0391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527" y="1955410"/>
            <a:ext cx="3678408" cy="3974680"/>
          </a:xfrm>
          <a:prstGeom prst="rect">
            <a:avLst/>
          </a:prstGeom>
        </p:spPr>
      </p:pic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FFE28ED5-7C29-4878-86E8-AEA575B55BAB}"/>
              </a:ext>
            </a:extLst>
          </p:cNvPr>
          <p:cNvCxnSpPr>
            <a:cxnSpLocks/>
          </p:cNvCxnSpPr>
          <p:nvPr/>
        </p:nvCxnSpPr>
        <p:spPr>
          <a:xfrm flipV="1">
            <a:off x="8915400" y="2827421"/>
            <a:ext cx="625642" cy="16483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869E1F0-B351-46C0-AD39-95B04B3FDE77}"/>
              </a:ext>
            </a:extLst>
          </p:cNvPr>
          <p:cNvSpPr txBox="1"/>
          <p:nvPr/>
        </p:nvSpPr>
        <p:spPr>
          <a:xfrm>
            <a:off x="8049126" y="2375607"/>
            <a:ext cx="2851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MPU-9250 GYROSCOPE</a:t>
            </a:r>
            <a:endParaRPr lang="en-GB" b="1" dirty="0"/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3610A628-75E7-472E-ACAA-7597302CE528}"/>
              </a:ext>
            </a:extLst>
          </p:cNvPr>
          <p:cNvCxnSpPr>
            <a:cxnSpLocks/>
          </p:cNvCxnSpPr>
          <p:nvPr/>
        </p:nvCxnSpPr>
        <p:spPr>
          <a:xfrm flipH="1">
            <a:off x="2875547" y="4676274"/>
            <a:ext cx="994610" cy="6176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9C88FB81-DABE-43F3-B2C7-B3D1CCE7AA82}"/>
              </a:ext>
            </a:extLst>
          </p:cNvPr>
          <p:cNvSpPr txBox="1"/>
          <p:nvPr/>
        </p:nvSpPr>
        <p:spPr>
          <a:xfrm>
            <a:off x="1620252" y="5293895"/>
            <a:ext cx="2851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STEPPER MOTOR</a:t>
            </a:r>
            <a:endParaRPr lang="en-GB" b="1" dirty="0"/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DD486243-2115-4D95-8559-3215CC86A3E7}"/>
              </a:ext>
            </a:extLst>
          </p:cNvPr>
          <p:cNvCxnSpPr>
            <a:cxnSpLocks/>
          </p:cNvCxnSpPr>
          <p:nvPr/>
        </p:nvCxnSpPr>
        <p:spPr>
          <a:xfrm flipH="1" flipV="1">
            <a:off x="2650959" y="2995863"/>
            <a:ext cx="441157" cy="9865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F6DAE11F-AFE1-4537-B3DB-3634BCF8D024}"/>
              </a:ext>
            </a:extLst>
          </p:cNvPr>
          <p:cNvSpPr txBox="1"/>
          <p:nvPr/>
        </p:nvSpPr>
        <p:spPr>
          <a:xfrm>
            <a:off x="1034563" y="2620716"/>
            <a:ext cx="3437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HCSR-04 PROXIMITY SENSOR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303488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6A3675-7478-492A-9FD0-9FBCBA26E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SAFETY FLOATER: FUNCTIONALITIES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80C5B82-4E1A-49B1-8055-6D645A886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93126"/>
            <a:ext cx="5676102" cy="1268221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Boat detection mechanism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Orientation control mechanism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Power management mechanism</a:t>
            </a:r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14026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4378CA-52B0-46DA-AD12-C7A7420C5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BOAT DETECTION MECHANISM</a:t>
            </a:r>
            <a:endParaRPr lang="en-GB" dirty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74132808-67BD-4619-A69A-B7F526B7802A}"/>
              </a:ext>
            </a:extLst>
          </p:cNvPr>
          <p:cNvSpPr/>
          <p:nvPr/>
        </p:nvSpPr>
        <p:spPr>
          <a:xfrm>
            <a:off x="1489618" y="2032378"/>
            <a:ext cx="2327520" cy="13735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WAIT FOR DETECTION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7" name="Freccia a destra 6">
            <a:extLst>
              <a:ext uri="{FF2B5EF4-FFF2-40B4-BE49-F238E27FC236}">
                <a16:creationId xmlns:a16="http://schemas.microsoft.com/office/drawing/2014/main" id="{371800F4-4D58-4E9B-968E-0A3AFCC62C90}"/>
              </a:ext>
            </a:extLst>
          </p:cNvPr>
          <p:cNvSpPr/>
          <p:nvPr/>
        </p:nvSpPr>
        <p:spPr>
          <a:xfrm>
            <a:off x="4793676" y="2372200"/>
            <a:ext cx="1652337" cy="5468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180DA0A3-A2D4-4A14-896A-45AA60F09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3782" y="2032378"/>
            <a:ext cx="2476250" cy="115503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marL="0" indent="0" algn="ctr">
              <a:buNone/>
            </a:pPr>
            <a:r>
              <a:rPr lang="it-IT" b="1" dirty="0">
                <a:solidFill>
                  <a:schemeClr val="tx1"/>
                </a:solidFill>
              </a:rPr>
              <a:t>BUZZER SOUND + NOTIFICATION SENDING TO SEA STATION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9" name="Freccia a destra 8">
            <a:extLst>
              <a:ext uri="{FF2B5EF4-FFF2-40B4-BE49-F238E27FC236}">
                <a16:creationId xmlns:a16="http://schemas.microsoft.com/office/drawing/2014/main" id="{76805B33-78E1-4901-B0D2-2725336A88FE}"/>
              </a:ext>
            </a:extLst>
          </p:cNvPr>
          <p:cNvSpPr/>
          <p:nvPr/>
        </p:nvSpPr>
        <p:spPr>
          <a:xfrm rot="5400000">
            <a:off x="7991943" y="3539923"/>
            <a:ext cx="819927" cy="5468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D6A585EF-4BB9-414A-B43A-A2DC3C7B7638}"/>
              </a:ext>
            </a:extLst>
          </p:cNvPr>
          <p:cNvSpPr/>
          <p:nvPr/>
        </p:nvSpPr>
        <p:spPr>
          <a:xfrm>
            <a:off x="7295000" y="4439333"/>
            <a:ext cx="2213812" cy="1373513"/>
          </a:xfrm>
          <a:prstGeom prst="ellips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PICTURE + CNN ANALYSIS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2" name="Freccia a destra 11">
            <a:extLst>
              <a:ext uri="{FF2B5EF4-FFF2-40B4-BE49-F238E27FC236}">
                <a16:creationId xmlns:a16="http://schemas.microsoft.com/office/drawing/2014/main" id="{E0F17005-67AF-44BA-A128-718FD4A5C48C}"/>
              </a:ext>
            </a:extLst>
          </p:cNvPr>
          <p:cNvSpPr/>
          <p:nvPr/>
        </p:nvSpPr>
        <p:spPr>
          <a:xfrm rot="10800000">
            <a:off x="5739462" y="4852640"/>
            <a:ext cx="1311442" cy="5468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2A21B2AA-B931-4FCD-A37D-13B6CAB12869}"/>
              </a:ext>
            </a:extLst>
          </p:cNvPr>
          <p:cNvSpPr/>
          <p:nvPr/>
        </p:nvSpPr>
        <p:spPr>
          <a:xfrm rot="18904972">
            <a:off x="4237597" y="4478982"/>
            <a:ext cx="1074171" cy="11164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D97ECBB-9FE2-499A-9202-A174C6D6FD46}"/>
              </a:ext>
            </a:extLst>
          </p:cNvPr>
          <p:cNvSpPr txBox="1"/>
          <p:nvPr/>
        </p:nvSpPr>
        <p:spPr>
          <a:xfrm>
            <a:off x="4128104" y="4852532"/>
            <a:ext cx="1293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IS BOAT?</a:t>
            </a:r>
            <a:endParaRPr lang="en-GB" b="1" dirty="0"/>
          </a:p>
        </p:txBody>
      </p:sp>
      <p:sp>
        <p:nvSpPr>
          <p:cNvPr id="15" name="Freccia a destra 14">
            <a:extLst>
              <a:ext uri="{FF2B5EF4-FFF2-40B4-BE49-F238E27FC236}">
                <a16:creationId xmlns:a16="http://schemas.microsoft.com/office/drawing/2014/main" id="{269C728B-DB04-4CE9-B304-B98D96962C53}"/>
              </a:ext>
            </a:extLst>
          </p:cNvPr>
          <p:cNvSpPr/>
          <p:nvPr/>
        </p:nvSpPr>
        <p:spPr>
          <a:xfrm rot="13741561">
            <a:off x="3131186" y="3686766"/>
            <a:ext cx="932203" cy="5468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81A7C68-A542-473D-83B3-5E351921FD00}"/>
              </a:ext>
            </a:extLst>
          </p:cNvPr>
          <p:cNvSpPr txBox="1"/>
          <p:nvPr/>
        </p:nvSpPr>
        <p:spPr>
          <a:xfrm>
            <a:off x="3762221" y="3695003"/>
            <a:ext cx="69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NO</a:t>
            </a:r>
            <a:endParaRPr lang="en-GB" b="1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F4F9AE9-F721-4ED7-9DCB-DD4A193258DF}"/>
              </a:ext>
            </a:extLst>
          </p:cNvPr>
          <p:cNvSpPr txBox="1"/>
          <p:nvPr/>
        </p:nvSpPr>
        <p:spPr>
          <a:xfrm>
            <a:off x="3134527" y="5310648"/>
            <a:ext cx="69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YES</a:t>
            </a:r>
            <a:endParaRPr lang="en-GB" b="1" dirty="0"/>
          </a:p>
        </p:txBody>
      </p:sp>
      <p:sp>
        <p:nvSpPr>
          <p:cNvPr id="18" name="Freccia a destra 17">
            <a:extLst>
              <a:ext uri="{FF2B5EF4-FFF2-40B4-BE49-F238E27FC236}">
                <a16:creationId xmlns:a16="http://schemas.microsoft.com/office/drawing/2014/main" id="{A502F962-3534-4A52-9722-B7D828A43701}"/>
              </a:ext>
            </a:extLst>
          </p:cNvPr>
          <p:cNvSpPr/>
          <p:nvPr/>
        </p:nvSpPr>
        <p:spPr>
          <a:xfrm rot="10800000">
            <a:off x="3085199" y="4763750"/>
            <a:ext cx="743633" cy="5468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AD622456-FF6B-4A5C-9202-1F7159B2F4CA}"/>
              </a:ext>
            </a:extLst>
          </p:cNvPr>
          <p:cNvSpPr/>
          <p:nvPr/>
        </p:nvSpPr>
        <p:spPr>
          <a:xfrm>
            <a:off x="549227" y="4273878"/>
            <a:ext cx="2413924" cy="1373513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UPLOAD TO DASHBOARD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0" name="Freccia a destra 19">
            <a:extLst>
              <a:ext uri="{FF2B5EF4-FFF2-40B4-BE49-F238E27FC236}">
                <a16:creationId xmlns:a16="http://schemas.microsoft.com/office/drawing/2014/main" id="{BDB72BC0-D855-4C42-ABDC-9D2AD930EF75}"/>
              </a:ext>
            </a:extLst>
          </p:cNvPr>
          <p:cNvSpPr/>
          <p:nvPr/>
        </p:nvSpPr>
        <p:spPr>
          <a:xfrm rot="17748207">
            <a:off x="1600217" y="3538430"/>
            <a:ext cx="761911" cy="5468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643EA3E7-86F1-418D-8202-27339976B81E}"/>
              </a:ext>
            </a:extLst>
          </p:cNvPr>
          <p:cNvSpPr txBox="1"/>
          <p:nvPr/>
        </p:nvSpPr>
        <p:spPr>
          <a:xfrm>
            <a:off x="4793676" y="1770771"/>
            <a:ext cx="2006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SOMETHING DETECTED</a:t>
            </a:r>
            <a:endParaRPr lang="en-GB" b="1" dirty="0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AA32FFAE-5D60-45B2-A08D-664A976F724D}"/>
              </a:ext>
            </a:extLst>
          </p:cNvPr>
          <p:cNvSpPr/>
          <p:nvPr/>
        </p:nvSpPr>
        <p:spPr>
          <a:xfrm>
            <a:off x="9508812" y="1051030"/>
            <a:ext cx="469987" cy="17412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B075855A-1B33-45E6-BCBC-E87735B0BCDE}"/>
              </a:ext>
            </a:extLst>
          </p:cNvPr>
          <p:cNvSpPr/>
          <p:nvPr/>
        </p:nvSpPr>
        <p:spPr>
          <a:xfrm>
            <a:off x="9508812" y="1354091"/>
            <a:ext cx="469987" cy="174127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9429B5DF-D4A0-49D6-8602-06FEBF3A15F3}"/>
              </a:ext>
            </a:extLst>
          </p:cNvPr>
          <p:cNvSpPr/>
          <p:nvPr/>
        </p:nvSpPr>
        <p:spPr>
          <a:xfrm>
            <a:off x="9499518" y="1663189"/>
            <a:ext cx="469987" cy="17412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C0297325-E041-4DE4-A9A4-6B5618DBD3BD}"/>
              </a:ext>
            </a:extLst>
          </p:cNvPr>
          <p:cNvSpPr txBox="1"/>
          <p:nvPr/>
        </p:nvSpPr>
        <p:spPr>
          <a:xfrm>
            <a:off x="9978799" y="1028675"/>
            <a:ext cx="1576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/>
              <a:t>SAFETY FLOATER</a:t>
            </a:r>
            <a:endParaRPr lang="en-GB" sz="1200" b="1" dirty="0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1FB6B4D0-1FFD-4C01-B320-8740F4CC73C8}"/>
              </a:ext>
            </a:extLst>
          </p:cNvPr>
          <p:cNvSpPr txBox="1"/>
          <p:nvPr/>
        </p:nvSpPr>
        <p:spPr>
          <a:xfrm>
            <a:off x="9978799" y="1296108"/>
            <a:ext cx="1576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/>
              <a:t>SEA STATION</a:t>
            </a:r>
            <a:endParaRPr lang="en-GB" sz="1200" b="1" dirty="0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E6F31845-AD9D-4557-B001-D5DF0355A280}"/>
              </a:ext>
            </a:extLst>
          </p:cNvPr>
          <p:cNvSpPr txBox="1"/>
          <p:nvPr/>
        </p:nvSpPr>
        <p:spPr>
          <a:xfrm>
            <a:off x="9978799" y="1631124"/>
            <a:ext cx="1576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/>
              <a:t>CLOUD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290227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DE5DB0-E83B-4669-A029-F52AFEA51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ORIENTATION CONTROL MECHANISM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0CE690B-0B56-43C3-A996-0C635F98D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VIDEO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955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6A3675-7478-492A-9FD0-9FBCBA26E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POWER MANAGEMENT MECHANISM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80C5B82-4E1A-49B1-8055-6D645A886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638800"/>
            <a:ext cx="10464670" cy="4297104"/>
          </a:xfrm>
        </p:spPr>
        <p:txBody>
          <a:bodyPr>
            <a:normAutofit/>
          </a:bodyPr>
          <a:lstStyle/>
          <a:p>
            <a:endParaRPr lang="it-IT" dirty="0"/>
          </a:p>
          <a:p>
            <a:r>
              <a:rPr lang="it-IT" b="1" dirty="0">
                <a:solidFill>
                  <a:srgbClr val="00B050"/>
                </a:solidFill>
              </a:rPr>
              <a:t>High power </a:t>
            </a:r>
            <a:r>
              <a:rPr lang="it-IT" b="1" dirty="0" err="1">
                <a:solidFill>
                  <a:srgbClr val="00B050"/>
                </a:solidFill>
              </a:rPr>
              <a:t>consumption</a:t>
            </a:r>
            <a:r>
              <a:rPr lang="it-IT" b="1" dirty="0">
                <a:solidFill>
                  <a:srgbClr val="00B050"/>
                </a:solidFill>
              </a:rPr>
              <a:t> mode</a:t>
            </a:r>
            <a:r>
              <a:rPr lang="it-IT" dirty="0"/>
              <a:t>: </a:t>
            </a:r>
            <a:r>
              <a:rPr lang="en-GB" i="0" dirty="0">
                <a:effectLst/>
              </a:rPr>
              <a:t>the sea is cal</a:t>
            </a:r>
            <a:r>
              <a:rPr lang="en-GB" dirty="0"/>
              <a:t>m, and we sample from the gyroscope every </a:t>
            </a:r>
            <a:r>
              <a:rPr lang="en-GB" b="1" dirty="0"/>
              <a:t>100 </a:t>
            </a:r>
            <a:r>
              <a:rPr lang="el-GR" b="1" i="0" dirty="0">
                <a:effectLst/>
              </a:rPr>
              <a:t>μ</a:t>
            </a:r>
            <a:r>
              <a:rPr lang="en-GB" b="1" i="0" dirty="0">
                <a:effectLst/>
              </a:rPr>
              <a:t>s</a:t>
            </a:r>
            <a:r>
              <a:rPr lang="en-GB" i="0" dirty="0">
                <a:effectLst/>
              </a:rPr>
              <a:t>, because is the most power demanding, while other sensors need to be constantly sampled</a:t>
            </a:r>
          </a:p>
          <a:p>
            <a:r>
              <a:rPr lang="it-IT" b="1" dirty="0">
                <a:solidFill>
                  <a:srgbClr val="FFC000"/>
                </a:solidFill>
              </a:rPr>
              <a:t>Medium power </a:t>
            </a:r>
            <a:r>
              <a:rPr lang="it-IT" b="1" dirty="0" err="1">
                <a:solidFill>
                  <a:srgbClr val="FFC000"/>
                </a:solidFill>
              </a:rPr>
              <a:t>consumption</a:t>
            </a:r>
            <a:r>
              <a:rPr lang="it-IT" b="1" dirty="0">
                <a:solidFill>
                  <a:srgbClr val="FFC000"/>
                </a:solidFill>
              </a:rPr>
              <a:t> mode</a:t>
            </a:r>
            <a:r>
              <a:rPr lang="it-IT" dirty="0"/>
              <a:t>: </a:t>
            </a:r>
            <a:r>
              <a:rPr lang="en-GB" i="0" dirty="0">
                <a:effectLst/>
              </a:rPr>
              <a:t>the sea is in mild conditions, it is less probable that boats will come, so we can sample the gyroscope every </a:t>
            </a:r>
            <a:r>
              <a:rPr lang="en-GB" b="1" i="0" dirty="0">
                <a:effectLst/>
              </a:rPr>
              <a:t>10 seconds</a:t>
            </a:r>
            <a:r>
              <a:rPr lang="en-GB" i="0" dirty="0">
                <a:effectLst/>
              </a:rPr>
              <a:t>, while other sensors need to be constantly sampled with larger delays</a:t>
            </a:r>
          </a:p>
          <a:p>
            <a:r>
              <a:rPr lang="en-GB" b="1" i="0" dirty="0">
                <a:solidFill>
                  <a:srgbClr val="FF0000"/>
                </a:solidFill>
                <a:effectLst/>
              </a:rPr>
              <a:t>Low power consumption mode</a:t>
            </a:r>
            <a:r>
              <a:rPr lang="en-GB" i="0" dirty="0">
                <a:effectLst/>
              </a:rPr>
              <a:t>: the sea is rough, it is almost impossible that boats will come, so we can sample the gyroscope every </a:t>
            </a:r>
            <a:r>
              <a:rPr lang="en-GB" b="1" i="0" dirty="0">
                <a:effectLst/>
              </a:rPr>
              <a:t>one minute</a:t>
            </a:r>
            <a:r>
              <a:rPr lang="en-GB" i="0" dirty="0">
                <a:effectLst/>
              </a:rPr>
              <a:t>, while other sensors need to be constantly sampled with even larger delays</a:t>
            </a:r>
          </a:p>
          <a:p>
            <a:endParaRPr lang="en-GB" i="0" dirty="0">
              <a:effectLst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39893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D8C3D2-EC60-411D-8F3B-8A1FE0B16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806036"/>
          </a:xfrm>
        </p:spPr>
        <p:txBody>
          <a:bodyPr>
            <a:normAutofit/>
          </a:bodyPr>
          <a:lstStyle/>
          <a:p>
            <a:r>
              <a:rPr lang="it-IT" sz="3600" dirty="0"/>
              <a:t>Sea station: </a:t>
            </a:r>
            <a:r>
              <a:rPr lang="it-IT" sz="3600" dirty="0" err="1"/>
              <a:t>structure</a:t>
            </a:r>
            <a:r>
              <a:rPr lang="it-IT" sz="3600" dirty="0"/>
              <a:t> &amp; </a:t>
            </a:r>
            <a:r>
              <a:rPr lang="it-IT" sz="3600" dirty="0" err="1"/>
              <a:t>Communication</a:t>
            </a:r>
            <a:endParaRPr lang="it-IT" sz="36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E51D28D-2BD7-4B3D-AF06-99AB0030C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533" y="2964612"/>
            <a:ext cx="2257218" cy="963338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BEC40BA6-BC9C-452F-A319-683210BD6D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328620">
            <a:off x="1614574" y="3055156"/>
            <a:ext cx="728524" cy="862674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D113255D-1C1F-4977-ADE6-C0F6FCAB71E9}"/>
              </a:ext>
            </a:extLst>
          </p:cNvPr>
          <p:cNvSpPr txBox="1"/>
          <p:nvPr/>
        </p:nvSpPr>
        <p:spPr>
          <a:xfrm>
            <a:off x="285099" y="2984616"/>
            <a:ext cx="15351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FROM SAFETY FLOATER</a:t>
            </a:r>
          </a:p>
        </p:txBody>
      </p:sp>
      <p:pic>
        <p:nvPicPr>
          <p:cNvPr id="13" name="Immagine 12" descr="Immagine che contiene testo, elettronico, circuito&#10;&#10;Descrizione generata automaticamente">
            <a:extLst>
              <a:ext uri="{FF2B5EF4-FFF2-40B4-BE49-F238E27FC236}">
                <a16:creationId xmlns:a16="http://schemas.microsoft.com/office/drawing/2014/main" id="{A55DF8F4-AC3A-47A3-BDB5-CFB9CA0B00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033" y="2400300"/>
            <a:ext cx="2928336" cy="2255590"/>
          </a:xfrm>
          <a:prstGeom prst="rect">
            <a:avLst/>
          </a:prstGeom>
        </p:spPr>
      </p:pic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3C72ADB0-D2B1-4692-A2C7-F0018A2173CE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263317" y="3528095"/>
            <a:ext cx="129971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Software">
            <a:extLst>
              <a:ext uri="{FF2B5EF4-FFF2-40B4-BE49-F238E27FC236}">
                <a16:creationId xmlns:a16="http://schemas.microsoft.com/office/drawing/2014/main" id="{15C5800A-C159-457C-8841-CF1FF6B5F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042" y="3025247"/>
            <a:ext cx="2576634" cy="1005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B01E3D54-8106-435D-AFB1-6801AB02F28F}"/>
              </a:ext>
            </a:extLst>
          </p:cNvPr>
          <p:cNvCxnSpPr>
            <a:cxnSpLocks/>
            <a:stCxn id="13" idx="3"/>
            <a:endCxn id="1026" idx="1"/>
          </p:cNvCxnSpPr>
          <p:nvPr/>
        </p:nvCxnSpPr>
        <p:spPr>
          <a:xfrm>
            <a:off x="7491369" y="3528095"/>
            <a:ext cx="70467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E8AA86E6-DDD5-442C-8A0F-E9B8F97EC927}"/>
              </a:ext>
            </a:extLst>
          </p:cNvPr>
          <p:cNvSpPr txBox="1"/>
          <p:nvPr/>
        </p:nvSpPr>
        <p:spPr>
          <a:xfrm>
            <a:off x="10902993" y="3204929"/>
            <a:ext cx="1148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TO AWS </a:t>
            </a:r>
          </a:p>
          <a:p>
            <a:r>
              <a:rPr lang="it-IT" dirty="0"/>
              <a:t>CLOUD</a:t>
            </a:r>
          </a:p>
        </p:txBody>
      </p:sp>
      <p:pic>
        <p:nvPicPr>
          <p:cNvPr id="40" name="Immagine 39" descr="Immagine che contiene testo, elettronico&#10;&#10;Descrizione generata automaticamente">
            <a:extLst>
              <a:ext uri="{FF2B5EF4-FFF2-40B4-BE49-F238E27FC236}">
                <a16:creationId xmlns:a16="http://schemas.microsoft.com/office/drawing/2014/main" id="{86271004-8F1B-42AB-B95F-CEC1451962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651" y="4966284"/>
            <a:ext cx="1532967" cy="1045122"/>
          </a:xfrm>
          <a:prstGeom prst="rect">
            <a:avLst/>
          </a:prstGeom>
        </p:spPr>
      </p:pic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5DD9CA03-47E1-49F6-83BA-B4DB3175B763}"/>
              </a:ext>
            </a:extLst>
          </p:cNvPr>
          <p:cNvCxnSpPr>
            <a:stCxn id="40" idx="0"/>
          </p:cNvCxnSpPr>
          <p:nvPr/>
        </p:nvCxnSpPr>
        <p:spPr>
          <a:xfrm flipH="1" flipV="1">
            <a:off x="5922628" y="4572000"/>
            <a:ext cx="2507" cy="39428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57E8683F-86EB-464E-A599-7364F757BD75}"/>
              </a:ext>
            </a:extLst>
          </p:cNvPr>
          <p:cNvSpPr txBox="1"/>
          <p:nvPr/>
        </p:nvSpPr>
        <p:spPr>
          <a:xfrm>
            <a:off x="5002208" y="1987042"/>
            <a:ext cx="2049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RASPBERRY PI 4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35B9F467-1A1A-4224-A0AF-A60BC90A58E0}"/>
              </a:ext>
            </a:extLst>
          </p:cNvPr>
          <p:cNvSpPr txBox="1"/>
          <p:nvPr/>
        </p:nvSpPr>
        <p:spPr>
          <a:xfrm>
            <a:off x="6691618" y="5304179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CAMERA</a:t>
            </a:r>
          </a:p>
        </p:txBody>
      </p:sp>
    </p:spTree>
    <p:extLst>
      <p:ext uri="{BB962C8B-B14F-4D97-AF65-F5344CB8AC3E}">
        <p14:creationId xmlns:p14="http://schemas.microsoft.com/office/powerpoint/2010/main" val="247687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6A3675-7478-492A-9FD0-9FBCBA26E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SEA STATION: FUNCTIONALITIES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80C5B82-4E1A-49B1-8055-6D645A886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358" y="2536407"/>
            <a:ext cx="6136393" cy="265637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Ground-sea communication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Boat recognition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Ground-cloud communication</a:t>
            </a:r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CBB9573C-FF3E-4A56-AF2C-C360FF3DA3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254" y="1753299"/>
            <a:ext cx="3643095" cy="403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72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ABF6C5-BB06-4D29-B6F5-8A18529A9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69596"/>
          </a:xfrm>
        </p:spPr>
        <p:txBody>
          <a:bodyPr/>
          <a:lstStyle/>
          <a:p>
            <a:r>
              <a:rPr lang="it-IT" dirty="0" err="1"/>
              <a:t>CLOud</a:t>
            </a:r>
            <a:r>
              <a:rPr lang="it-IT" dirty="0"/>
              <a:t> server &amp; FRONTEND: </a:t>
            </a:r>
            <a:r>
              <a:rPr lang="it-IT" dirty="0" err="1"/>
              <a:t>structure</a:t>
            </a:r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3852817-CAF2-4DA4-AE57-E111D6E52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643" y="1855278"/>
            <a:ext cx="6705600" cy="3600450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2D05B19D-8E67-4D7A-9AF8-501E2704A4CE}"/>
              </a:ext>
            </a:extLst>
          </p:cNvPr>
          <p:cNvSpPr/>
          <p:nvPr/>
        </p:nvSpPr>
        <p:spPr>
          <a:xfrm>
            <a:off x="5083728" y="4974672"/>
            <a:ext cx="1241571" cy="1174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0496A8C4-7034-41D7-AF93-E380346CE048}"/>
              </a:ext>
            </a:extLst>
          </p:cNvPr>
          <p:cNvSpPr/>
          <p:nvPr/>
        </p:nvSpPr>
        <p:spPr>
          <a:xfrm>
            <a:off x="2483141" y="2055303"/>
            <a:ext cx="444616" cy="2378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96EE0476-1BB0-46ED-81F3-E2DF7F0C314C}"/>
              </a:ext>
            </a:extLst>
          </p:cNvPr>
          <p:cNvSpPr/>
          <p:nvPr/>
        </p:nvSpPr>
        <p:spPr>
          <a:xfrm>
            <a:off x="8867163" y="1855278"/>
            <a:ext cx="397080" cy="4378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697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ABF6C5-BB06-4D29-B6F5-8A18529A9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69596"/>
          </a:xfrm>
        </p:spPr>
        <p:txBody>
          <a:bodyPr/>
          <a:lstStyle/>
          <a:p>
            <a:r>
              <a:rPr lang="it-IT" dirty="0" err="1"/>
              <a:t>CLOud</a:t>
            </a:r>
            <a:r>
              <a:rPr lang="it-IT" dirty="0"/>
              <a:t> server &amp; FRONTEND: FUNCTIONALITIES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2D05B19D-8E67-4D7A-9AF8-501E2704A4CE}"/>
              </a:ext>
            </a:extLst>
          </p:cNvPr>
          <p:cNvSpPr/>
          <p:nvPr/>
        </p:nvSpPr>
        <p:spPr>
          <a:xfrm>
            <a:off x="5083728" y="4974672"/>
            <a:ext cx="1241571" cy="1174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0496A8C4-7034-41D7-AF93-E380346CE048}"/>
              </a:ext>
            </a:extLst>
          </p:cNvPr>
          <p:cNvSpPr/>
          <p:nvPr/>
        </p:nvSpPr>
        <p:spPr>
          <a:xfrm>
            <a:off x="2483141" y="2055303"/>
            <a:ext cx="444616" cy="2378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96EE0476-1BB0-46ED-81F3-E2DF7F0C314C}"/>
              </a:ext>
            </a:extLst>
          </p:cNvPr>
          <p:cNvSpPr/>
          <p:nvPr/>
        </p:nvSpPr>
        <p:spPr>
          <a:xfrm>
            <a:off x="8867163" y="1855278"/>
            <a:ext cx="397080" cy="4378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27B9034-835E-4692-BA43-C461444362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18" t="18847" r="23486" b="14553"/>
          <a:stretch/>
        </p:blipFill>
        <p:spPr>
          <a:xfrm>
            <a:off x="2927757" y="1855278"/>
            <a:ext cx="5729680" cy="35820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18749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ABF6C5-BB06-4D29-B6F5-8A18529A9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3" y="863373"/>
            <a:ext cx="10691265" cy="769596"/>
          </a:xfrm>
        </p:spPr>
        <p:txBody>
          <a:bodyPr/>
          <a:lstStyle/>
          <a:p>
            <a:r>
              <a:rPr lang="it-IT" dirty="0" err="1"/>
              <a:t>CLOud</a:t>
            </a:r>
            <a:r>
              <a:rPr lang="it-IT" dirty="0"/>
              <a:t> server &amp; FRONTEND: FUNCTIONALITIES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2D05B19D-8E67-4D7A-9AF8-501E2704A4CE}"/>
              </a:ext>
            </a:extLst>
          </p:cNvPr>
          <p:cNvSpPr/>
          <p:nvPr/>
        </p:nvSpPr>
        <p:spPr>
          <a:xfrm>
            <a:off x="5083728" y="4974672"/>
            <a:ext cx="1241571" cy="1174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0496A8C4-7034-41D7-AF93-E380346CE048}"/>
              </a:ext>
            </a:extLst>
          </p:cNvPr>
          <p:cNvSpPr/>
          <p:nvPr/>
        </p:nvSpPr>
        <p:spPr>
          <a:xfrm>
            <a:off x="2483141" y="2055303"/>
            <a:ext cx="444616" cy="2378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96EE0476-1BB0-46ED-81F3-E2DF7F0C314C}"/>
              </a:ext>
            </a:extLst>
          </p:cNvPr>
          <p:cNvSpPr/>
          <p:nvPr/>
        </p:nvSpPr>
        <p:spPr>
          <a:xfrm>
            <a:off x="8867163" y="1855278"/>
            <a:ext cx="397080" cy="4378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D60425E-04D5-42B8-AEB9-6F05566A78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0" t="16987" r="3670"/>
          <a:stretch/>
        </p:blipFill>
        <p:spPr>
          <a:xfrm>
            <a:off x="1623171" y="1610685"/>
            <a:ext cx="8846191" cy="42137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46455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57DF67-A617-43D1-81A6-F5B438C94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problem</a:t>
            </a:r>
            <a:r>
              <a:rPr lang="it-IT" dirty="0"/>
              <a:t>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2A7E04-C3A4-4882-B128-EFE6E5F79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security of </a:t>
            </a:r>
            <a:r>
              <a:rPr lang="it-IT" dirty="0" err="1"/>
              <a:t>swimmers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 of the boats </a:t>
            </a:r>
            <a:r>
              <a:rPr lang="it-IT" dirty="0" err="1"/>
              <a:t>that</a:t>
            </a:r>
            <a:r>
              <a:rPr lang="it-IT" dirty="0"/>
              <a:t> do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respect</a:t>
            </a:r>
            <a:r>
              <a:rPr lang="it-IT" dirty="0"/>
              <a:t> the </a:t>
            </a:r>
            <a:r>
              <a:rPr lang="it-IT" dirty="0" err="1"/>
              <a:t>safety</a:t>
            </a:r>
            <a:r>
              <a:rPr lang="it-IT" dirty="0"/>
              <a:t> </a:t>
            </a:r>
            <a:r>
              <a:rPr lang="it-IT" dirty="0" err="1"/>
              <a:t>distance</a:t>
            </a:r>
            <a:r>
              <a:rPr lang="it-IT" dirty="0"/>
              <a:t> from the </a:t>
            </a:r>
            <a:r>
              <a:rPr lang="it-IT" dirty="0" err="1"/>
              <a:t>coast</a:t>
            </a:r>
            <a:r>
              <a:rPr lang="it-IT" dirty="0"/>
              <a:t>.</a:t>
            </a:r>
          </a:p>
          <a:p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threat</a:t>
            </a:r>
            <a:r>
              <a:rPr lang="it-IT" dirty="0"/>
              <a:t> for the </a:t>
            </a:r>
            <a:r>
              <a:rPr lang="it-IT" dirty="0" err="1"/>
              <a:t>tourists</a:t>
            </a:r>
            <a:r>
              <a:rPr lang="it-IT" dirty="0"/>
              <a:t> and </a:t>
            </a:r>
            <a:r>
              <a:rPr lang="it-IT" dirty="0" err="1"/>
              <a:t>also</a:t>
            </a:r>
            <a:r>
              <a:rPr lang="it-IT" dirty="0"/>
              <a:t> for the </a:t>
            </a:r>
            <a:r>
              <a:rPr lang="it-IT" dirty="0" err="1"/>
              <a:t>environment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 the </a:t>
            </a:r>
            <a:r>
              <a:rPr lang="it-IT" dirty="0" err="1"/>
              <a:t>pollution</a:t>
            </a:r>
            <a:r>
              <a:rPr lang="it-IT" dirty="0"/>
              <a:t> </a:t>
            </a:r>
            <a:r>
              <a:rPr lang="it-IT" dirty="0" err="1"/>
              <a:t>near</a:t>
            </a:r>
            <a:r>
              <a:rPr lang="it-IT" dirty="0"/>
              <a:t> the </a:t>
            </a:r>
            <a:r>
              <a:rPr lang="it-IT" dirty="0" err="1"/>
              <a:t>shore</a:t>
            </a:r>
            <a:r>
              <a:rPr lang="it-IT" dirty="0"/>
              <a:t>. </a:t>
            </a:r>
          </a:p>
          <a:p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a </a:t>
            </a:r>
            <a:r>
              <a:rPr lang="it-IT" dirty="0" err="1"/>
              <a:t>direct</a:t>
            </a:r>
            <a:r>
              <a:rPr lang="it-IT" dirty="0"/>
              <a:t> </a:t>
            </a:r>
            <a:r>
              <a:rPr lang="it-IT" dirty="0" err="1"/>
              <a:t>communication</a:t>
            </a:r>
            <a:r>
              <a:rPr lang="it-IT" dirty="0"/>
              <a:t> to the </a:t>
            </a:r>
            <a:r>
              <a:rPr lang="it-IT" dirty="0" err="1"/>
              <a:t>authorities</a:t>
            </a:r>
            <a:endParaRPr lang="it-IT" dirty="0"/>
          </a:p>
          <a:p>
            <a:endParaRPr lang="it-IT" dirty="0"/>
          </a:p>
          <a:p>
            <a:pPr marL="0" indent="0">
              <a:buNone/>
            </a:pPr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26278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ABF6C5-BB06-4D29-B6F5-8A18529A9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3" y="863373"/>
            <a:ext cx="10691265" cy="769596"/>
          </a:xfrm>
        </p:spPr>
        <p:txBody>
          <a:bodyPr/>
          <a:lstStyle/>
          <a:p>
            <a:r>
              <a:rPr lang="it-IT" dirty="0" err="1"/>
              <a:t>CLOud</a:t>
            </a:r>
            <a:r>
              <a:rPr lang="it-IT" dirty="0"/>
              <a:t> server &amp; FRONTEND: FUNCTIONALITIES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2D05B19D-8E67-4D7A-9AF8-501E2704A4CE}"/>
              </a:ext>
            </a:extLst>
          </p:cNvPr>
          <p:cNvSpPr/>
          <p:nvPr/>
        </p:nvSpPr>
        <p:spPr>
          <a:xfrm>
            <a:off x="5083728" y="4974672"/>
            <a:ext cx="1241571" cy="1174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0496A8C4-7034-41D7-AF93-E380346CE048}"/>
              </a:ext>
            </a:extLst>
          </p:cNvPr>
          <p:cNvSpPr/>
          <p:nvPr/>
        </p:nvSpPr>
        <p:spPr>
          <a:xfrm>
            <a:off x="2483141" y="2055303"/>
            <a:ext cx="444616" cy="2378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96EE0476-1BB0-46ED-81F3-E2DF7F0C314C}"/>
              </a:ext>
            </a:extLst>
          </p:cNvPr>
          <p:cNvSpPr/>
          <p:nvPr/>
        </p:nvSpPr>
        <p:spPr>
          <a:xfrm>
            <a:off x="8867163" y="1855278"/>
            <a:ext cx="397080" cy="4378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705322C-64C8-4D03-9613-11AB9CD896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6" t="28204" r="23280" b="1"/>
          <a:stretch/>
        </p:blipFill>
        <p:spPr>
          <a:xfrm>
            <a:off x="700633" y="1744910"/>
            <a:ext cx="5221995" cy="41447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Immagine 6" descr="Immagine che contiene mappa&#10;&#10;Descrizione generata automaticamente">
            <a:extLst>
              <a:ext uri="{FF2B5EF4-FFF2-40B4-BE49-F238E27FC236}">
                <a16:creationId xmlns:a16="http://schemas.microsoft.com/office/drawing/2014/main" id="{04A1C068-2FD0-4858-8933-8C2A8BADFD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36" t="39533" r="24725"/>
          <a:stretch/>
        </p:blipFill>
        <p:spPr>
          <a:xfrm>
            <a:off x="6096000" y="1744910"/>
            <a:ext cx="5637401" cy="41447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riangolo isoscele 7">
            <a:extLst>
              <a:ext uri="{FF2B5EF4-FFF2-40B4-BE49-F238E27FC236}">
                <a16:creationId xmlns:a16="http://schemas.microsoft.com/office/drawing/2014/main" id="{E2D3D2AD-8F85-4245-ABE0-6B3D8933D7A9}"/>
              </a:ext>
            </a:extLst>
          </p:cNvPr>
          <p:cNvSpPr/>
          <p:nvPr/>
        </p:nvSpPr>
        <p:spPr>
          <a:xfrm rot="10800000">
            <a:off x="10503016" y="2416028"/>
            <a:ext cx="234891" cy="31494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B927DE0-F5CD-42D3-8B10-E08EFB37291F}"/>
              </a:ext>
            </a:extLst>
          </p:cNvPr>
          <p:cNvSpPr txBox="1"/>
          <p:nvPr/>
        </p:nvSpPr>
        <p:spPr>
          <a:xfrm>
            <a:off x="10476030" y="233218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25459957-412C-4276-8A34-5B3C2834A91B}"/>
              </a:ext>
            </a:extLst>
          </p:cNvPr>
          <p:cNvSpPr/>
          <p:nvPr/>
        </p:nvSpPr>
        <p:spPr>
          <a:xfrm>
            <a:off x="8688198" y="3347207"/>
            <a:ext cx="755010" cy="645953"/>
          </a:xfrm>
          <a:prstGeom prst="roundRect">
            <a:avLst/>
          </a:prstGeom>
          <a:solidFill>
            <a:srgbClr val="F4F2EA"/>
          </a:solidFill>
          <a:ln>
            <a:solidFill>
              <a:srgbClr val="F4F2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489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2A1144-C171-4B24-8D30-06861D8B1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Constraints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962D717-96CA-42D4-B908-B66BE553F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sensors</a:t>
            </a:r>
            <a:r>
              <a:rPr lang="it-IT" dirty="0"/>
              <a:t> are </a:t>
            </a:r>
            <a:r>
              <a:rPr lang="it-IT" dirty="0" err="1"/>
              <a:t>constantly</a:t>
            </a:r>
            <a:r>
              <a:rPr lang="it-IT" dirty="0"/>
              <a:t> </a:t>
            </a:r>
            <a:r>
              <a:rPr lang="it-IT" dirty="0" err="1"/>
              <a:t>sampled</a:t>
            </a:r>
            <a:endParaRPr lang="it-IT" dirty="0"/>
          </a:p>
          <a:p>
            <a:r>
              <a:rPr lang="it-IT" dirty="0" err="1"/>
              <a:t>Bandwith</a:t>
            </a:r>
            <a:r>
              <a:rPr lang="it-IT" dirty="0"/>
              <a:t> and </a:t>
            </a:r>
            <a:r>
              <a:rPr lang="it-IT" dirty="0" err="1"/>
              <a:t>latency</a:t>
            </a:r>
            <a:r>
              <a:rPr lang="it-IT" dirty="0"/>
              <a:t> </a:t>
            </a:r>
            <a:r>
              <a:rPr lang="it-IT" dirty="0" err="1"/>
              <a:t>limitated</a:t>
            </a:r>
            <a:r>
              <a:rPr lang="it-IT" dirty="0"/>
              <a:t> by the </a:t>
            </a:r>
            <a:r>
              <a:rPr lang="it-IT" dirty="0" err="1"/>
              <a:t>capacity</a:t>
            </a:r>
            <a:r>
              <a:rPr lang="it-IT" dirty="0"/>
              <a:t> of </a:t>
            </a:r>
            <a:r>
              <a:rPr lang="it-IT" dirty="0" err="1"/>
              <a:t>LoraWAN</a:t>
            </a:r>
            <a:r>
              <a:rPr lang="it-IT" dirty="0"/>
              <a:t> </a:t>
            </a:r>
          </a:p>
          <a:p>
            <a:r>
              <a:rPr lang="it-IT" dirty="0"/>
              <a:t>Waterproof </a:t>
            </a:r>
            <a:r>
              <a:rPr lang="it-IT" dirty="0" err="1"/>
              <a:t>sensors</a:t>
            </a:r>
            <a:endParaRPr lang="it-IT" dirty="0"/>
          </a:p>
          <a:p>
            <a:r>
              <a:rPr lang="it-IT" dirty="0"/>
              <a:t>Energy </a:t>
            </a:r>
            <a:r>
              <a:rPr lang="it-IT" dirty="0" err="1"/>
              <a:t>is</a:t>
            </a:r>
            <a:r>
              <a:rPr lang="it-IT" dirty="0"/>
              <a:t> a key </a:t>
            </a:r>
            <a:r>
              <a:rPr lang="it-IT" dirty="0" err="1"/>
              <a:t>factor</a:t>
            </a:r>
            <a:r>
              <a:rPr lang="it-IT" dirty="0"/>
              <a:t> in </a:t>
            </a:r>
            <a:r>
              <a:rPr lang="it-IT" dirty="0" err="1"/>
              <a:t>Safety</a:t>
            </a:r>
            <a:r>
              <a:rPr lang="it-IT" dirty="0"/>
              <a:t> Floater, </a:t>
            </a:r>
            <a:r>
              <a:rPr lang="it-IT" dirty="0" err="1"/>
              <a:t>we</a:t>
            </a:r>
            <a:r>
              <a:rPr lang="it-IT" dirty="0"/>
              <a:t> use solar panel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increase</a:t>
            </a:r>
            <a:r>
              <a:rPr lang="it-IT" dirty="0"/>
              <a:t> the </a:t>
            </a:r>
            <a:r>
              <a:rPr lang="it-IT" dirty="0" err="1"/>
              <a:t>battery</a:t>
            </a:r>
            <a:r>
              <a:rPr lang="it-IT" dirty="0"/>
              <a:t> life</a:t>
            </a:r>
          </a:p>
          <a:p>
            <a:r>
              <a:rPr lang="it-IT" dirty="0"/>
              <a:t>Power </a:t>
            </a:r>
            <a:r>
              <a:rPr lang="it-IT" dirty="0" err="1"/>
              <a:t>consumption</a:t>
            </a:r>
            <a:r>
              <a:rPr lang="it-IT" dirty="0"/>
              <a:t> </a:t>
            </a:r>
            <a:r>
              <a:rPr lang="it-IT" dirty="0" err="1"/>
              <a:t>reduced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minimum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877043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01166F-A660-4E64-BE22-C4C0DAAFA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67" y="821428"/>
            <a:ext cx="10691265" cy="990594"/>
          </a:xfrm>
        </p:spPr>
        <p:txBody>
          <a:bodyPr>
            <a:normAutofit fontScale="90000"/>
          </a:bodyPr>
          <a:lstStyle/>
          <a:p>
            <a:r>
              <a:rPr lang="it-IT" sz="3200" dirty="0"/>
              <a:t>Evaluation &amp; PERFORMANCE: power </a:t>
            </a:r>
            <a:r>
              <a:rPr lang="it-IT" sz="3200" dirty="0" err="1"/>
              <a:t>consumption</a:t>
            </a:r>
            <a:r>
              <a:rPr lang="it-IT" sz="3200" dirty="0"/>
              <a:t> mode 1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52A79EE-1107-4AAB-B1DC-9A3807B78F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0" t="10853" r="334" b="8681"/>
          <a:stretch/>
        </p:blipFill>
        <p:spPr>
          <a:xfrm>
            <a:off x="1164651" y="1417393"/>
            <a:ext cx="9528341" cy="45415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520871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01166F-A660-4E64-BE22-C4C0DAAFA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67" y="843094"/>
            <a:ext cx="10691265" cy="990594"/>
          </a:xfrm>
        </p:spPr>
        <p:txBody>
          <a:bodyPr>
            <a:normAutofit fontScale="90000"/>
          </a:bodyPr>
          <a:lstStyle/>
          <a:p>
            <a:r>
              <a:rPr lang="it-IT" sz="3200" dirty="0"/>
              <a:t>Evaluation &amp; PERFORMANCE: power </a:t>
            </a:r>
            <a:r>
              <a:rPr lang="it-IT" sz="3200" dirty="0" err="1"/>
              <a:t>consumption</a:t>
            </a:r>
            <a:r>
              <a:rPr lang="it-IT" sz="3200" dirty="0"/>
              <a:t> mode 2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C221D21-F5A7-4D9D-BEF4-DD2889EA0E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10" t="11258" r="1261" b="7723"/>
          <a:stretch/>
        </p:blipFill>
        <p:spPr>
          <a:xfrm>
            <a:off x="861268" y="1338391"/>
            <a:ext cx="10469461" cy="45975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24111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01166F-A660-4E64-BE22-C4C0DAAFA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67" y="775134"/>
            <a:ext cx="10691265" cy="990594"/>
          </a:xfrm>
        </p:spPr>
        <p:txBody>
          <a:bodyPr>
            <a:normAutofit fontScale="90000"/>
          </a:bodyPr>
          <a:lstStyle/>
          <a:p>
            <a:r>
              <a:rPr lang="it-IT" sz="3200" dirty="0"/>
              <a:t>Evaluation &amp; PERFORMANCE: power </a:t>
            </a:r>
            <a:r>
              <a:rPr lang="it-IT" sz="3200" dirty="0" err="1"/>
              <a:t>consumption</a:t>
            </a:r>
            <a:r>
              <a:rPr lang="it-IT" sz="3200" dirty="0"/>
              <a:t> mode 3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402C846-D819-4B3B-AACF-BDD0A7817B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10" t="11627" r="1606" b="8566"/>
          <a:stretch/>
        </p:blipFill>
        <p:spPr>
          <a:xfrm>
            <a:off x="798505" y="1270431"/>
            <a:ext cx="10495523" cy="47154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332302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01166F-A660-4E64-BE22-C4C0DAAFA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432" y="729149"/>
            <a:ext cx="10691265" cy="990594"/>
          </a:xfrm>
        </p:spPr>
        <p:txBody>
          <a:bodyPr>
            <a:normAutofit fontScale="90000"/>
          </a:bodyPr>
          <a:lstStyle/>
          <a:p>
            <a:r>
              <a:rPr lang="it-IT" sz="3200" dirty="0"/>
              <a:t>Evaluation &amp; PERFORMANCE: power </a:t>
            </a:r>
            <a:r>
              <a:rPr lang="it-IT" sz="3200" dirty="0" err="1"/>
              <a:t>consumption</a:t>
            </a:r>
            <a:r>
              <a:rPr lang="it-IT" sz="3200" dirty="0"/>
              <a:t> general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D048351-CA24-46D9-9913-4369C3E603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09" t="11357" r="1675" b="7503"/>
          <a:stretch/>
        </p:blipFill>
        <p:spPr>
          <a:xfrm>
            <a:off x="852432" y="1224446"/>
            <a:ext cx="10487133" cy="48740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969435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01166F-A660-4E64-BE22-C4C0DAAFA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990594"/>
          </a:xfrm>
        </p:spPr>
        <p:txBody>
          <a:bodyPr>
            <a:normAutofit fontScale="90000"/>
          </a:bodyPr>
          <a:lstStyle/>
          <a:p>
            <a:r>
              <a:rPr lang="it-IT" dirty="0"/>
              <a:t>Evaluation &amp; PERFORMANCE: boat </a:t>
            </a:r>
            <a:r>
              <a:rPr lang="it-IT" dirty="0" err="1"/>
              <a:t>detection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A2BB100-615C-4696-8623-BCD25CAA9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644" y="1743255"/>
            <a:ext cx="3724712" cy="40199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223890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01166F-A660-4E64-BE22-C4C0DAAFA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990594"/>
          </a:xfrm>
        </p:spPr>
        <p:txBody>
          <a:bodyPr>
            <a:normAutofit fontScale="90000"/>
          </a:bodyPr>
          <a:lstStyle/>
          <a:p>
            <a:r>
              <a:rPr lang="it-IT" dirty="0"/>
              <a:t>Evaluation &amp; PERFORMANCE: NETWORK </a:t>
            </a:r>
            <a:r>
              <a:rPr lang="it-IT" dirty="0" err="1"/>
              <a:t>latency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DF1CB4D-B8EC-4628-9389-F73C760B0DE0}"/>
              </a:ext>
            </a:extLst>
          </p:cNvPr>
          <p:cNvSpPr txBox="1"/>
          <p:nvPr/>
        </p:nvSpPr>
        <p:spPr>
          <a:xfrm>
            <a:off x="1116337" y="2183657"/>
            <a:ext cx="39732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I2C: STM-&gt;ARDUINO (0.001 S)</a:t>
            </a:r>
          </a:p>
          <a:p>
            <a:r>
              <a:rPr lang="it-IT" dirty="0"/>
              <a:t>I2C:ARDUINO-&gt;STM(0.001 S)</a:t>
            </a:r>
          </a:p>
          <a:p>
            <a:r>
              <a:rPr lang="it-IT" dirty="0"/>
              <a:t>Delay to </a:t>
            </a:r>
            <a:r>
              <a:rPr lang="it-IT" dirty="0" err="1"/>
              <a:t>detect</a:t>
            </a:r>
            <a:r>
              <a:rPr lang="it-IT" dirty="0"/>
              <a:t> false positive 1.000 S</a:t>
            </a:r>
          </a:p>
          <a:p>
            <a:r>
              <a:rPr lang="it-IT" dirty="0"/>
              <a:t>I2C: STM-&gt;ARDUINO (0.001 S)</a:t>
            </a:r>
          </a:p>
          <a:p>
            <a:r>
              <a:rPr lang="it-IT" dirty="0"/>
              <a:t>I2C:ARDUINO-&gt;STM (0.001 S) </a:t>
            </a:r>
          </a:p>
          <a:p>
            <a:endParaRPr lang="it-IT" dirty="0">
              <a:highlight>
                <a:srgbClr val="FFFF00"/>
              </a:highlight>
            </a:endParaRPr>
          </a:p>
          <a:p>
            <a:r>
              <a:rPr lang="it-IT" dirty="0">
                <a:highlight>
                  <a:srgbClr val="FFFF00"/>
                </a:highlight>
              </a:rPr>
              <a:t>BUZZER ACTIVATED (1.004 S)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2F89286-13BB-46EE-974C-EFB3F2A52D99}"/>
              </a:ext>
            </a:extLst>
          </p:cNvPr>
          <p:cNvSpPr txBox="1"/>
          <p:nvPr/>
        </p:nvSpPr>
        <p:spPr>
          <a:xfrm>
            <a:off x="5505274" y="1904301"/>
            <a:ext cx="609669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it-IT" dirty="0"/>
          </a:p>
          <a:p>
            <a:r>
              <a:rPr lang="it-IT" dirty="0"/>
              <a:t>I2C: STM-&gt;ARDUINO (0.001 S)</a:t>
            </a:r>
          </a:p>
          <a:p>
            <a:r>
              <a:rPr lang="it-IT" dirty="0"/>
              <a:t>BLUETOOTH: ARDUINO-&gt;RASPBERRY (0.150 S)</a:t>
            </a:r>
          </a:p>
          <a:p>
            <a:r>
              <a:rPr lang="it-IT" dirty="0"/>
              <a:t>PHOTO: RASPBERRY (3.000 S)</a:t>
            </a:r>
          </a:p>
          <a:p>
            <a:r>
              <a:rPr lang="it-IT" dirty="0"/>
              <a:t>MQTT: RASPBERRY-&gt;CLOUD (0.050 S)</a:t>
            </a:r>
          </a:p>
          <a:p>
            <a:r>
              <a:rPr lang="it-IT" dirty="0"/>
              <a:t>REST: CLOUD -&gt;NODE (0.050 S)</a:t>
            </a:r>
          </a:p>
          <a:p>
            <a:endParaRPr lang="it-IT" dirty="0"/>
          </a:p>
          <a:p>
            <a:r>
              <a:rPr lang="it-IT" dirty="0">
                <a:highlight>
                  <a:srgbClr val="FFFF00"/>
                </a:highlight>
              </a:rPr>
              <a:t>REPORT AVAILABLE ON THE DASHBOARD (4.255 S)</a:t>
            </a:r>
          </a:p>
        </p:txBody>
      </p:sp>
      <p:cxnSp>
        <p:nvCxnSpPr>
          <p:cNvPr id="9" name="Connettore a gomito 8">
            <a:extLst>
              <a:ext uri="{FF2B5EF4-FFF2-40B4-BE49-F238E27FC236}">
                <a16:creationId xmlns:a16="http://schemas.microsoft.com/office/drawing/2014/main" id="{290E80BE-7994-4C6C-AC5D-2C2D30A18C94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5400000" flipH="1" flipV="1">
            <a:off x="4257450" y="749805"/>
            <a:ext cx="3141678" cy="5450669"/>
          </a:xfrm>
          <a:prstGeom prst="bentConnector5">
            <a:avLst>
              <a:gd name="adj1" fmla="val -7276"/>
              <a:gd name="adj2" fmla="val 40261"/>
              <a:gd name="adj3" fmla="val 10727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8F104FBE-7114-4C31-ADB9-2E328539B3AA}"/>
              </a:ext>
            </a:extLst>
          </p:cNvPr>
          <p:cNvCxnSpPr/>
          <p:nvPr/>
        </p:nvCxnSpPr>
        <p:spPr>
          <a:xfrm>
            <a:off x="3102954" y="1635853"/>
            <a:ext cx="0" cy="547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9746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01166F-A660-4E64-BE22-C4C0DAAFA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990594"/>
          </a:xfrm>
        </p:spPr>
        <p:txBody>
          <a:bodyPr>
            <a:normAutofit/>
          </a:bodyPr>
          <a:lstStyle/>
          <a:p>
            <a:r>
              <a:rPr lang="it-IT" dirty="0"/>
              <a:t>Future </a:t>
            </a:r>
            <a:r>
              <a:rPr lang="it-IT" dirty="0" err="1"/>
              <a:t>development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F462EA6-41F9-49BE-8FE6-8DE5847BDFCB}"/>
              </a:ext>
            </a:extLst>
          </p:cNvPr>
          <p:cNvSpPr txBox="1"/>
          <p:nvPr/>
        </p:nvSpPr>
        <p:spPr>
          <a:xfrm>
            <a:off x="637563" y="2139193"/>
            <a:ext cx="6201762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Optimizing power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Improving latency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Development of a better web interface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Introduction of Solar panel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Security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Use a better gyroscope, </a:t>
            </a:r>
            <a:r>
              <a:rPr lang="en-US" sz="2800"/>
              <a:t>if possible</a:t>
            </a:r>
            <a:endParaRPr lang="en-US" sz="28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26654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9C0E6AB-EAB6-41E0-9D49-369643E87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1FADC9-A0F4-4689-9608-959F3C23D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17">
            <a:extLst>
              <a:ext uri="{FF2B5EF4-FFF2-40B4-BE49-F238E27FC236}">
                <a16:creationId xmlns:a16="http://schemas.microsoft.com/office/drawing/2014/main" id="{8ED41C16-52CF-47AA-A5C9-95D10CB80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magine 14">
            <a:extLst>
              <a:ext uri="{FF2B5EF4-FFF2-40B4-BE49-F238E27FC236}">
                <a16:creationId xmlns:a16="http://schemas.microsoft.com/office/drawing/2014/main" id="{82D8F12E-76A5-482C-A854-13F7EDA8B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712" y="2049039"/>
            <a:ext cx="6124575" cy="344438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5" name="Titolo 1">
            <a:extLst>
              <a:ext uri="{FF2B5EF4-FFF2-40B4-BE49-F238E27FC236}">
                <a16:creationId xmlns:a16="http://schemas.microsoft.com/office/drawing/2014/main" id="{EEC550BC-DF82-4F92-8FA6-295E8989D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7"/>
            <a:ext cx="10691265" cy="649528"/>
          </a:xfrm>
        </p:spPr>
        <p:txBody>
          <a:bodyPr>
            <a:normAutofit/>
          </a:bodyPr>
          <a:lstStyle/>
          <a:p>
            <a:pPr algn="ctr"/>
            <a:r>
              <a:rPr lang="it-IT" sz="3200" dirty="0"/>
              <a:t>Boat </a:t>
            </a:r>
            <a:r>
              <a:rPr lang="it-IT" sz="3200" dirty="0" err="1"/>
              <a:t>accidents</a:t>
            </a:r>
            <a:r>
              <a:rPr lang="it-IT" sz="3200" dirty="0"/>
              <a:t> FROM 2002 TO 2019</a:t>
            </a:r>
          </a:p>
        </p:txBody>
      </p:sp>
    </p:spTree>
    <p:extLst>
      <p:ext uri="{BB962C8B-B14F-4D97-AF65-F5344CB8AC3E}">
        <p14:creationId xmlns:p14="http://schemas.microsoft.com/office/powerpoint/2010/main" val="1754731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5F3D1E-143D-4F35-8ADA-EB6286179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Key </a:t>
            </a:r>
            <a:r>
              <a:rPr lang="it-IT" dirty="0" err="1"/>
              <a:t>functionalities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6BCA113-D877-4A0F-9AB4-A15E6A829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Real time reporting to </a:t>
            </a:r>
            <a:r>
              <a:rPr lang="it-IT" dirty="0" err="1"/>
              <a:t>authorities</a:t>
            </a:r>
            <a:r>
              <a:rPr lang="it-IT" dirty="0"/>
              <a:t> of </a:t>
            </a:r>
            <a:r>
              <a:rPr lang="it-IT" dirty="0" err="1"/>
              <a:t>violations</a:t>
            </a:r>
            <a:endParaRPr lang="it-IT" dirty="0"/>
          </a:p>
          <a:p>
            <a:r>
              <a:rPr lang="it-IT" dirty="0"/>
              <a:t>Create a </a:t>
            </a:r>
            <a:r>
              <a:rPr lang="it-IT" dirty="0" err="1"/>
              <a:t>safer</a:t>
            </a:r>
            <a:r>
              <a:rPr lang="it-IT" dirty="0"/>
              <a:t> </a:t>
            </a:r>
            <a:r>
              <a:rPr lang="it-IT" dirty="0" err="1"/>
              <a:t>holiday</a:t>
            </a:r>
            <a:r>
              <a:rPr lang="it-IT" dirty="0"/>
              <a:t> for </a:t>
            </a:r>
            <a:r>
              <a:rPr lang="it-IT" dirty="0" err="1"/>
              <a:t>tourists</a:t>
            </a:r>
            <a:endParaRPr lang="it-IT" dirty="0"/>
          </a:p>
          <a:p>
            <a:r>
              <a:rPr lang="it-IT" dirty="0" err="1"/>
              <a:t>Improve</a:t>
            </a:r>
            <a:r>
              <a:rPr lang="it-IT" dirty="0"/>
              <a:t> water </a:t>
            </a:r>
            <a:r>
              <a:rPr lang="it-IT" dirty="0" err="1"/>
              <a:t>quality</a:t>
            </a:r>
            <a:r>
              <a:rPr lang="it-IT" dirty="0"/>
              <a:t> </a:t>
            </a:r>
            <a:r>
              <a:rPr lang="it-IT" dirty="0" err="1"/>
              <a:t>near</a:t>
            </a:r>
            <a:r>
              <a:rPr lang="it-IT" dirty="0"/>
              <a:t> the </a:t>
            </a:r>
            <a:r>
              <a:rPr lang="it-IT" dirty="0" err="1"/>
              <a:t>shore</a:t>
            </a:r>
            <a:endParaRPr lang="it-IT" dirty="0"/>
          </a:p>
          <a:p>
            <a:r>
              <a:rPr lang="it-IT" dirty="0" err="1"/>
              <a:t>Decrease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accidents</a:t>
            </a:r>
            <a:r>
              <a:rPr lang="it-IT" dirty="0"/>
              <a:t> </a:t>
            </a:r>
          </a:p>
          <a:p>
            <a:r>
              <a:rPr lang="it-IT" dirty="0" err="1"/>
              <a:t>Provide</a:t>
            </a:r>
            <a:r>
              <a:rPr lang="it-IT" dirty="0"/>
              <a:t> an user </a:t>
            </a:r>
            <a:r>
              <a:rPr lang="it-IT" dirty="0" err="1"/>
              <a:t>friendly</a:t>
            </a:r>
            <a:r>
              <a:rPr lang="it-IT" dirty="0"/>
              <a:t> dashboard in </a:t>
            </a:r>
            <a:r>
              <a:rPr lang="it-IT" dirty="0" err="1"/>
              <a:t>order</a:t>
            </a:r>
            <a:r>
              <a:rPr lang="it-IT" dirty="0"/>
              <a:t> to monitor </a:t>
            </a:r>
            <a:r>
              <a:rPr lang="it-IT" dirty="0" err="1"/>
              <a:t>violations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8954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A44AE9-B0BA-4656-8A1C-EE14264B9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Collective</a:t>
            </a:r>
            <a:r>
              <a:rPr lang="it-IT" dirty="0"/>
              <a:t> intelligence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E6201F6-4527-4D20-8A35-DECE218D6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874" y="1883165"/>
            <a:ext cx="5007575" cy="325081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EEA5FF4F-D2C2-4C8E-BA98-106664B0F2C1}"/>
              </a:ext>
            </a:extLst>
          </p:cNvPr>
          <p:cNvSpPr txBox="1"/>
          <p:nvPr/>
        </p:nvSpPr>
        <p:spPr>
          <a:xfrm>
            <a:off x="6791326" y="2581275"/>
            <a:ext cx="48101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purpose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to replicate </a:t>
            </a:r>
            <a:r>
              <a:rPr lang="it-IT" dirty="0" err="1"/>
              <a:t>this</a:t>
            </a:r>
            <a:r>
              <a:rPr lang="it-IT" dirty="0"/>
              <a:t> trend of </a:t>
            </a:r>
            <a:r>
              <a:rPr lang="it-IT" dirty="0" err="1"/>
              <a:t>death</a:t>
            </a:r>
            <a:r>
              <a:rPr lang="it-IT" dirty="0"/>
              <a:t> by car </a:t>
            </a:r>
            <a:r>
              <a:rPr lang="it-IT" dirty="0" err="1"/>
              <a:t>accident</a:t>
            </a:r>
            <a:r>
              <a:rPr lang="it-IT" dirty="0"/>
              <a:t> </a:t>
            </a:r>
            <a:r>
              <a:rPr lang="it-IT" dirty="0" err="1"/>
              <a:t>since</a:t>
            </a:r>
            <a:r>
              <a:rPr lang="it-IT" dirty="0"/>
              <a:t> autovelox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introduced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in the </a:t>
            </a:r>
            <a:r>
              <a:rPr lang="it-IT" dirty="0" err="1"/>
              <a:t>context</a:t>
            </a:r>
            <a:r>
              <a:rPr lang="it-IT" dirty="0"/>
              <a:t> of </a:t>
            </a:r>
            <a:r>
              <a:rPr lang="it-IT" dirty="0" err="1"/>
              <a:t>accident</a:t>
            </a:r>
            <a:r>
              <a:rPr lang="it-IT" dirty="0"/>
              <a:t> </a:t>
            </a:r>
            <a:r>
              <a:rPr lang="it-IT" dirty="0" err="1"/>
              <a:t>caused</a:t>
            </a:r>
            <a:r>
              <a:rPr lang="it-IT" dirty="0"/>
              <a:t> by boats </a:t>
            </a:r>
            <a:r>
              <a:rPr lang="it-IT" dirty="0" err="1"/>
              <a:t>introducing</a:t>
            </a:r>
            <a:r>
              <a:rPr lang="it-IT" dirty="0"/>
              <a:t> </a:t>
            </a:r>
            <a:r>
              <a:rPr lang="it-IT" dirty="0" err="1"/>
              <a:t>our</a:t>
            </a:r>
            <a:r>
              <a:rPr lang="it-IT" dirty="0"/>
              <a:t> system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prevent</a:t>
            </a:r>
            <a:r>
              <a:rPr lang="it-IT" dirty="0"/>
              <a:t> an </a:t>
            </a:r>
            <a:r>
              <a:rPr lang="it-IT" dirty="0" err="1"/>
              <a:t>increasing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deaths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7992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5F3D1E-143D-4F35-8ADA-EB6286179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67" y="871762"/>
            <a:ext cx="10691265" cy="1371030"/>
          </a:xfrm>
        </p:spPr>
        <p:txBody>
          <a:bodyPr/>
          <a:lstStyle/>
          <a:p>
            <a:r>
              <a:rPr lang="it-IT" dirty="0" err="1"/>
              <a:t>Scenarios</a:t>
            </a: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AA3C2C3-1278-45E7-ABC8-F7370FA40A9A}"/>
              </a:ext>
            </a:extLst>
          </p:cNvPr>
          <p:cNvSpPr txBox="1"/>
          <p:nvPr/>
        </p:nvSpPr>
        <p:spPr>
          <a:xfrm>
            <a:off x="911184" y="4951828"/>
            <a:ext cx="10530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Bob is in Sardinia with his family on vacation. One day, his son is swimming in the water nearby, Bob sees a boat approaching too close to safety line, but thanks to the Safety Floater system control his son is not really in danger, because authorities will intervene in time.</a:t>
            </a:r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27A83D4B-3F0F-46CB-82CD-5FC1A3A2D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812" y="2242792"/>
            <a:ext cx="9354650" cy="218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184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8FE4AD-32D3-4FEC-89E4-BDFFD9605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DEPLOYMENT</a:t>
            </a:r>
            <a:endParaRPr lang="en-GB" dirty="0"/>
          </a:p>
        </p:txBody>
      </p:sp>
      <p:pic>
        <p:nvPicPr>
          <p:cNvPr id="5" name="Segnaposto contenuto 4" descr="Immagine che contiene mappa&#10;&#10;Descrizione generata automaticamente">
            <a:extLst>
              <a:ext uri="{FF2B5EF4-FFF2-40B4-BE49-F238E27FC236}">
                <a16:creationId xmlns:a16="http://schemas.microsoft.com/office/drawing/2014/main" id="{371AE627-B8E1-4762-9D47-6CD58B5751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636296"/>
            <a:ext cx="10591800" cy="4547936"/>
          </a:xfrm>
        </p:spPr>
      </p:pic>
    </p:spTree>
    <p:extLst>
      <p:ext uri="{BB962C8B-B14F-4D97-AF65-F5344CB8AC3E}">
        <p14:creationId xmlns:p14="http://schemas.microsoft.com/office/powerpoint/2010/main" val="2527516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6FE0C6-ECD3-4AB4-9917-E5ADADF25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857" y="838206"/>
            <a:ext cx="10691265" cy="1371030"/>
          </a:xfrm>
        </p:spPr>
        <p:txBody>
          <a:bodyPr/>
          <a:lstStyle/>
          <a:p>
            <a:r>
              <a:rPr lang="it-IT" dirty="0"/>
              <a:t>IOT ARCHITECTURE: DETAILED SUMMARY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C8E247D-C24D-4672-90E9-111B45C705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78" y="1661020"/>
            <a:ext cx="10801350" cy="425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218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0661D9-66DD-477A-8368-B8E8319F8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SAFETY FLOATER VIEW</a:t>
            </a:r>
            <a:endParaRPr lang="en-GB" dirty="0"/>
          </a:p>
        </p:txBody>
      </p:sp>
      <p:pic>
        <p:nvPicPr>
          <p:cNvPr id="17" name="Segnaposto contenuto 16">
            <a:extLst>
              <a:ext uri="{FF2B5EF4-FFF2-40B4-BE49-F238E27FC236}">
                <a16:creationId xmlns:a16="http://schemas.microsoft.com/office/drawing/2014/main" id="{5B19E5F7-CE67-4B41-9F48-8CD740EC32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639" y="1750002"/>
            <a:ext cx="4751678" cy="4185902"/>
          </a:xfr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F0C89F98-DEB7-463C-81EA-F3A2A7902F72}"/>
              </a:ext>
            </a:extLst>
          </p:cNvPr>
          <p:cNvSpPr txBox="1"/>
          <p:nvPr/>
        </p:nvSpPr>
        <p:spPr>
          <a:xfrm>
            <a:off x="6761747" y="1985210"/>
            <a:ext cx="40185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version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an </a:t>
            </a:r>
            <a:r>
              <a:rPr lang="it-IT" b="1" dirty="0"/>
              <a:t>Arduino Uno</a:t>
            </a:r>
            <a:r>
              <a:rPr lang="it-IT" dirty="0"/>
              <a:t> board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simplify</a:t>
            </a:r>
            <a:r>
              <a:rPr lang="it-IT" dirty="0"/>
              <a:t> the </a:t>
            </a:r>
            <a:r>
              <a:rPr lang="it-IT" dirty="0" err="1"/>
              <a:t>prototyping</a:t>
            </a:r>
            <a:r>
              <a:rPr lang="it-IT" dirty="0"/>
              <a:t> step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The </a:t>
            </a:r>
            <a:r>
              <a:rPr lang="it-IT" b="1" dirty="0" err="1"/>
              <a:t>spotter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approach</a:t>
            </a:r>
            <a:r>
              <a:rPr lang="it-IT" dirty="0"/>
              <a:t> to </a:t>
            </a:r>
            <a:r>
              <a:rPr lang="it-IT" dirty="0" err="1"/>
              <a:t>detect</a:t>
            </a:r>
            <a:r>
              <a:rPr lang="it-IT" dirty="0"/>
              <a:t> the </a:t>
            </a:r>
            <a:r>
              <a:rPr lang="it-IT" dirty="0" err="1"/>
              <a:t>violations</a:t>
            </a:r>
            <a:r>
              <a:rPr lang="it-IT" dirty="0"/>
              <a:t> and </a:t>
            </a:r>
            <a:r>
              <a:rPr lang="it-IT" dirty="0" err="1"/>
              <a:t>keep</a:t>
            </a:r>
            <a:r>
              <a:rPr lang="it-IT" dirty="0"/>
              <a:t> the </a:t>
            </a:r>
            <a:r>
              <a:rPr lang="it-IT" dirty="0" err="1"/>
              <a:t>correct</a:t>
            </a:r>
            <a:r>
              <a:rPr lang="it-IT" dirty="0"/>
              <a:t> </a:t>
            </a:r>
            <a:r>
              <a:rPr lang="it-IT" dirty="0" err="1"/>
              <a:t>orientation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in the rough </a:t>
            </a:r>
            <a:r>
              <a:rPr lang="it-IT" dirty="0" err="1"/>
              <a:t>sea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The </a:t>
            </a:r>
            <a:r>
              <a:rPr lang="it-IT" b="1" dirty="0" err="1"/>
              <a:t>battery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on bottom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have</a:t>
            </a:r>
            <a:r>
              <a:rPr lang="it-IT" dirty="0"/>
              <a:t> a </a:t>
            </a:r>
            <a:r>
              <a:rPr lang="it-IT" dirty="0" err="1"/>
              <a:t>stabilized</a:t>
            </a:r>
            <a:r>
              <a:rPr lang="it-IT" dirty="0"/>
              <a:t> </a:t>
            </a:r>
            <a:r>
              <a:rPr lang="it-IT" dirty="0" err="1"/>
              <a:t>structure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2370529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RegularSeedRightStep">
      <a:dk1>
        <a:srgbClr val="000000"/>
      </a:dk1>
      <a:lt1>
        <a:srgbClr val="FFFFFF"/>
      </a:lt1>
      <a:dk2>
        <a:srgbClr val="1B2830"/>
      </a:dk2>
      <a:lt2>
        <a:srgbClr val="F3F0F0"/>
      </a:lt2>
      <a:accent1>
        <a:srgbClr val="20B3AE"/>
      </a:accent1>
      <a:accent2>
        <a:srgbClr val="178CD5"/>
      </a:accent2>
      <a:accent3>
        <a:srgbClr val="294FE7"/>
      </a:accent3>
      <a:accent4>
        <a:srgbClr val="5530D9"/>
      </a:accent4>
      <a:accent5>
        <a:srgbClr val="A229E7"/>
      </a:accent5>
      <a:accent6>
        <a:srgbClr val="D517CB"/>
      </a:accent6>
      <a:hlink>
        <a:srgbClr val="BF3F43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Fasce</Template>
  <TotalTime>742</TotalTime>
  <Words>719</Words>
  <Application>Microsoft Office PowerPoint</Application>
  <PresentationFormat>Widescreen</PresentationFormat>
  <Paragraphs>104</Paragraphs>
  <Slides>28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28</vt:i4>
      </vt:variant>
    </vt:vector>
  </HeadingPairs>
  <TitlesOfParts>
    <vt:vector size="34" baseType="lpstr">
      <vt:lpstr>Arial</vt:lpstr>
      <vt:lpstr>Calisto MT</vt:lpstr>
      <vt:lpstr>Rockwell</vt:lpstr>
      <vt:lpstr>Rockwell Condensed</vt:lpstr>
      <vt:lpstr>Univers Condensed</vt:lpstr>
      <vt:lpstr>ChronicleVTI</vt:lpstr>
      <vt:lpstr>Safety floater</vt:lpstr>
      <vt:lpstr>What is the problem?</vt:lpstr>
      <vt:lpstr>Boat accidents FROM 2002 TO 2019</vt:lpstr>
      <vt:lpstr>Key functionalities</vt:lpstr>
      <vt:lpstr>Collective intelligence</vt:lpstr>
      <vt:lpstr>Scenarios</vt:lpstr>
      <vt:lpstr>DEPLOYMENT</vt:lpstr>
      <vt:lpstr>IOT ARCHITECTURE: DETAILED SUMMARY</vt:lpstr>
      <vt:lpstr>SAFETY FLOATER VIEW</vt:lpstr>
      <vt:lpstr>SPOTTER VIEW</vt:lpstr>
      <vt:lpstr>SAFETY FLOATER: FUNCTIONALITIES</vt:lpstr>
      <vt:lpstr>BOAT DETECTION MECHANISM</vt:lpstr>
      <vt:lpstr>ORIENTATION CONTROL MECHANISM</vt:lpstr>
      <vt:lpstr>POWER MANAGEMENT MECHANISM</vt:lpstr>
      <vt:lpstr>Sea station: structure &amp; Communication</vt:lpstr>
      <vt:lpstr>SEA STATION: FUNCTIONALITIES</vt:lpstr>
      <vt:lpstr>CLOud server &amp; FRONTEND: structure</vt:lpstr>
      <vt:lpstr>CLOud server &amp; FRONTEND: FUNCTIONALITIES</vt:lpstr>
      <vt:lpstr>CLOud server &amp; FRONTEND: FUNCTIONALITIES</vt:lpstr>
      <vt:lpstr>CLOud server &amp; FRONTEND: FUNCTIONALITIES</vt:lpstr>
      <vt:lpstr>Constraints</vt:lpstr>
      <vt:lpstr>Evaluation &amp; PERFORMANCE: power consumption mode 1</vt:lpstr>
      <vt:lpstr>Evaluation &amp; PERFORMANCE: power consumption mode 2</vt:lpstr>
      <vt:lpstr>Evaluation &amp; PERFORMANCE: power consumption mode 3</vt:lpstr>
      <vt:lpstr>Evaluation &amp; PERFORMANCE: power consumption general</vt:lpstr>
      <vt:lpstr>Evaluation &amp; PERFORMANCE: boat detection</vt:lpstr>
      <vt:lpstr>Evaluation &amp; PERFORMANCE: NETWORK latency</vt:lpstr>
      <vt:lpstr>Future development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Safety floater</dc:title>
  <dc:creator>Daniele Bufalieri</dc:creator>
  <cp:lastModifiedBy>Ivan Giacomoni</cp:lastModifiedBy>
  <cp:revision>98</cp:revision>
  <dcterms:created xsi:type="dcterms:W3CDTF">2021-04-03T14:51:34Z</dcterms:created>
  <dcterms:modified xsi:type="dcterms:W3CDTF">2021-07-12T16:58:17Z</dcterms:modified>
</cp:coreProperties>
</file>