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71" r:id="rId8"/>
    <p:sldId id="268" r:id="rId9"/>
    <p:sldId id="269" r:id="rId10"/>
    <p:sldId id="270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6F801-06DA-495F-959E-27F3C74B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463" y="862234"/>
            <a:ext cx="3891873" cy="861789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latin typeface="Rockwell Condensed" panose="02060603050405020104" pitchFamily="18" charset="0"/>
              </a:rPr>
              <a:t>Safety</a:t>
            </a:r>
            <a:r>
              <a:rPr lang="it-IT" dirty="0">
                <a:latin typeface="Rockwell Condensed" panose="02060603050405020104" pitchFamily="18" charset="0"/>
              </a:rPr>
              <a:t> floater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2A6AE0-3E77-4551-ADAC-5561C5146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326" y="1359527"/>
            <a:ext cx="4487024" cy="1005657"/>
          </a:xfrm>
        </p:spPr>
        <p:txBody>
          <a:bodyPr>
            <a:normAutofit/>
          </a:bodyPr>
          <a:lstStyle/>
          <a:p>
            <a:r>
              <a:rPr lang="it-IT" dirty="0">
                <a:latin typeface="Rockwell" panose="02060603020205020403" pitchFamily="18" charset="0"/>
              </a:rPr>
              <a:t>IoT group project for </a:t>
            </a:r>
            <a:r>
              <a:rPr lang="it-IT" dirty="0" err="1">
                <a:latin typeface="Rockwell" panose="02060603020205020403" pitchFamily="18" charset="0"/>
              </a:rPr>
              <a:t>coastal</a:t>
            </a:r>
            <a:r>
              <a:rPr lang="it-IT" dirty="0">
                <a:latin typeface="Rockwell" panose="02060603020205020403" pitchFamily="18" charset="0"/>
              </a:rPr>
              <a:t> </a:t>
            </a:r>
            <a:r>
              <a:rPr lang="it-IT" dirty="0" err="1">
                <a:latin typeface="Rockwell" panose="02060603020205020403" pitchFamily="18" charset="0"/>
              </a:rPr>
              <a:t>tourism</a:t>
            </a:r>
            <a:r>
              <a:rPr lang="it-IT" dirty="0">
                <a:latin typeface="Rockwell" panose="02060603020205020403" pitchFamily="18" charset="0"/>
              </a:rPr>
              <a:t>  </a:t>
            </a:r>
          </a:p>
        </p:txBody>
      </p:sp>
      <p:pic>
        <p:nvPicPr>
          <p:cNvPr id="4" name="Picture 3" descr="Primo piano di fogli di carta blu che formano un cerchio">
            <a:extLst>
              <a:ext uri="{FF2B5EF4-FFF2-40B4-BE49-F238E27FC236}">
                <a16:creationId xmlns:a16="http://schemas.microsoft.com/office/drawing/2014/main" id="{3291AB5E-E3C7-4C22-8BCE-43E1F19DE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7" r="3529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ottotitolo 2">
            <a:extLst>
              <a:ext uri="{FF2B5EF4-FFF2-40B4-BE49-F238E27FC236}">
                <a16:creationId xmlns:a16="http://schemas.microsoft.com/office/drawing/2014/main" id="{915A55F7-7164-4487-91AF-DEFB4EFB2521}"/>
              </a:ext>
            </a:extLst>
          </p:cNvPr>
          <p:cNvSpPr txBox="1">
            <a:spLocks/>
          </p:cNvSpPr>
          <p:nvPr/>
        </p:nvSpPr>
        <p:spPr>
          <a:xfrm>
            <a:off x="5723776" y="5566158"/>
            <a:ext cx="1643438" cy="429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Rockwell" panose="02060603020205020403" pitchFamily="18" charset="0"/>
              </a:rPr>
              <a:t>Blue </a:t>
            </a:r>
            <a:r>
              <a:rPr lang="it-IT" dirty="0" err="1">
                <a:latin typeface="Rockwell" panose="02060603020205020403" pitchFamily="18" charset="0"/>
              </a:rPr>
              <a:t>Growth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8" name="Sottotitolo 2">
            <a:extLst>
              <a:ext uri="{FF2B5EF4-FFF2-40B4-BE49-F238E27FC236}">
                <a16:creationId xmlns:a16="http://schemas.microsoft.com/office/drawing/2014/main" id="{E1A181A8-B8AD-4C3B-8E32-F83767FA2016}"/>
              </a:ext>
            </a:extLst>
          </p:cNvPr>
          <p:cNvSpPr txBox="1">
            <a:spLocks/>
          </p:cNvSpPr>
          <p:nvPr/>
        </p:nvSpPr>
        <p:spPr>
          <a:xfrm>
            <a:off x="8403511" y="5844968"/>
            <a:ext cx="5201399" cy="578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latin typeface="Rockwell" panose="02060603020205020403" pitchFamily="18" charset="0"/>
              </a:rPr>
              <a:t>Daniele Bufalieri, Marco Calamo, Ivan Giacomoni</a:t>
            </a:r>
          </a:p>
        </p:txBody>
      </p:sp>
    </p:spTree>
    <p:extLst>
      <p:ext uri="{BB962C8B-B14F-4D97-AF65-F5344CB8AC3E}">
        <p14:creationId xmlns:p14="http://schemas.microsoft.com/office/powerpoint/2010/main" val="226631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BF6C5-BB06-4D29-B6F5-8A18529A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Technology: </a:t>
            </a:r>
            <a:r>
              <a:rPr lang="it-IT" dirty="0" err="1"/>
              <a:t>CLOud</a:t>
            </a:r>
            <a:r>
              <a:rPr lang="it-IT" dirty="0"/>
              <a:t> server &amp; FRONTEND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4DD18-3A48-43D4-99A5-7173825D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Cloud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AWS, stores data from MQTT to </a:t>
            </a:r>
            <a:r>
              <a:rPr lang="it-IT" dirty="0" err="1"/>
              <a:t>DynamoDB</a:t>
            </a:r>
            <a:endParaRPr lang="it-IT" dirty="0"/>
          </a:p>
          <a:p>
            <a:r>
              <a:rPr lang="it-IT" dirty="0"/>
              <a:t>Cloud Server </a:t>
            </a:r>
            <a:r>
              <a:rPr lang="it-IT" dirty="0" err="1"/>
              <a:t>hosts</a:t>
            </a:r>
            <a:r>
              <a:rPr lang="it-IT" dirty="0"/>
              <a:t> </a:t>
            </a:r>
            <a:r>
              <a:rPr lang="it-IT" dirty="0" err="1"/>
              <a:t>frontend</a:t>
            </a:r>
            <a:r>
              <a:rPr lang="it-IT" dirty="0"/>
              <a:t> on EC2 </a:t>
            </a:r>
            <a:r>
              <a:rPr lang="it-IT" dirty="0" err="1"/>
              <a:t>instance</a:t>
            </a:r>
            <a:endParaRPr lang="it-IT" dirty="0"/>
          </a:p>
          <a:p>
            <a:r>
              <a:rPr lang="it-IT" dirty="0" err="1"/>
              <a:t>Frontend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, Bootstrap, HTML, </a:t>
            </a:r>
            <a:r>
              <a:rPr lang="it-IT" dirty="0" err="1"/>
              <a:t>NodeJS</a:t>
            </a:r>
            <a:r>
              <a:rPr lang="it-IT" dirty="0"/>
              <a:t> and </a:t>
            </a:r>
            <a:r>
              <a:rPr lang="it-IT" dirty="0" err="1"/>
              <a:t>VueJS</a:t>
            </a:r>
            <a:endParaRPr lang="it-IT" dirty="0"/>
          </a:p>
          <a:p>
            <a:r>
              <a:rPr lang="it-IT" dirty="0" err="1"/>
              <a:t>Frontend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2 </a:t>
            </a:r>
            <a:r>
              <a:rPr lang="it-IT" dirty="0" err="1"/>
              <a:t>kind</a:t>
            </a:r>
            <a:r>
              <a:rPr lang="it-IT" dirty="0"/>
              <a:t> of users: common users and </a:t>
            </a:r>
            <a:r>
              <a:rPr lang="it-IT" dirty="0" err="1"/>
              <a:t>coast</a:t>
            </a:r>
            <a:r>
              <a:rPr lang="it-IT" dirty="0"/>
              <a:t> </a:t>
            </a:r>
            <a:r>
              <a:rPr lang="it-IT" dirty="0" err="1"/>
              <a:t>guards</a:t>
            </a:r>
            <a:endParaRPr lang="it-IT" dirty="0"/>
          </a:p>
          <a:p>
            <a:r>
              <a:rPr lang="it-IT" dirty="0"/>
              <a:t>Data are </a:t>
            </a:r>
            <a:r>
              <a:rPr lang="it-IT" dirty="0" err="1"/>
              <a:t>obtained</a:t>
            </a:r>
            <a:r>
              <a:rPr lang="it-IT" dirty="0"/>
              <a:t> by REST API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69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F048D-5BFF-458A-BC04-37D6AA08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 &amp; data </a:t>
            </a:r>
            <a:r>
              <a:rPr lang="it-IT" dirty="0" err="1"/>
              <a:t>collected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E6C0CE-3C83-4F29-8392-181A0850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600" dirty="0"/>
              <a:t>MPU-9250 9DOF Module 9 </a:t>
            </a:r>
            <a:r>
              <a:rPr lang="it-IT" sz="1600" dirty="0" err="1"/>
              <a:t>Axis</a:t>
            </a:r>
            <a:r>
              <a:rPr lang="it-IT" sz="1600" dirty="0"/>
              <a:t> </a:t>
            </a:r>
            <a:r>
              <a:rPr lang="it-IT" sz="1600" dirty="0" err="1"/>
              <a:t>Gyroscope</a:t>
            </a:r>
            <a:r>
              <a:rPr lang="it-IT" sz="1600" dirty="0"/>
              <a:t> </a:t>
            </a:r>
            <a:r>
              <a:rPr lang="it-IT" sz="1600" dirty="0" err="1"/>
              <a:t>Accelerometer</a:t>
            </a:r>
            <a:r>
              <a:rPr lang="it-IT" sz="1600" dirty="0"/>
              <a:t> </a:t>
            </a:r>
            <a:r>
              <a:rPr lang="it-IT" sz="1600" dirty="0" err="1"/>
              <a:t>Magnetic</a:t>
            </a:r>
            <a:r>
              <a:rPr lang="it-IT" sz="1600" dirty="0"/>
              <a:t> Field Sensor </a:t>
            </a:r>
          </a:p>
          <a:p>
            <a:r>
              <a:rPr lang="it-IT" sz="1600" dirty="0"/>
              <a:t>HC-SRF04 </a:t>
            </a:r>
            <a:r>
              <a:rPr lang="it-IT" sz="1600" dirty="0" err="1"/>
              <a:t>Proximity</a:t>
            </a:r>
            <a:r>
              <a:rPr lang="it-IT" sz="1600" dirty="0"/>
              <a:t> </a:t>
            </a:r>
            <a:r>
              <a:rPr lang="it-IT" sz="1600" dirty="0" err="1"/>
              <a:t>sensor</a:t>
            </a:r>
            <a:endParaRPr lang="it-IT" sz="1600" dirty="0"/>
          </a:p>
          <a:p>
            <a:r>
              <a:rPr lang="it-IT" sz="1600" dirty="0"/>
              <a:t>GPS</a:t>
            </a:r>
          </a:p>
          <a:p>
            <a:r>
              <a:rPr lang="it-IT" sz="1600" dirty="0"/>
              <a:t>Voltage </a:t>
            </a:r>
            <a:r>
              <a:rPr lang="it-IT" sz="1600" dirty="0" err="1"/>
              <a:t>consumption</a:t>
            </a:r>
            <a:r>
              <a:rPr lang="it-IT" sz="1600" dirty="0"/>
              <a:t> </a:t>
            </a:r>
            <a:r>
              <a:rPr lang="it-IT" sz="1600" dirty="0" err="1"/>
              <a:t>sensor</a:t>
            </a:r>
            <a:endParaRPr lang="it-IT" sz="1600" dirty="0"/>
          </a:p>
          <a:p>
            <a:endParaRPr lang="it-IT" sz="1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334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B0494-F9F3-47D8-9620-4BA78FEB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Actuators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8B14BB-DCF6-4EC4-8B62-F3146BA9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Acoustic </a:t>
            </a:r>
            <a:r>
              <a:rPr lang="it-IT" dirty="0" err="1"/>
              <a:t>alarm</a:t>
            </a:r>
            <a:r>
              <a:rPr lang="it-IT" dirty="0"/>
              <a:t> (Buzzer)</a:t>
            </a:r>
          </a:p>
          <a:p>
            <a:r>
              <a:rPr lang="it-IT" dirty="0"/>
              <a:t>Camera (in the future)</a:t>
            </a:r>
          </a:p>
          <a:p>
            <a:r>
              <a:rPr lang="it-IT" dirty="0"/>
              <a:t>DC </a:t>
            </a:r>
            <a:r>
              <a:rPr lang="it-IT" dirty="0" err="1"/>
              <a:t>motor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762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1166F-A660-4E64-BE22-C4C0DAAF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&amp;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BAFD2-1F05-4DDA-BDEC-B07DC6A2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5926"/>
            <a:ext cx="10691265" cy="3636088"/>
          </a:xfrm>
        </p:spPr>
        <p:txBody>
          <a:bodyPr>
            <a:normAutofit/>
          </a:bodyPr>
          <a:lstStyle/>
          <a:p>
            <a:r>
              <a:rPr lang="en-US" sz="2800" dirty="0"/>
              <a:t>Network technologies</a:t>
            </a:r>
          </a:p>
          <a:p>
            <a:r>
              <a:rPr lang="en-US" sz="2800" dirty="0"/>
              <a:t>Embedded devices</a:t>
            </a:r>
          </a:p>
          <a:p>
            <a:r>
              <a:rPr lang="en-US" sz="2800" dirty="0"/>
              <a:t>End-user point of view</a:t>
            </a:r>
          </a:p>
          <a:p>
            <a:r>
              <a:rPr lang="en-US" sz="2800" dirty="0"/>
              <a:t>Battery Life (</a:t>
            </a:r>
            <a:r>
              <a:rPr lang="en-US" sz="2800" dirty="0" err="1"/>
              <a:t>mAH</a:t>
            </a:r>
            <a:r>
              <a:rPr lang="en-US" sz="2800" dirty="0"/>
              <a:t>) &amp; latency (</a:t>
            </a:r>
            <a:r>
              <a:rPr lang="en-US" sz="2800" dirty="0" err="1"/>
              <a:t>ms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208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A1144-C171-4B24-8D30-06861D8B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Constraints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62D717-96CA-42D4-B908-B66BE553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are </a:t>
            </a:r>
            <a:r>
              <a:rPr lang="it-IT" dirty="0" err="1"/>
              <a:t>constantly</a:t>
            </a:r>
            <a:r>
              <a:rPr lang="it-IT" dirty="0"/>
              <a:t> </a:t>
            </a:r>
            <a:r>
              <a:rPr lang="it-IT" dirty="0" err="1"/>
              <a:t>sampled</a:t>
            </a:r>
            <a:endParaRPr lang="it-IT" dirty="0"/>
          </a:p>
          <a:p>
            <a:r>
              <a:rPr lang="it-IT" dirty="0" err="1"/>
              <a:t>Bandwith</a:t>
            </a:r>
            <a:r>
              <a:rPr lang="it-IT" dirty="0"/>
              <a:t> and </a:t>
            </a:r>
            <a:r>
              <a:rPr lang="it-IT" dirty="0" err="1"/>
              <a:t>latency</a:t>
            </a:r>
            <a:r>
              <a:rPr lang="it-IT" dirty="0"/>
              <a:t> </a:t>
            </a:r>
            <a:r>
              <a:rPr lang="it-IT" dirty="0" err="1"/>
              <a:t>limitated</a:t>
            </a:r>
            <a:r>
              <a:rPr lang="it-IT" dirty="0"/>
              <a:t> by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LoraWAN</a:t>
            </a:r>
            <a:r>
              <a:rPr lang="it-IT" dirty="0"/>
              <a:t> </a:t>
            </a:r>
          </a:p>
          <a:p>
            <a:r>
              <a:rPr lang="it-IT" dirty="0"/>
              <a:t>Waterproof </a:t>
            </a:r>
            <a:r>
              <a:rPr lang="it-IT" dirty="0" err="1"/>
              <a:t>sensors</a:t>
            </a:r>
            <a:endParaRPr lang="it-IT" dirty="0"/>
          </a:p>
          <a:p>
            <a:r>
              <a:rPr lang="it-IT" dirty="0"/>
              <a:t>Energy </a:t>
            </a:r>
            <a:r>
              <a:rPr lang="it-IT" dirty="0" err="1"/>
              <a:t>is</a:t>
            </a:r>
            <a:r>
              <a:rPr lang="it-IT" dirty="0"/>
              <a:t> a key </a:t>
            </a:r>
            <a:r>
              <a:rPr lang="it-IT" dirty="0" err="1"/>
              <a:t>factor</a:t>
            </a:r>
            <a:r>
              <a:rPr lang="it-IT" dirty="0"/>
              <a:t> in </a:t>
            </a:r>
            <a:r>
              <a:rPr lang="it-IT" dirty="0" err="1"/>
              <a:t>Safety</a:t>
            </a:r>
            <a:r>
              <a:rPr lang="it-IT" dirty="0"/>
              <a:t> Floater, </a:t>
            </a:r>
            <a:r>
              <a:rPr lang="it-IT" dirty="0" err="1"/>
              <a:t>we</a:t>
            </a:r>
            <a:r>
              <a:rPr lang="it-IT" dirty="0"/>
              <a:t> use solar panel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battery</a:t>
            </a:r>
            <a:r>
              <a:rPr lang="it-IT" dirty="0"/>
              <a:t> life</a:t>
            </a:r>
          </a:p>
          <a:p>
            <a:r>
              <a:rPr lang="it-IT" dirty="0"/>
              <a:t>Power </a:t>
            </a:r>
            <a:r>
              <a:rPr lang="it-IT" dirty="0" err="1"/>
              <a:t>consumption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minimum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0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7DF67-A617-43D1-81A6-F5B438C9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2A7E04-C3A4-4882-B128-EFE6E5F7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security of </a:t>
            </a:r>
            <a:r>
              <a:rPr lang="it-IT" dirty="0" err="1"/>
              <a:t>swimmers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boats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respect</a:t>
            </a:r>
            <a:r>
              <a:rPr lang="it-IT" dirty="0"/>
              <a:t> the </a:t>
            </a:r>
            <a:r>
              <a:rPr lang="it-IT" dirty="0" err="1"/>
              <a:t>safety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from the </a:t>
            </a:r>
            <a:r>
              <a:rPr lang="it-IT" dirty="0" err="1"/>
              <a:t>coast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threat</a:t>
            </a:r>
            <a:r>
              <a:rPr lang="it-IT" dirty="0"/>
              <a:t> for the </a:t>
            </a:r>
            <a:r>
              <a:rPr lang="it-IT" dirty="0" err="1"/>
              <a:t>tourists</a:t>
            </a:r>
            <a:r>
              <a:rPr lang="it-IT" dirty="0"/>
              <a:t> and </a:t>
            </a:r>
            <a:r>
              <a:rPr lang="it-IT" dirty="0" err="1"/>
              <a:t>also</a:t>
            </a:r>
            <a:r>
              <a:rPr lang="it-IT" dirty="0"/>
              <a:t> for the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pollution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shore</a:t>
            </a:r>
            <a:r>
              <a:rPr lang="it-IT" dirty="0"/>
              <a:t>. 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to the </a:t>
            </a:r>
            <a:r>
              <a:rPr lang="it-IT" dirty="0" err="1"/>
              <a:t>authorities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6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FADC9-A0F4-4689-9608-959F3C23D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8ED41C16-52CF-47AA-A5C9-95D10CB80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82D8F12E-76A5-482C-A854-13F7EDA8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2049039"/>
            <a:ext cx="6124575" cy="34443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EEC550BC-DF82-4F92-8FA6-295E8989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7"/>
            <a:ext cx="10691265" cy="649528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Boat </a:t>
            </a:r>
            <a:r>
              <a:rPr lang="it-IT" sz="3200" dirty="0" err="1"/>
              <a:t>accidents</a:t>
            </a:r>
            <a:r>
              <a:rPr lang="it-IT" sz="3200" dirty="0"/>
              <a:t> FROM 2002 TO 2019</a:t>
            </a:r>
          </a:p>
        </p:txBody>
      </p:sp>
    </p:spTree>
    <p:extLst>
      <p:ext uri="{BB962C8B-B14F-4D97-AF65-F5344CB8AC3E}">
        <p14:creationId xmlns:p14="http://schemas.microsoft.com/office/powerpoint/2010/main" val="17547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F3D1E-143D-4F35-8ADA-EB628617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err="1"/>
              <a:t>functionalities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BCA113-D877-4A0F-9AB4-A15E6A82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Real time reporting to </a:t>
            </a:r>
            <a:r>
              <a:rPr lang="it-IT" dirty="0" err="1"/>
              <a:t>authorities</a:t>
            </a:r>
            <a:r>
              <a:rPr lang="it-IT" dirty="0"/>
              <a:t> of </a:t>
            </a:r>
            <a:r>
              <a:rPr lang="it-IT" dirty="0" err="1"/>
              <a:t>violations</a:t>
            </a:r>
            <a:endParaRPr lang="it-IT" dirty="0"/>
          </a:p>
          <a:p>
            <a:r>
              <a:rPr lang="it-IT" dirty="0"/>
              <a:t>Create a </a:t>
            </a:r>
            <a:r>
              <a:rPr lang="it-IT" dirty="0" err="1"/>
              <a:t>safer</a:t>
            </a:r>
            <a:r>
              <a:rPr lang="it-IT" dirty="0"/>
              <a:t> </a:t>
            </a:r>
            <a:r>
              <a:rPr lang="it-IT" dirty="0" err="1"/>
              <a:t>holiday</a:t>
            </a:r>
            <a:r>
              <a:rPr lang="it-IT" dirty="0"/>
              <a:t> for </a:t>
            </a:r>
            <a:r>
              <a:rPr lang="it-IT" dirty="0" err="1"/>
              <a:t>tourists</a:t>
            </a:r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water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shore</a:t>
            </a:r>
            <a:endParaRPr lang="it-IT" dirty="0"/>
          </a:p>
          <a:p>
            <a:r>
              <a:rPr lang="it-IT" dirty="0" err="1"/>
              <a:t>Decrease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accidents</a:t>
            </a:r>
            <a:r>
              <a:rPr lang="it-IT" dirty="0"/>
              <a:t> </a:t>
            </a:r>
          </a:p>
          <a:p>
            <a:r>
              <a:rPr lang="it-IT" dirty="0" err="1"/>
              <a:t>Provide</a:t>
            </a:r>
            <a:r>
              <a:rPr lang="it-IT" dirty="0"/>
              <a:t> an user </a:t>
            </a:r>
            <a:r>
              <a:rPr lang="it-IT" dirty="0" err="1"/>
              <a:t>friendly</a:t>
            </a:r>
            <a:r>
              <a:rPr lang="it-IT" dirty="0"/>
              <a:t> dashboard in </a:t>
            </a:r>
            <a:r>
              <a:rPr lang="it-IT" dirty="0" err="1"/>
              <a:t>order</a:t>
            </a:r>
            <a:r>
              <a:rPr lang="it-IT" dirty="0"/>
              <a:t> to monitor </a:t>
            </a:r>
            <a:r>
              <a:rPr lang="it-IT" dirty="0" err="1"/>
              <a:t>violations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95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44AE9-B0BA-4656-8A1C-EE14264B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Collective</a:t>
            </a:r>
            <a:r>
              <a:rPr lang="it-IT" dirty="0"/>
              <a:t> intelligence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6201F6-4527-4D20-8A35-DECE218D6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4" y="1883165"/>
            <a:ext cx="5007575" cy="32508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A5FF4F-D2C2-4C8E-BA98-106664B0F2C1}"/>
              </a:ext>
            </a:extLst>
          </p:cNvPr>
          <p:cNvSpPr txBox="1"/>
          <p:nvPr/>
        </p:nvSpPr>
        <p:spPr>
          <a:xfrm>
            <a:off x="6791326" y="2581275"/>
            <a:ext cx="481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replicate </a:t>
            </a:r>
            <a:r>
              <a:rPr lang="it-IT" dirty="0" err="1"/>
              <a:t>this</a:t>
            </a:r>
            <a:r>
              <a:rPr lang="it-IT" dirty="0"/>
              <a:t> trend of </a:t>
            </a:r>
            <a:r>
              <a:rPr lang="it-IT" dirty="0" err="1"/>
              <a:t>death</a:t>
            </a:r>
            <a:r>
              <a:rPr lang="it-IT" dirty="0"/>
              <a:t> by car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autovelox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introduced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the </a:t>
            </a:r>
            <a:r>
              <a:rPr lang="it-IT" dirty="0" err="1"/>
              <a:t>context</a:t>
            </a:r>
            <a:r>
              <a:rPr lang="it-IT" dirty="0"/>
              <a:t> of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caused</a:t>
            </a:r>
            <a:r>
              <a:rPr lang="it-IT" dirty="0"/>
              <a:t> by boats </a:t>
            </a:r>
            <a:r>
              <a:rPr lang="it-IT" dirty="0" err="1"/>
              <a:t>introducing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system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prevent</a:t>
            </a:r>
            <a:r>
              <a:rPr lang="it-IT" dirty="0"/>
              <a:t> an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99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16D56-FC6B-44FC-BEE1-0C93B2CD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Iot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03D34995-4001-446A-B3C6-0101DFE301EA}"/>
              </a:ext>
            </a:extLst>
          </p:cNvPr>
          <p:cNvSpPr/>
          <p:nvPr/>
        </p:nvSpPr>
        <p:spPr>
          <a:xfrm>
            <a:off x="1019175" y="2828925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3A771D-D1CE-4380-A932-BA925DCA7818}"/>
              </a:ext>
            </a:extLst>
          </p:cNvPr>
          <p:cNvSpPr txBox="1"/>
          <p:nvPr/>
        </p:nvSpPr>
        <p:spPr>
          <a:xfrm>
            <a:off x="1062632" y="3178731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Safety</a:t>
            </a:r>
            <a:r>
              <a:rPr lang="it-IT" dirty="0"/>
              <a:t> Floater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9AE2DF1-8D7E-462D-BFDC-D8F855524313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609850" y="3367088"/>
            <a:ext cx="1085850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B38F6017-6DEA-4FD4-A693-5F6621662961}"/>
              </a:ext>
            </a:extLst>
          </p:cNvPr>
          <p:cNvSpPr/>
          <p:nvPr/>
        </p:nvSpPr>
        <p:spPr>
          <a:xfrm>
            <a:off x="3695700" y="2838450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7DD928-46AA-475D-B239-E29DD86A3E9D}"/>
              </a:ext>
            </a:extLst>
          </p:cNvPr>
          <p:cNvSpPr txBox="1"/>
          <p:nvPr/>
        </p:nvSpPr>
        <p:spPr>
          <a:xfrm>
            <a:off x="3848874" y="317873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Sea Station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D90001F-807F-4360-9E9C-87D68B31190D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5286375" y="3363397"/>
            <a:ext cx="1128714" cy="13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829E890-5E57-4D10-BB1D-318955761843}"/>
              </a:ext>
            </a:extLst>
          </p:cNvPr>
          <p:cNvSpPr/>
          <p:nvPr/>
        </p:nvSpPr>
        <p:spPr>
          <a:xfrm>
            <a:off x="6415089" y="2825234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DA9F299-34AC-44BC-8905-5ABDD49D0A1C}"/>
              </a:ext>
            </a:extLst>
          </p:cNvPr>
          <p:cNvSpPr txBox="1"/>
          <p:nvPr/>
        </p:nvSpPr>
        <p:spPr>
          <a:xfrm>
            <a:off x="6476892" y="317873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Cloud Server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F562AE98-D172-4BA7-ADF3-5CBC0E86834A}"/>
              </a:ext>
            </a:extLst>
          </p:cNvPr>
          <p:cNvSpPr/>
          <p:nvPr/>
        </p:nvSpPr>
        <p:spPr>
          <a:xfrm>
            <a:off x="8824914" y="2825234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4232BB-47CE-4B93-BD6C-1AB7CC068BBD}"/>
              </a:ext>
            </a:extLst>
          </p:cNvPr>
          <p:cNvSpPr txBox="1"/>
          <p:nvPr/>
        </p:nvSpPr>
        <p:spPr>
          <a:xfrm>
            <a:off x="9078308" y="3178730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Frontend</a:t>
            </a:r>
            <a:endParaRPr lang="it-IT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DB043F9-A373-4D01-B831-21411407718C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>
            <a:off x="8005764" y="3363397"/>
            <a:ext cx="8191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A7111E7-C4D9-42F6-8860-E06EBF2A0C90}"/>
              </a:ext>
            </a:extLst>
          </p:cNvPr>
          <p:cNvSpPr txBox="1"/>
          <p:nvPr/>
        </p:nvSpPr>
        <p:spPr>
          <a:xfrm>
            <a:off x="2671653" y="3093006"/>
            <a:ext cx="884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FF0000"/>
                </a:solidFill>
              </a:rPr>
              <a:t>LoraWAN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BC3853A-7766-4B34-A0BE-9BFB7ADDCF2A}"/>
              </a:ext>
            </a:extLst>
          </p:cNvPr>
          <p:cNvSpPr txBox="1"/>
          <p:nvPr/>
        </p:nvSpPr>
        <p:spPr>
          <a:xfrm>
            <a:off x="8080596" y="304023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DD0AA3D-7F9F-45C4-9955-17C206CDAC1E}"/>
              </a:ext>
            </a:extLst>
          </p:cNvPr>
          <p:cNvSpPr txBox="1"/>
          <p:nvPr/>
        </p:nvSpPr>
        <p:spPr>
          <a:xfrm>
            <a:off x="5521956" y="304023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1D65EFB-4387-4081-9783-4D3FF6CDDA69}"/>
              </a:ext>
            </a:extLst>
          </p:cNvPr>
          <p:cNvSpPr txBox="1"/>
          <p:nvPr/>
        </p:nvSpPr>
        <p:spPr>
          <a:xfrm>
            <a:off x="8123432" y="341909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406664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ielo, acqua, esterni, spiaggia&#10;&#10;Descrizione generata automaticamente">
            <a:extLst>
              <a:ext uri="{FF2B5EF4-FFF2-40B4-BE49-F238E27FC236}">
                <a16:creationId xmlns:a16="http://schemas.microsoft.com/office/drawing/2014/main" id="{A9786B73-153B-4E85-B18D-76A70962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2" y="1304628"/>
            <a:ext cx="6306430" cy="424874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D2171F-0588-4755-BF8A-8FD82BA06220}"/>
              </a:ext>
            </a:extLst>
          </p:cNvPr>
          <p:cNvSpPr txBox="1"/>
          <p:nvPr/>
        </p:nvSpPr>
        <p:spPr>
          <a:xfrm>
            <a:off x="7505206" y="1304628"/>
            <a:ext cx="4398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Red points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Safety</a:t>
            </a:r>
            <a:r>
              <a:rPr lang="it-IT" dirty="0"/>
              <a:t> Floaters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Server </a:t>
            </a:r>
            <a:r>
              <a:rPr lang="it-IT" dirty="0" err="1"/>
              <a:t>represents</a:t>
            </a:r>
            <a:r>
              <a:rPr lang="it-IT" dirty="0"/>
              <a:t>  the Sea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Blue links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communication</a:t>
            </a:r>
            <a:r>
              <a:rPr lang="it-IT" dirty="0"/>
              <a:t> </a:t>
            </a:r>
          </a:p>
          <a:p>
            <a:r>
              <a:rPr lang="it-IT" dirty="0"/>
              <a:t>     by </a:t>
            </a:r>
            <a:r>
              <a:rPr lang="it-IT" dirty="0" err="1"/>
              <a:t>LoraWAN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608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8C3D2-EC60-411D-8F3B-8A1FE0B1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Technology: </a:t>
            </a:r>
            <a:r>
              <a:rPr lang="it-IT" dirty="0" err="1"/>
              <a:t>safety</a:t>
            </a:r>
            <a:r>
              <a:rPr lang="it-IT" dirty="0"/>
              <a:t> floater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39EBC6-343F-406F-BBB8-87673F6D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It’s</a:t>
            </a:r>
            <a:r>
              <a:rPr lang="it-IT" dirty="0"/>
              <a:t> the key component: floater with </a:t>
            </a:r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monitor boats’ </a:t>
            </a:r>
            <a:r>
              <a:rPr lang="it-IT" dirty="0" err="1"/>
              <a:t>illegal</a:t>
            </a:r>
            <a:r>
              <a:rPr lang="it-IT" dirty="0"/>
              <a:t> </a:t>
            </a:r>
            <a:r>
              <a:rPr lang="it-IT" dirty="0" err="1"/>
              <a:t>transit</a:t>
            </a:r>
            <a:r>
              <a:rPr lang="it-IT" dirty="0"/>
              <a:t> </a:t>
            </a:r>
          </a:p>
          <a:p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board </a:t>
            </a:r>
            <a:r>
              <a:rPr lang="it-IT" dirty="0" err="1"/>
              <a:t>is</a:t>
            </a:r>
            <a:r>
              <a:rPr lang="it-IT" dirty="0"/>
              <a:t> NUCLEO STM32 F401RE with RIOT OS </a:t>
            </a:r>
          </a:p>
          <a:p>
            <a:r>
              <a:rPr lang="it-IT" dirty="0" err="1"/>
              <a:t>Sensors</a:t>
            </a:r>
            <a:r>
              <a:rPr lang="it-IT" dirty="0"/>
              <a:t> are </a:t>
            </a:r>
            <a:r>
              <a:rPr lang="it-IT" dirty="0" err="1"/>
              <a:t>proximity</a:t>
            </a:r>
            <a:r>
              <a:rPr lang="it-IT" dirty="0"/>
              <a:t> </a:t>
            </a:r>
            <a:r>
              <a:rPr lang="it-IT" dirty="0" err="1"/>
              <a:t>ultrasonic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SR04 for </a:t>
            </a:r>
            <a:r>
              <a:rPr lang="it-IT" dirty="0" err="1"/>
              <a:t>movement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in water, 9-Axis </a:t>
            </a:r>
            <a:r>
              <a:rPr lang="it-IT" dirty="0" err="1"/>
              <a:t>magnetometer</a:t>
            </a:r>
            <a:r>
              <a:rPr lang="it-IT" dirty="0"/>
              <a:t> </a:t>
            </a:r>
            <a:r>
              <a:rPr lang="it-IT" dirty="0" err="1"/>
              <a:t>gyroscope</a:t>
            </a:r>
            <a:r>
              <a:rPr lang="it-IT" dirty="0"/>
              <a:t> </a:t>
            </a:r>
            <a:r>
              <a:rPr lang="it-IT" dirty="0" err="1"/>
              <a:t>accelerometer</a:t>
            </a:r>
            <a:r>
              <a:rPr lang="it-IT" dirty="0"/>
              <a:t> for </a:t>
            </a:r>
            <a:r>
              <a:rPr lang="it-IT" dirty="0" err="1"/>
              <a:t>orientation</a:t>
            </a:r>
            <a:r>
              <a:rPr lang="it-IT" dirty="0"/>
              <a:t> MPU-9250, GPS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possible</a:t>
            </a:r>
            <a:endParaRPr lang="it-IT" dirty="0"/>
          </a:p>
          <a:p>
            <a:r>
              <a:rPr lang="it-IT" dirty="0" err="1"/>
              <a:t>Actuators</a:t>
            </a:r>
            <a:r>
              <a:rPr lang="it-IT" dirty="0"/>
              <a:t> are DC </a:t>
            </a:r>
            <a:r>
              <a:rPr lang="it-IT" dirty="0" err="1"/>
              <a:t>motors</a:t>
            </a:r>
            <a:r>
              <a:rPr lang="it-IT" dirty="0"/>
              <a:t> for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orientations</a:t>
            </a:r>
            <a:r>
              <a:rPr lang="it-IT" dirty="0"/>
              <a:t> of SR04 and a buzzer for audio report</a:t>
            </a:r>
          </a:p>
          <a:p>
            <a:r>
              <a:rPr lang="it-IT" dirty="0"/>
              <a:t>Communications via </a:t>
            </a:r>
            <a:r>
              <a:rPr lang="it-IT" dirty="0" err="1"/>
              <a:t>LoraWAN</a:t>
            </a:r>
            <a:r>
              <a:rPr lang="it-IT" dirty="0"/>
              <a:t> to Sea Station with </a:t>
            </a:r>
            <a:r>
              <a:rPr lang="it-IT" dirty="0" err="1"/>
              <a:t>sensors</a:t>
            </a:r>
            <a:r>
              <a:rPr lang="it-IT" dirty="0"/>
              <a:t> data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83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A3675-7478-492A-9FD0-9FBCBA26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Technology: SEA STATION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0C5B82-4E1A-49B1-8055-6D645A88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bridge </a:t>
            </a:r>
            <a:r>
              <a:rPr lang="it-IT" dirty="0" err="1"/>
              <a:t>between</a:t>
            </a:r>
            <a:r>
              <a:rPr lang="it-IT" dirty="0"/>
              <a:t> the Cloud and </a:t>
            </a:r>
            <a:r>
              <a:rPr lang="it-IT" dirty="0" err="1"/>
              <a:t>Safety</a:t>
            </a:r>
            <a:r>
              <a:rPr lang="it-IT" dirty="0"/>
              <a:t> Floater,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NUCLEO STM32 F401RE board with RIOT OS 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elaborates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data: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violation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a </a:t>
            </a:r>
            <a:r>
              <a:rPr lang="it-IT" dirty="0" err="1"/>
              <a:t>notification</a:t>
            </a:r>
            <a:r>
              <a:rPr lang="it-IT" dirty="0"/>
              <a:t> via MQTT to IoT Core and takes pictures </a:t>
            </a:r>
          </a:p>
          <a:p>
            <a:r>
              <a:rPr lang="it-IT" dirty="0"/>
              <a:t>The </a:t>
            </a:r>
            <a:r>
              <a:rPr lang="it-IT" dirty="0" err="1"/>
              <a:t>notification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MQTT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violation</a:t>
            </a:r>
            <a:r>
              <a:rPr lang="it-IT" dirty="0"/>
              <a:t>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the data are </a:t>
            </a:r>
            <a:r>
              <a:rPr lang="it-IT" dirty="0" err="1"/>
              <a:t>saved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cloud </a:t>
            </a:r>
            <a:r>
              <a:rPr lang="it-IT" dirty="0" err="1"/>
              <a:t>through</a:t>
            </a:r>
            <a:r>
              <a:rPr lang="it-IT" dirty="0"/>
              <a:t> the data </a:t>
            </a:r>
            <a:r>
              <a:rPr lang="it-IT" dirty="0" err="1"/>
              <a:t>topic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402658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AE"/>
      </a:accent1>
      <a:accent2>
        <a:srgbClr val="178CD5"/>
      </a:accent2>
      <a:accent3>
        <a:srgbClr val="294FE7"/>
      </a:accent3>
      <a:accent4>
        <a:srgbClr val="5530D9"/>
      </a:accent4>
      <a:accent5>
        <a:srgbClr val="A229E7"/>
      </a:accent5>
      <a:accent6>
        <a:srgbClr val="D517CB"/>
      </a:accent6>
      <a:hlink>
        <a:srgbClr val="BF3F43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Fasce</Template>
  <TotalTime>329</TotalTime>
  <Words>489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Calisto MT</vt:lpstr>
      <vt:lpstr>Rockwell</vt:lpstr>
      <vt:lpstr>Rockwell Condensed</vt:lpstr>
      <vt:lpstr>Univers Condensed</vt:lpstr>
      <vt:lpstr>ChronicleVTI</vt:lpstr>
      <vt:lpstr>Safety floater</vt:lpstr>
      <vt:lpstr>What is the problem?</vt:lpstr>
      <vt:lpstr>Boat accidents FROM 2002 TO 2019</vt:lpstr>
      <vt:lpstr>Key functionalities</vt:lpstr>
      <vt:lpstr>Collective intelligence</vt:lpstr>
      <vt:lpstr>Iot architecture</vt:lpstr>
      <vt:lpstr>Presentazione standard di PowerPoint</vt:lpstr>
      <vt:lpstr>Technology: safety floater</vt:lpstr>
      <vt:lpstr>Technology: SEA STATION</vt:lpstr>
      <vt:lpstr>Technology: CLOud server &amp; FRONTEND</vt:lpstr>
      <vt:lpstr>Sensors  &amp; data collected</vt:lpstr>
      <vt:lpstr>Actuators</vt:lpstr>
      <vt:lpstr>Evaluation &amp; PERFORMANCE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floater</dc:title>
  <dc:creator>Daniele Bufalieri</dc:creator>
  <cp:lastModifiedBy>Daniele Bufalieri</cp:lastModifiedBy>
  <cp:revision>31</cp:revision>
  <dcterms:created xsi:type="dcterms:W3CDTF">2021-04-03T14:51:34Z</dcterms:created>
  <dcterms:modified xsi:type="dcterms:W3CDTF">2021-04-07T15:40:48Z</dcterms:modified>
</cp:coreProperties>
</file>