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 id="2147483804" r:id="rId2"/>
  </p:sldMasterIdLst>
  <p:sldIdLst>
    <p:sldId id="256" r:id="rId3"/>
    <p:sldId id="257" r:id="rId4"/>
    <p:sldId id="258" r:id="rId5"/>
    <p:sldId id="259" r:id="rId6"/>
    <p:sldId id="263" r:id="rId7"/>
    <p:sldId id="260" r:id="rId8"/>
    <p:sldId id="261" r:id="rId9"/>
    <p:sldId id="262" r:id="rId10"/>
    <p:sldId id="264" r:id="rId11"/>
    <p:sldId id="265" r:id="rId12"/>
    <p:sldId id="268" r:id="rId13"/>
    <p:sldId id="269" r:id="rId14"/>
    <p:sldId id="266" r:id="rId15"/>
    <p:sldId id="267"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634" y="86"/>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a:xfrm>
            <a:off x="2076681" y="1321315"/>
            <a:ext cx="9339361" cy="1864395"/>
          </a:xfrm>
        </p:spPr>
        <p:txBody>
          <a:bodyPr/>
          <a:lstStyle>
            <a:lvl1pPr>
              <a:defRPr/>
            </a:lvl1pPr>
          </a:lstStyle>
          <a:p>
            <a:r>
              <a:rPr lang="en-US"/>
              <a:t>Click to edit Master title style</a:t>
            </a:r>
            <a:endParaRPr lang="en-US" dirty="0"/>
          </a:p>
        </p:txBody>
      </p:sp>
      <p:sp>
        <p:nvSpPr>
          <p:cNvPr id="5125" name="Rectangle 5"/>
          <p:cNvSpPr>
            <a:spLocks noGrp="1" noChangeArrowheads="1"/>
          </p:cNvSpPr>
          <p:nvPr>
            <p:ph type="subTitle" idx="1"/>
          </p:nvPr>
        </p:nvSpPr>
        <p:spPr>
          <a:xfrm>
            <a:off x="2076681" y="3481552"/>
            <a:ext cx="9349945" cy="2391792"/>
          </a:xfrm>
        </p:spPr>
        <p:txBody>
          <a:bodyPr/>
          <a:lstStyle>
            <a:lvl1pPr marL="0" indent="0">
              <a:buFont typeface="Wingdings" pitchFamily="2" charset="2"/>
              <a:buNone/>
              <a:defRPr/>
            </a:lvl1pPr>
          </a:lstStyle>
          <a:p>
            <a:r>
              <a:rPr lang="en-US"/>
              <a:t>Click to edit Master subtitle style</a:t>
            </a:r>
            <a:endParaRPr lang="en-US" dirty="0"/>
          </a:p>
        </p:txBody>
      </p:sp>
      <p:sp>
        <p:nvSpPr>
          <p:cNvPr id="5126" name="Text Box 6"/>
          <p:cNvSpPr txBox="1">
            <a:spLocks noChangeArrowheads="1"/>
          </p:cNvSpPr>
          <p:nvPr/>
        </p:nvSpPr>
        <p:spPr bwMode="auto">
          <a:xfrm>
            <a:off x="7469717" y="6537325"/>
            <a:ext cx="4696883" cy="253916"/>
          </a:xfrm>
          <a:prstGeom prst="rect">
            <a:avLst/>
          </a:prstGeom>
          <a:noFill/>
          <a:ln w="9525">
            <a:noFill/>
            <a:miter lim="800000"/>
            <a:headEnd/>
            <a:tailEnd/>
          </a:ln>
          <a:effectLst/>
        </p:spPr>
        <p:txBody>
          <a:bodyPr>
            <a:spAutoFit/>
          </a:bodyPr>
          <a:lstStyle/>
          <a:p>
            <a:pPr algn="r" eaLnBrk="1" hangingPunct="1"/>
            <a:r>
              <a:rPr lang="en-US" sz="1050" dirty="0">
                <a:solidFill>
                  <a:schemeClr val="tx1"/>
                </a:solidFill>
              </a:rPr>
              <a:t> (c) Monique Snoeck</a:t>
            </a:r>
          </a:p>
        </p:txBody>
      </p:sp>
    </p:spTree>
    <p:extLst>
      <p:ext uri="{BB962C8B-B14F-4D97-AF65-F5344CB8AC3E}">
        <p14:creationId xmlns:p14="http://schemas.microsoft.com/office/powerpoint/2010/main" val="1562060845"/>
      </p:ext>
    </p:extLst>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5" name="Slide Number Placeholder 4"/>
          <p:cNvSpPr>
            <a:spLocks noGrp="1"/>
          </p:cNvSpPr>
          <p:nvPr>
            <p:ph type="sldNum" sz="quarter" idx="11"/>
          </p:nvPr>
        </p:nvSpPr>
        <p:spPr/>
        <p:txBody>
          <a:bodyPr/>
          <a:lstStyle>
            <a:lvl1pPr>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1925479214"/>
      </p:ext>
    </p:extLst>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5302" y="608016"/>
            <a:ext cx="2504017" cy="57737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71135" y="608016"/>
            <a:ext cx="7310967" cy="57737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5" name="Slide Number Placeholder 4"/>
          <p:cNvSpPr>
            <a:spLocks noGrp="1"/>
          </p:cNvSpPr>
          <p:nvPr>
            <p:ph type="sldNum" sz="quarter" idx="11"/>
          </p:nvPr>
        </p:nvSpPr>
        <p:spPr/>
        <p:txBody>
          <a:bodyPr/>
          <a:lstStyle>
            <a:lvl1pPr>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1956947954"/>
      </p:ext>
    </p:extLst>
  </p:cSld>
  <p:clrMapOvr>
    <a:masterClrMapping/>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124" name="Rectangle 4"/>
          <p:cNvSpPr>
            <a:spLocks noGrp="1" noChangeArrowheads="1"/>
          </p:cNvSpPr>
          <p:nvPr>
            <p:ph type="ctrTitle"/>
          </p:nvPr>
        </p:nvSpPr>
        <p:spPr>
          <a:xfrm>
            <a:off x="1849701" y="1353741"/>
            <a:ext cx="9339361" cy="1864395"/>
          </a:xfrm>
        </p:spPr>
        <p:txBody>
          <a:bodyPr/>
          <a:lstStyle>
            <a:lvl1pPr>
              <a:defRPr/>
            </a:lvl1pPr>
          </a:lstStyle>
          <a:p>
            <a:r>
              <a:rPr lang="en-US"/>
              <a:t>Click to edit Master title style</a:t>
            </a:r>
            <a:endParaRPr lang="en-US" dirty="0"/>
          </a:p>
        </p:txBody>
      </p:sp>
      <p:sp>
        <p:nvSpPr>
          <p:cNvPr id="5125" name="Rectangle 5"/>
          <p:cNvSpPr>
            <a:spLocks noGrp="1" noChangeArrowheads="1"/>
          </p:cNvSpPr>
          <p:nvPr>
            <p:ph type="subTitle" idx="1"/>
          </p:nvPr>
        </p:nvSpPr>
        <p:spPr>
          <a:xfrm>
            <a:off x="1849701" y="3513978"/>
            <a:ext cx="9349945" cy="2391792"/>
          </a:xfrm>
        </p:spPr>
        <p:txBody>
          <a:bodyPr/>
          <a:lstStyle>
            <a:lvl1pPr marL="0" indent="0">
              <a:buFont typeface="Wingdings" pitchFamily="2" charset="2"/>
              <a:buNone/>
              <a:defRPr/>
            </a:lvl1pPr>
          </a:lstStyle>
          <a:p>
            <a:r>
              <a:rPr lang="en-US"/>
              <a:t>Click to edit Master subtitle style</a:t>
            </a:r>
            <a:endParaRPr lang="en-US" dirty="0"/>
          </a:p>
        </p:txBody>
      </p:sp>
      <p:sp>
        <p:nvSpPr>
          <p:cNvPr id="5126" name="Text Box 6"/>
          <p:cNvSpPr txBox="1">
            <a:spLocks noChangeArrowheads="1"/>
          </p:cNvSpPr>
          <p:nvPr/>
        </p:nvSpPr>
        <p:spPr bwMode="auto">
          <a:xfrm>
            <a:off x="7469717" y="6537325"/>
            <a:ext cx="4696883" cy="253916"/>
          </a:xfrm>
          <a:prstGeom prst="rect">
            <a:avLst/>
          </a:prstGeom>
          <a:noFill/>
          <a:ln w="9525">
            <a:noFill/>
            <a:miter lim="800000"/>
            <a:headEnd/>
            <a:tailEnd/>
          </a:ln>
          <a:effectLst/>
        </p:spPr>
        <p:txBody>
          <a:bodyPr>
            <a:spAutoFit/>
          </a:bodyPr>
          <a:lstStyle/>
          <a:p>
            <a:pPr algn="r" eaLnBrk="1" hangingPunct="1"/>
            <a:r>
              <a:rPr lang="en-US" sz="1050" dirty="0">
                <a:solidFill>
                  <a:schemeClr val="tx1"/>
                </a:solidFill>
              </a:rPr>
              <a:t> (c) Monique Snoeck</a:t>
            </a:r>
          </a:p>
        </p:txBody>
      </p:sp>
    </p:spTree>
    <p:extLst>
      <p:ext uri="{BB962C8B-B14F-4D97-AF65-F5344CB8AC3E}">
        <p14:creationId xmlns:p14="http://schemas.microsoft.com/office/powerpoint/2010/main" val="4058782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84744" y="353571"/>
            <a:ext cx="10294797" cy="817562"/>
          </a:xfrm>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1175053" y="1531368"/>
            <a:ext cx="10303643" cy="4754969"/>
          </a:xfr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quarter" idx="10"/>
          </p:nvPr>
        </p:nvSpPr>
        <p:spPr>
          <a:xfrm>
            <a:off x="2" y="6594478"/>
            <a:ext cx="3780367" cy="263525"/>
          </a:xfrm>
          <a:prstGeom prst="rect">
            <a:avLst/>
          </a:prstGeom>
        </p:spPr>
        <p:txBody>
          <a:bodyPr/>
          <a:lstStyle>
            <a:lvl1pPr>
              <a:defRPr/>
            </a:lvl1pPr>
          </a:lstStyle>
          <a:p>
            <a:fld id="{E8D56AB1-16D3-448B-9204-D9187839679C}" type="datetime10">
              <a:rPr lang="en-US" smtClean="0"/>
              <a:t>17:12</a:t>
            </a:fld>
            <a:endParaRPr lang="en-US"/>
          </a:p>
        </p:txBody>
      </p:sp>
      <p:sp>
        <p:nvSpPr>
          <p:cNvPr id="5" name="Slide Number Placeholder 4"/>
          <p:cNvSpPr>
            <a:spLocks noGrp="1"/>
          </p:cNvSpPr>
          <p:nvPr>
            <p:ph type="sldNum" sz="quarter" idx="11"/>
          </p:nvPr>
        </p:nvSpPr>
        <p:spPr>
          <a:xfrm>
            <a:off x="11242161" y="351647"/>
            <a:ext cx="949841" cy="435160"/>
          </a:xfrm>
        </p:spPr>
        <p:txBody>
          <a:bodyPr/>
          <a:lstStyle>
            <a:lvl1pPr algn="ctr">
              <a:defRPr>
                <a:latin typeface="Calibri" panose="020F0502020204030204" pitchFamily="34" charset="0"/>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506347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Date Placeholder 3"/>
          <p:cNvSpPr>
            <a:spLocks noGrp="1"/>
          </p:cNvSpPr>
          <p:nvPr>
            <p:ph type="dt" sz="quarter" idx="10"/>
          </p:nvPr>
        </p:nvSpPr>
        <p:spPr>
          <a:xfrm>
            <a:off x="2" y="6594478"/>
            <a:ext cx="3780367" cy="263525"/>
          </a:xfrm>
          <a:prstGeom prst="rect">
            <a:avLst/>
          </a:prstGeom>
        </p:spPr>
        <p:txBody>
          <a:bodyPr/>
          <a:lstStyle>
            <a:lvl1pPr>
              <a:defRPr/>
            </a:lvl1pPr>
          </a:lstStyle>
          <a:p>
            <a:fld id="{65C81CCE-687E-48AA-9451-6562146DC6DB}" type="datetime10">
              <a:rPr lang="en-US" smtClean="0"/>
              <a:t>17:12</a:t>
            </a:fld>
            <a:endParaRPr lang="en-US"/>
          </a:p>
        </p:txBody>
      </p:sp>
      <p:sp>
        <p:nvSpPr>
          <p:cNvPr id="5" name="Slide Number Placeholder 4"/>
          <p:cNvSpPr>
            <a:spLocks noGrp="1"/>
          </p:cNvSpPr>
          <p:nvPr>
            <p:ph type="sldNum" sz="quarter" idx="11"/>
          </p:nvPr>
        </p:nvSpPr>
        <p:spPr/>
        <p:txBody>
          <a:bodyPr/>
          <a:lstStyle>
            <a:lvl1pPr>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139530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9306" y="1700449"/>
            <a:ext cx="4906433" cy="4616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88939" y="1700449"/>
            <a:ext cx="4908551" cy="4616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quarter" idx="10"/>
          </p:nvPr>
        </p:nvSpPr>
        <p:spPr>
          <a:xfrm>
            <a:off x="2" y="6594478"/>
            <a:ext cx="3780367" cy="263525"/>
          </a:xfrm>
          <a:prstGeom prst="rect">
            <a:avLst/>
          </a:prstGeom>
        </p:spPr>
        <p:txBody>
          <a:bodyPr/>
          <a:lstStyle>
            <a:lvl1pPr>
              <a:defRPr/>
            </a:lvl1pPr>
          </a:lstStyle>
          <a:p>
            <a:fld id="{5460B7AD-1D58-4208-B311-59459E77788F}" type="datetime10">
              <a:rPr lang="en-US" smtClean="0"/>
              <a:t>17:12</a:t>
            </a:fld>
            <a:endParaRPr lang="en-US"/>
          </a:p>
        </p:txBody>
      </p:sp>
      <p:sp>
        <p:nvSpPr>
          <p:cNvPr id="6" name="Slide Number Placeholder 5"/>
          <p:cNvSpPr>
            <a:spLocks noGrp="1"/>
          </p:cNvSpPr>
          <p:nvPr>
            <p:ph type="sldNum" sz="quarter" idx="11"/>
          </p:nvPr>
        </p:nvSpPr>
        <p:spPr/>
        <p:txBody>
          <a:bodyPr/>
          <a:lstStyle>
            <a:lvl1pPr>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833121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5627" y="606056"/>
            <a:ext cx="9526772" cy="81158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quarter" idx="10"/>
          </p:nvPr>
        </p:nvSpPr>
        <p:spPr>
          <a:xfrm>
            <a:off x="2" y="6594478"/>
            <a:ext cx="3780367" cy="263525"/>
          </a:xfrm>
          <a:prstGeom prst="rect">
            <a:avLst/>
          </a:prstGeom>
        </p:spPr>
        <p:txBody>
          <a:bodyPr/>
          <a:lstStyle>
            <a:lvl1pPr>
              <a:defRPr/>
            </a:lvl1pPr>
          </a:lstStyle>
          <a:p>
            <a:fld id="{FC473201-21E9-4A3D-88FF-A9A36EC29598}" type="datetime10">
              <a:rPr lang="en-US" smtClean="0"/>
              <a:t>17:12</a:t>
            </a:fld>
            <a:endParaRPr lang="en-US"/>
          </a:p>
        </p:txBody>
      </p:sp>
      <p:sp>
        <p:nvSpPr>
          <p:cNvPr id="8" name="Slide Number Placeholder 7"/>
          <p:cNvSpPr>
            <a:spLocks noGrp="1"/>
          </p:cNvSpPr>
          <p:nvPr>
            <p:ph type="sldNum" sz="quarter" idx="11"/>
          </p:nvPr>
        </p:nvSpPr>
        <p:spPr/>
        <p:txBody>
          <a:bodyPr/>
          <a:lstStyle>
            <a:lvl1pPr>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13231880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quarter" idx="10"/>
          </p:nvPr>
        </p:nvSpPr>
        <p:spPr>
          <a:xfrm>
            <a:off x="2" y="6594478"/>
            <a:ext cx="3780367" cy="263525"/>
          </a:xfrm>
          <a:prstGeom prst="rect">
            <a:avLst/>
          </a:prstGeom>
        </p:spPr>
        <p:txBody>
          <a:bodyPr/>
          <a:lstStyle>
            <a:lvl1pPr>
              <a:defRPr/>
            </a:lvl1pPr>
          </a:lstStyle>
          <a:p>
            <a:fld id="{846DC366-9A0B-4687-A498-7F54AC92FDA6}" type="datetime10">
              <a:rPr lang="en-US" smtClean="0"/>
              <a:t>17:12</a:t>
            </a:fld>
            <a:endParaRPr lang="en-US"/>
          </a:p>
        </p:txBody>
      </p:sp>
      <p:sp>
        <p:nvSpPr>
          <p:cNvPr id="4" name="Slide Number Placeholder 3"/>
          <p:cNvSpPr>
            <a:spLocks noGrp="1"/>
          </p:cNvSpPr>
          <p:nvPr>
            <p:ph type="sldNum" sz="quarter" idx="11"/>
          </p:nvPr>
        </p:nvSpPr>
        <p:spPr/>
        <p:txBody>
          <a:bodyPr/>
          <a:lstStyle>
            <a:lvl1pPr>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3780207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2" y="6594478"/>
            <a:ext cx="3780367" cy="263525"/>
          </a:xfrm>
          <a:prstGeom prst="rect">
            <a:avLst/>
          </a:prstGeom>
        </p:spPr>
        <p:txBody>
          <a:bodyPr/>
          <a:lstStyle>
            <a:lvl1pPr>
              <a:defRPr/>
            </a:lvl1pPr>
          </a:lstStyle>
          <a:p>
            <a:fld id="{8046FC70-094E-4F71-9419-C6190C2FDEAA}" type="datetime10">
              <a:rPr lang="en-US" smtClean="0"/>
              <a:t>17:12</a:t>
            </a:fld>
            <a:endParaRPr lang="en-US"/>
          </a:p>
        </p:txBody>
      </p:sp>
      <p:sp>
        <p:nvSpPr>
          <p:cNvPr id="3" name="Slide Number Placeholder 2"/>
          <p:cNvSpPr>
            <a:spLocks noGrp="1"/>
          </p:cNvSpPr>
          <p:nvPr>
            <p:ph type="sldNum" sz="quarter" idx="11"/>
          </p:nvPr>
        </p:nvSpPr>
        <p:spPr/>
        <p:txBody>
          <a:bodyPr/>
          <a:lstStyle>
            <a:lvl1pPr>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6865815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634572"/>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63457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79662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quarter" idx="10"/>
          </p:nvPr>
        </p:nvSpPr>
        <p:spPr>
          <a:xfrm>
            <a:off x="2" y="6594478"/>
            <a:ext cx="3780367" cy="263525"/>
          </a:xfrm>
          <a:prstGeom prst="rect">
            <a:avLst/>
          </a:prstGeom>
        </p:spPr>
        <p:txBody>
          <a:bodyPr/>
          <a:lstStyle>
            <a:lvl1pPr>
              <a:defRPr/>
            </a:lvl1pPr>
          </a:lstStyle>
          <a:p>
            <a:fld id="{43BA2D71-0C9A-4622-B911-4AF1FE20D2B9}" type="datetime10">
              <a:rPr lang="en-US" smtClean="0"/>
              <a:t>17:12</a:t>
            </a:fld>
            <a:endParaRPr lang="en-US"/>
          </a:p>
        </p:txBody>
      </p:sp>
      <p:sp>
        <p:nvSpPr>
          <p:cNvPr id="6" name="Slide Number Placeholder 5"/>
          <p:cNvSpPr>
            <a:spLocks noGrp="1"/>
          </p:cNvSpPr>
          <p:nvPr>
            <p:ph type="sldNum" sz="quarter" idx="11"/>
          </p:nvPr>
        </p:nvSpPr>
        <p:spPr/>
        <p:txBody>
          <a:bodyPr/>
          <a:lstStyle>
            <a:lvl1pPr>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1393732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a:t>Click to edit Master title style</a:t>
            </a:r>
            <a:endParaRPr lang="en-US" dirty="0"/>
          </a:p>
        </p:txBody>
      </p:sp>
      <p:sp>
        <p:nvSpPr>
          <p:cNvPr id="3" name="Content Placeholder 2"/>
          <p:cNvSpPr>
            <a:spLocks noGrp="1"/>
          </p:cNvSpPr>
          <p:nvPr>
            <p:ph idx="1"/>
          </p:nvPr>
        </p:nvSpPr>
        <p:spPr>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5" name="Slide Number Placeholder 4"/>
          <p:cNvSpPr>
            <a:spLocks noGrp="1"/>
          </p:cNvSpPr>
          <p:nvPr>
            <p:ph type="sldNum" sz="quarter" idx="11"/>
          </p:nvPr>
        </p:nvSpPr>
        <p:spPr>
          <a:xfrm>
            <a:off x="11242161" y="351647"/>
            <a:ext cx="949841" cy="435160"/>
          </a:xfrm>
        </p:spPr>
        <p:txBody>
          <a:bodyPr/>
          <a:lstStyle>
            <a:lvl1pPr algn="ctr">
              <a:defRPr>
                <a:latin typeface="Calibri" panose="020F0502020204030204" pitchFamily="34" charset="0"/>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844272355"/>
      </p:ext>
    </p:extLst>
  </p:cSld>
  <p:clrMapOvr>
    <a:masterClrMapping/>
  </p:clrMapOvr>
  <p:transition>
    <p:fade thruBlk="1"/>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quarter" idx="10"/>
          </p:nvPr>
        </p:nvSpPr>
        <p:spPr>
          <a:xfrm>
            <a:off x="2" y="6594478"/>
            <a:ext cx="3780367" cy="263525"/>
          </a:xfrm>
          <a:prstGeom prst="rect">
            <a:avLst/>
          </a:prstGeom>
        </p:spPr>
        <p:txBody>
          <a:bodyPr/>
          <a:lstStyle>
            <a:lvl1pPr>
              <a:defRPr/>
            </a:lvl1pPr>
          </a:lstStyle>
          <a:p>
            <a:fld id="{4F9956A4-202F-44E7-AB09-113A90F52564}" type="datetime10">
              <a:rPr lang="en-US" smtClean="0"/>
              <a:t>17:12</a:t>
            </a:fld>
            <a:endParaRPr lang="en-US"/>
          </a:p>
        </p:txBody>
      </p:sp>
      <p:sp>
        <p:nvSpPr>
          <p:cNvPr id="6" name="Slide Number Placeholder 5"/>
          <p:cNvSpPr>
            <a:spLocks noGrp="1"/>
          </p:cNvSpPr>
          <p:nvPr>
            <p:ph type="sldNum" sz="quarter" idx="11"/>
          </p:nvPr>
        </p:nvSpPr>
        <p:spPr/>
        <p:txBody>
          <a:bodyPr/>
          <a:lstStyle>
            <a:lvl1pPr>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6837343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a:xfrm>
            <a:off x="2" y="6594478"/>
            <a:ext cx="3780367" cy="263525"/>
          </a:xfrm>
          <a:prstGeom prst="rect">
            <a:avLst/>
          </a:prstGeom>
        </p:spPr>
        <p:txBody>
          <a:bodyPr/>
          <a:lstStyle>
            <a:lvl1pPr>
              <a:defRPr/>
            </a:lvl1pPr>
          </a:lstStyle>
          <a:p>
            <a:fld id="{6FB96BAC-EBA8-4E5E-9585-93EBF2A7E632}" type="datetime10">
              <a:rPr lang="en-US" smtClean="0"/>
              <a:t>17:12</a:t>
            </a:fld>
            <a:endParaRPr lang="en-US"/>
          </a:p>
        </p:txBody>
      </p:sp>
      <p:sp>
        <p:nvSpPr>
          <p:cNvPr id="5" name="Slide Number Placeholder 4"/>
          <p:cNvSpPr>
            <a:spLocks noGrp="1"/>
          </p:cNvSpPr>
          <p:nvPr>
            <p:ph type="sldNum" sz="quarter" idx="11"/>
          </p:nvPr>
        </p:nvSpPr>
        <p:spPr/>
        <p:txBody>
          <a:bodyPr/>
          <a:lstStyle>
            <a:lvl1pPr>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1357573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85302" y="608016"/>
            <a:ext cx="2504017" cy="57737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71135" y="608016"/>
            <a:ext cx="7310967" cy="57737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quarter" idx="10"/>
          </p:nvPr>
        </p:nvSpPr>
        <p:spPr>
          <a:xfrm>
            <a:off x="2" y="6594478"/>
            <a:ext cx="3780367" cy="263525"/>
          </a:xfrm>
          <a:prstGeom prst="rect">
            <a:avLst/>
          </a:prstGeom>
        </p:spPr>
        <p:txBody>
          <a:bodyPr/>
          <a:lstStyle>
            <a:lvl1pPr>
              <a:defRPr/>
            </a:lvl1pPr>
          </a:lstStyle>
          <a:p>
            <a:fld id="{F1F992BB-E7ED-4984-BDF6-57851F50F391}" type="datetime10">
              <a:rPr lang="en-US" smtClean="0"/>
              <a:t>17:12</a:t>
            </a:fld>
            <a:endParaRPr lang="en-US"/>
          </a:p>
        </p:txBody>
      </p:sp>
      <p:sp>
        <p:nvSpPr>
          <p:cNvPr id="5" name="Slide Number Placeholder 4"/>
          <p:cNvSpPr>
            <a:spLocks noGrp="1"/>
          </p:cNvSpPr>
          <p:nvPr>
            <p:ph type="sldNum" sz="quarter" idx="11"/>
          </p:nvPr>
        </p:nvSpPr>
        <p:spPr/>
        <p:txBody>
          <a:bodyPr/>
          <a:lstStyle>
            <a:lvl1pPr>
              <a:defRPr/>
            </a:lvl1pPr>
          </a:lstStyle>
          <a:p>
            <a:fld id="{33B018C1-7345-42A9-94AB-6BCD75288ABC}" type="slidenum">
              <a:rPr lang="en-US" smtClean="0"/>
              <a:pPr/>
              <a:t>‹#›</a:t>
            </a:fld>
            <a:endParaRPr lang="en-US"/>
          </a:p>
        </p:txBody>
      </p:sp>
    </p:spTree>
    <p:extLst>
      <p:ext uri="{BB962C8B-B14F-4D97-AF65-F5344CB8AC3E}">
        <p14:creationId xmlns:p14="http://schemas.microsoft.com/office/powerpoint/2010/main" val="2711316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3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Edit Master text styles</a:t>
            </a:r>
          </a:p>
        </p:txBody>
      </p:sp>
      <p:sp>
        <p:nvSpPr>
          <p:cNvPr id="4" name="Date Placeholder 3"/>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5" name="Slide Number Placeholder 4"/>
          <p:cNvSpPr>
            <a:spLocks noGrp="1"/>
          </p:cNvSpPr>
          <p:nvPr>
            <p:ph type="sldNum" sz="quarter" idx="11"/>
          </p:nvPr>
        </p:nvSpPr>
        <p:spPr/>
        <p:txBody>
          <a:bodyPr/>
          <a:lstStyle>
            <a:lvl1pPr>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3245981041"/>
      </p:ext>
    </p:extLst>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8071" y="1655053"/>
            <a:ext cx="4906433" cy="4616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37705" y="1655053"/>
            <a:ext cx="4908551" cy="46164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6" name="Slide Number Placeholder 5"/>
          <p:cNvSpPr>
            <a:spLocks noGrp="1"/>
          </p:cNvSpPr>
          <p:nvPr>
            <p:ph type="sldNum" sz="quarter" idx="11"/>
          </p:nvPr>
        </p:nvSpPr>
        <p:spPr/>
        <p:txBody>
          <a:bodyPr/>
          <a:lstStyle>
            <a:lvl1pPr>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3013373809"/>
      </p:ext>
    </p:extLst>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55627" y="606056"/>
            <a:ext cx="9526772" cy="81158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8" name="Slide Number Placeholder 7"/>
          <p:cNvSpPr>
            <a:spLocks noGrp="1"/>
          </p:cNvSpPr>
          <p:nvPr>
            <p:ph type="sldNum" sz="quarter" idx="11"/>
          </p:nvPr>
        </p:nvSpPr>
        <p:spPr/>
        <p:txBody>
          <a:bodyPr/>
          <a:lstStyle>
            <a:lvl1pPr>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1248353104"/>
      </p:ext>
    </p:extLst>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4" name="Slide Number Placeholder 3"/>
          <p:cNvSpPr>
            <a:spLocks noGrp="1"/>
          </p:cNvSpPr>
          <p:nvPr>
            <p:ph type="sldNum" sz="quarter" idx="11"/>
          </p:nvPr>
        </p:nvSpPr>
        <p:spPr/>
        <p:txBody>
          <a:bodyPr/>
          <a:lstStyle>
            <a:lvl1pPr>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1663496880"/>
      </p:ext>
    </p:extLst>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3" name="Slide Number Placeholder 2"/>
          <p:cNvSpPr>
            <a:spLocks noGrp="1"/>
          </p:cNvSpPr>
          <p:nvPr>
            <p:ph type="sldNum" sz="quarter" idx="11"/>
          </p:nvPr>
        </p:nvSpPr>
        <p:spPr/>
        <p:txBody>
          <a:bodyPr/>
          <a:lstStyle>
            <a:lvl1pPr>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4045214970"/>
      </p:ext>
    </p:extLst>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634572"/>
            <a:ext cx="4011084"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4766733" y="634575"/>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79662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6" name="Slide Number Placeholder 5"/>
          <p:cNvSpPr>
            <a:spLocks noGrp="1"/>
          </p:cNvSpPr>
          <p:nvPr>
            <p:ph type="sldNum" sz="quarter" idx="11"/>
          </p:nvPr>
        </p:nvSpPr>
        <p:spPr/>
        <p:txBody>
          <a:bodyPr/>
          <a:lstStyle>
            <a:lvl1pPr>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3982181424"/>
      </p:ext>
    </p:extLst>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quarter" idx="10"/>
          </p:nvPr>
        </p:nvSpPr>
        <p:spPr>
          <a:xfrm>
            <a:off x="2" y="6594478"/>
            <a:ext cx="3780367" cy="263525"/>
          </a:xfrm>
          <a:prstGeom prst="rect">
            <a:avLst/>
          </a:prstGeom>
        </p:spPr>
        <p:txBody>
          <a:bodyPr/>
          <a:lstStyle>
            <a:lvl1pPr>
              <a:defRPr/>
            </a:lvl1pPr>
          </a:lstStyle>
          <a:p>
            <a:fld id="{DBD7DFAC-EC11-4914-80C5-A4DAC6E76D96}" type="datetimeFigureOut">
              <a:rPr lang="en-US" smtClean="0"/>
              <a:pPr/>
              <a:t>5/16/2022</a:t>
            </a:fld>
            <a:endParaRPr lang="en-US"/>
          </a:p>
        </p:txBody>
      </p:sp>
      <p:sp>
        <p:nvSpPr>
          <p:cNvPr id="6" name="Slide Number Placeholder 5"/>
          <p:cNvSpPr>
            <a:spLocks noGrp="1"/>
          </p:cNvSpPr>
          <p:nvPr>
            <p:ph type="sldNum" sz="quarter" idx="11"/>
          </p:nvPr>
        </p:nvSpPr>
        <p:spPr/>
        <p:txBody>
          <a:bodyPr/>
          <a:lstStyle>
            <a:lvl1pPr>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1523942913"/>
      </p:ext>
    </p:extLst>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044103" y="400489"/>
            <a:ext cx="10259439" cy="817562"/>
          </a:xfrm>
          <a:prstGeom prst="rect">
            <a:avLst/>
          </a:prstGeom>
          <a:effectLst/>
        </p:spPr>
        <p:txBody>
          <a:bodyPr vert="horz" anchor="ctr">
            <a:normAutofit/>
            <a:scene3d>
              <a:camera prst="orthographicFront"/>
              <a:lightRig rig="soft" dir="t">
                <a:rot lat="0" lon="0" rev="16800000"/>
              </a:lightRig>
            </a:scene3d>
            <a:sp3d prstMaterial="softEdge"/>
          </a:bodyPr>
          <a:lstStyle/>
          <a:p>
            <a:pPr lvl="0"/>
            <a:r>
              <a:rPr lang="en-US"/>
              <a:t>Click to edit Master title style</a:t>
            </a:r>
            <a:endParaRPr lang="en-US" dirty="0"/>
          </a:p>
        </p:txBody>
      </p:sp>
      <p:sp>
        <p:nvSpPr>
          <p:cNvPr id="4099" name="Rectangle 3"/>
          <p:cNvSpPr>
            <a:spLocks noGrp="1" noChangeArrowheads="1"/>
          </p:cNvSpPr>
          <p:nvPr>
            <p:ph type="body" idx="1"/>
          </p:nvPr>
        </p:nvSpPr>
        <p:spPr bwMode="auto">
          <a:xfrm>
            <a:off x="1037618" y="1626781"/>
            <a:ext cx="10246468" cy="47549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nl-BE" dirty="0" err="1"/>
              <a:t>Third</a:t>
            </a:r>
            <a:r>
              <a:rPr lang="nl-BE" dirty="0"/>
              <a:t> level</a:t>
            </a:r>
          </a:p>
          <a:p>
            <a:pPr lvl="3"/>
            <a:r>
              <a:rPr lang="en-US" dirty="0"/>
              <a:t>Fourth Level</a:t>
            </a:r>
          </a:p>
        </p:txBody>
      </p:sp>
      <p:sp>
        <p:nvSpPr>
          <p:cNvPr id="4101" name="Rectangle 5"/>
          <p:cNvSpPr>
            <a:spLocks noGrp="1" noChangeArrowheads="1"/>
          </p:cNvSpPr>
          <p:nvPr>
            <p:ph type="sldNum" sz="quarter" idx="4"/>
          </p:nvPr>
        </p:nvSpPr>
        <p:spPr bwMode="gray">
          <a:xfrm>
            <a:off x="11341398" y="351647"/>
            <a:ext cx="850604" cy="435160"/>
          </a:xfrm>
          <a:prstGeom prst="rect">
            <a:avLst/>
          </a:prstGeom>
          <a:solidFill>
            <a:schemeClr val="bg1"/>
          </a:solidFill>
          <a:ln w="38100" cap="flat" cmpd="sng" algn="ctr">
            <a:noFill/>
            <a:prstDash val="solid"/>
            <a:round/>
            <a:headEnd type="triangle" w="med" len="med"/>
            <a:tailEnd type="triangle" w="med" len="med"/>
          </a:ln>
          <a:effectLst/>
        </p:spPr>
        <p:txBody>
          <a:bodyPr vert="horz" wrap="none" lIns="90000" tIns="46800" rIns="90000" bIns="46800" numCol="1" rtlCol="0" anchor="ctr" anchorCtr="0" compatLnSpc="1">
            <a:prstTxWarp prst="textNoShape">
              <a:avLst/>
            </a:prstTxWarp>
          </a:bodyPr>
          <a:lstStyle>
            <a:lvl1pPr>
              <a:defRPr kumimoji="0" lang="en-US" sz="1500" b="0" i="0" u="none" strike="noStrike" cap="none" normalizeH="0" baseline="0" smtClean="0">
                <a:ln>
                  <a:noFill/>
                </a:ln>
                <a:solidFill>
                  <a:schemeClr val="tx1"/>
                </a:solidFill>
                <a:effectLst/>
              </a:defRPr>
            </a:lvl1pPr>
          </a:lstStyle>
          <a:p>
            <a:fld id="{36E4486A-BC43-4A0A-AF0C-A70AC051CA91}" type="slidenum">
              <a:rPr lang="en-US" smtClean="0"/>
              <a:pPr/>
              <a:t>‹#›</a:t>
            </a:fld>
            <a:endParaRPr lang="en-US"/>
          </a:p>
        </p:txBody>
      </p:sp>
    </p:spTree>
    <p:extLst>
      <p:ext uri="{BB962C8B-B14F-4D97-AF65-F5344CB8AC3E}">
        <p14:creationId xmlns:p14="http://schemas.microsoft.com/office/powerpoint/2010/main" val="3065522962"/>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p:fade thruBlk="1"/>
  </p:transition>
  <p:txStyles>
    <p:titleStyle>
      <a:lvl1pPr algn="l" rtl="0" eaLnBrk="1" fontAlgn="base" hangingPunct="1">
        <a:spcBef>
          <a:spcPct val="0"/>
        </a:spcBef>
        <a:spcAft>
          <a:spcPct val="0"/>
        </a:spcAft>
        <a:defRPr kumimoji="0" lang="en-US" sz="3000" b="1" kern="1200" cap="none" baseline="0" dirty="0" smtClean="0">
          <a:ln w="6350">
            <a:noFill/>
          </a:ln>
          <a:solidFill>
            <a:schemeClr val="accent1">
              <a:lumMod val="75000"/>
            </a:schemeClr>
          </a:solidFill>
          <a:effectLst/>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2850">
          <a:solidFill>
            <a:srgbClr val="A50021"/>
          </a:solidFill>
          <a:latin typeface="Arial Narrow" pitchFamily="34" charset="0"/>
        </a:defRPr>
      </a:lvl2pPr>
      <a:lvl3pPr algn="l" rtl="0" eaLnBrk="1" fontAlgn="base" hangingPunct="1">
        <a:spcBef>
          <a:spcPct val="0"/>
        </a:spcBef>
        <a:spcAft>
          <a:spcPct val="0"/>
        </a:spcAft>
        <a:defRPr sz="2850">
          <a:solidFill>
            <a:srgbClr val="A50021"/>
          </a:solidFill>
          <a:latin typeface="Arial Narrow" pitchFamily="34" charset="0"/>
        </a:defRPr>
      </a:lvl3pPr>
      <a:lvl4pPr algn="l" rtl="0" eaLnBrk="1" fontAlgn="base" hangingPunct="1">
        <a:spcBef>
          <a:spcPct val="0"/>
        </a:spcBef>
        <a:spcAft>
          <a:spcPct val="0"/>
        </a:spcAft>
        <a:defRPr sz="2850">
          <a:solidFill>
            <a:srgbClr val="A50021"/>
          </a:solidFill>
          <a:latin typeface="Arial Narrow" pitchFamily="34" charset="0"/>
        </a:defRPr>
      </a:lvl4pPr>
      <a:lvl5pPr algn="l" rtl="0" eaLnBrk="1" fontAlgn="base" hangingPunct="1">
        <a:spcBef>
          <a:spcPct val="0"/>
        </a:spcBef>
        <a:spcAft>
          <a:spcPct val="0"/>
        </a:spcAft>
        <a:defRPr sz="2850">
          <a:solidFill>
            <a:srgbClr val="A50021"/>
          </a:solidFill>
          <a:latin typeface="Arial Narrow" pitchFamily="34" charset="0"/>
        </a:defRPr>
      </a:lvl5pPr>
      <a:lvl6pPr marL="342900" algn="l" rtl="0" eaLnBrk="1" fontAlgn="base" hangingPunct="1">
        <a:spcBef>
          <a:spcPct val="0"/>
        </a:spcBef>
        <a:spcAft>
          <a:spcPct val="0"/>
        </a:spcAft>
        <a:defRPr sz="2850">
          <a:solidFill>
            <a:srgbClr val="A50021"/>
          </a:solidFill>
          <a:latin typeface="Arial Narrow" pitchFamily="34" charset="0"/>
        </a:defRPr>
      </a:lvl6pPr>
      <a:lvl7pPr marL="685800" algn="l" rtl="0" eaLnBrk="1" fontAlgn="base" hangingPunct="1">
        <a:spcBef>
          <a:spcPct val="0"/>
        </a:spcBef>
        <a:spcAft>
          <a:spcPct val="0"/>
        </a:spcAft>
        <a:defRPr sz="2850">
          <a:solidFill>
            <a:srgbClr val="A50021"/>
          </a:solidFill>
          <a:latin typeface="Arial Narrow" pitchFamily="34" charset="0"/>
        </a:defRPr>
      </a:lvl7pPr>
      <a:lvl8pPr marL="1028700" algn="l" rtl="0" eaLnBrk="1" fontAlgn="base" hangingPunct="1">
        <a:spcBef>
          <a:spcPct val="0"/>
        </a:spcBef>
        <a:spcAft>
          <a:spcPct val="0"/>
        </a:spcAft>
        <a:defRPr sz="2850">
          <a:solidFill>
            <a:srgbClr val="A50021"/>
          </a:solidFill>
          <a:latin typeface="Arial Narrow" pitchFamily="34" charset="0"/>
        </a:defRPr>
      </a:lvl8pPr>
      <a:lvl9pPr marL="1371600" algn="l" rtl="0" eaLnBrk="1" fontAlgn="base" hangingPunct="1">
        <a:spcBef>
          <a:spcPct val="0"/>
        </a:spcBef>
        <a:spcAft>
          <a:spcPct val="0"/>
        </a:spcAft>
        <a:defRPr sz="2850">
          <a:solidFill>
            <a:srgbClr val="A50021"/>
          </a:solidFill>
          <a:latin typeface="Arial Narrow" pitchFamily="34" charset="0"/>
        </a:defRPr>
      </a:lvl9pPr>
    </p:titleStyle>
    <p:bodyStyle>
      <a:lvl1pPr marL="272654" indent="-272654" algn="l" rtl="0" eaLnBrk="1" fontAlgn="base" hangingPunct="1">
        <a:spcBef>
          <a:spcPct val="20000"/>
        </a:spcBef>
        <a:spcAft>
          <a:spcPct val="0"/>
        </a:spcAft>
        <a:buClr>
          <a:srgbClr val="A50021"/>
        </a:buClr>
        <a:buFont typeface="Wingdings" pitchFamily="2" charset="2"/>
        <a:buChar char="§"/>
        <a:defRPr sz="1800">
          <a:solidFill>
            <a:schemeClr val="tx1"/>
          </a:solidFill>
          <a:latin typeface="Calibri" panose="020F0502020204030204" pitchFamily="34" charset="0"/>
          <a:ea typeface="+mn-ea"/>
          <a:cs typeface="Calibri" panose="020F0502020204030204" pitchFamily="34" charset="0"/>
        </a:defRPr>
      </a:lvl1pPr>
      <a:lvl2pPr marL="536972" indent="-129779" algn="l" rtl="0" eaLnBrk="1" fontAlgn="base" hangingPunct="1">
        <a:spcBef>
          <a:spcPct val="20000"/>
        </a:spcBef>
        <a:spcAft>
          <a:spcPct val="0"/>
        </a:spcAft>
        <a:buClr>
          <a:schemeClr val="accent2"/>
        </a:buClr>
        <a:buSzPct val="90000"/>
        <a:buFont typeface="Wingdings" pitchFamily="2" charset="2"/>
        <a:buChar char="§"/>
        <a:defRPr sz="1650">
          <a:solidFill>
            <a:schemeClr val="tx1"/>
          </a:solidFill>
          <a:latin typeface="Calibri" panose="020F0502020204030204" pitchFamily="34" charset="0"/>
          <a:cs typeface="Calibri" panose="020F0502020204030204" pitchFamily="34" charset="0"/>
        </a:defRPr>
      </a:lvl2pPr>
      <a:lvl3pPr marL="809625" indent="-100013" algn="l" rtl="0" eaLnBrk="1" fontAlgn="base" hangingPunct="1">
        <a:spcBef>
          <a:spcPct val="20000"/>
        </a:spcBef>
        <a:spcAft>
          <a:spcPct val="0"/>
        </a:spcAft>
        <a:buClr>
          <a:srgbClr val="A50021"/>
        </a:buClr>
        <a:buSzPct val="90000"/>
        <a:buFont typeface="Wingdings" pitchFamily="2" charset="2"/>
        <a:buChar char="§"/>
        <a:defRPr sz="1500">
          <a:solidFill>
            <a:schemeClr val="tx1"/>
          </a:solidFill>
          <a:latin typeface="Calibri" panose="020F0502020204030204" pitchFamily="34" charset="0"/>
          <a:cs typeface="Calibri" panose="020F0502020204030204" pitchFamily="34" charset="0"/>
        </a:defRPr>
      </a:lvl3pPr>
      <a:lvl4pPr marL="1214438" indent="-203597" algn="l" rtl="0" eaLnBrk="1" fontAlgn="base" hangingPunct="1">
        <a:spcBef>
          <a:spcPct val="20000"/>
        </a:spcBef>
        <a:spcAft>
          <a:spcPct val="0"/>
        </a:spcAft>
        <a:buSzPct val="80000"/>
        <a:buFont typeface="Wingdings" pitchFamily="2" charset="2"/>
        <a:buChar char="§"/>
        <a:defRPr sz="1350">
          <a:solidFill>
            <a:schemeClr val="tx1"/>
          </a:solidFill>
          <a:latin typeface="Calibri" panose="020F0502020204030204" pitchFamily="34" charset="0"/>
          <a:cs typeface="Calibri" panose="020F0502020204030204" pitchFamily="34" charset="0"/>
        </a:defRPr>
      </a:lvl4pPr>
      <a:lvl5pPr marL="15454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5pPr>
      <a:lvl6pPr marL="18883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6pPr>
      <a:lvl7pPr marL="22312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7pPr>
      <a:lvl8pPr marL="25741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8pPr>
      <a:lvl9pPr marL="29170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1189164" y="360479"/>
            <a:ext cx="10012957" cy="817562"/>
          </a:xfrm>
          <a:prstGeom prst="rect">
            <a:avLst/>
          </a:prstGeom>
        </p:spPr>
        <p:txBody>
          <a:bodyPr vert="horz" anchor="ctr">
            <a:normAutofit/>
            <a:scene3d>
              <a:camera prst="orthographicFront"/>
              <a:lightRig rig="soft" dir="t">
                <a:rot lat="0" lon="0" rev="16800000"/>
              </a:lightRig>
            </a:scene3d>
            <a:sp3d prstMaterial="softEdge"/>
          </a:bodyPr>
          <a:lstStyle/>
          <a:p>
            <a:pPr lvl="0"/>
            <a:r>
              <a:rPr lang="en-US"/>
              <a:t>Click to edit Master title style</a:t>
            </a:r>
            <a:endParaRPr lang="en-US" dirty="0"/>
          </a:p>
        </p:txBody>
      </p:sp>
      <p:sp>
        <p:nvSpPr>
          <p:cNvPr id="4099" name="Rectangle 3"/>
          <p:cNvSpPr>
            <a:spLocks noGrp="1" noChangeArrowheads="1"/>
          </p:cNvSpPr>
          <p:nvPr>
            <p:ph type="body" idx="1"/>
          </p:nvPr>
        </p:nvSpPr>
        <p:spPr bwMode="auto">
          <a:xfrm>
            <a:off x="1184237" y="1553896"/>
            <a:ext cx="10281011" cy="475496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nl-BE" dirty="0" err="1"/>
              <a:t>Third</a:t>
            </a:r>
            <a:r>
              <a:rPr lang="nl-BE" dirty="0"/>
              <a:t> level</a:t>
            </a:r>
          </a:p>
          <a:p>
            <a:pPr lvl="3"/>
            <a:r>
              <a:rPr lang="en-US" dirty="0"/>
              <a:t>Fourth Level</a:t>
            </a:r>
          </a:p>
        </p:txBody>
      </p:sp>
      <p:sp>
        <p:nvSpPr>
          <p:cNvPr id="4101" name="Rectangle 5"/>
          <p:cNvSpPr>
            <a:spLocks noGrp="1" noChangeArrowheads="1"/>
          </p:cNvSpPr>
          <p:nvPr>
            <p:ph type="sldNum" sz="quarter" idx="4"/>
          </p:nvPr>
        </p:nvSpPr>
        <p:spPr bwMode="gray">
          <a:xfrm>
            <a:off x="11341398" y="351647"/>
            <a:ext cx="850604" cy="435160"/>
          </a:xfrm>
          <a:prstGeom prst="rect">
            <a:avLst/>
          </a:prstGeom>
          <a:solidFill>
            <a:schemeClr val="bg1"/>
          </a:solidFill>
          <a:ln w="38100" cap="flat" cmpd="sng" algn="ctr">
            <a:noFill/>
            <a:prstDash val="solid"/>
            <a:round/>
            <a:headEnd type="triangle" w="med" len="med"/>
            <a:tailEnd type="triangle" w="med" len="med"/>
          </a:ln>
          <a:effectLst/>
        </p:spPr>
        <p:txBody>
          <a:bodyPr vert="horz" wrap="none" lIns="90000" tIns="46800" rIns="90000" bIns="46800" numCol="1" rtlCol="0" anchor="ctr" anchorCtr="0" compatLnSpc="1">
            <a:prstTxWarp prst="textNoShape">
              <a:avLst/>
            </a:prstTxWarp>
          </a:bodyPr>
          <a:lstStyle>
            <a:lvl1pPr>
              <a:defRPr kumimoji="0" lang="en-US" sz="1500" b="0" i="0" u="none" strike="noStrike" cap="none" normalizeH="0" baseline="0" smtClean="0">
                <a:ln>
                  <a:noFill/>
                </a:ln>
                <a:solidFill>
                  <a:schemeClr val="tx1"/>
                </a:solidFill>
                <a:effectLst/>
              </a:defRPr>
            </a:lvl1pPr>
          </a:lstStyle>
          <a:p>
            <a:fld id="{33B018C1-7345-42A9-94AB-6BCD75288ABC}" type="slidenum">
              <a:rPr lang="en-US" smtClean="0"/>
              <a:pPr/>
              <a:t>‹#›</a:t>
            </a:fld>
            <a:endParaRPr lang="en-US"/>
          </a:p>
        </p:txBody>
      </p:sp>
      <p:grpSp>
        <p:nvGrpSpPr>
          <p:cNvPr id="2" name="Group 1"/>
          <p:cNvGrpSpPr/>
          <p:nvPr/>
        </p:nvGrpSpPr>
        <p:grpSpPr>
          <a:xfrm>
            <a:off x="11145077" y="6029740"/>
            <a:ext cx="1046923" cy="828261"/>
            <a:chOff x="10828432" y="5882016"/>
            <a:chExt cx="1363568" cy="975984"/>
          </a:xfrm>
        </p:grpSpPr>
        <p:grpSp>
          <p:nvGrpSpPr>
            <p:cNvPr id="41" name="Group 40"/>
            <p:cNvGrpSpPr/>
            <p:nvPr userDrawn="1"/>
          </p:nvGrpSpPr>
          <p:grpSpPr>
            <a:xfrm>
              <a:off x="10828432" y="5902072"/>
              <a:ext cx="1363568" cy="955928"/>
              <a:chOff x="57150" y="1345613"/>
              <a:chExt cx="1343025" cy="955928"/>
            </a:xfrm>
          </p:grpSpPr>
          <p:sp>
            <p:nvSpPr>
              <p:cNvPr id="42" name="Rectangle 5"/>
              <p:cNvSpPr>
                <a:spLocks noChangeArrowheads="1"/>
              </p:cNvSpPr>
              <p:nvPr/>
            </p:nvSpPr>
            <p:spPr bwMode="gray">
              <a:xfrm>
                <a:off x="57150" y="1345613"/>
                <a:ext cx="1343025" cy="955928"/>
              </a:xfrm>
              <a:prstGeom prst="rect">
                <a:avLst/>
              </a:prstGeom>
              <a:gradFill rotWithShape="1">
                <a:gsLst>
                  <a:gs pos="0">
                    <a:srgbClr val="9FB8CD">
                      <a:shade val="60000"/>
                    </a:srgbClr>
                  </a:gs>
                  <a:gs pos="33000">
                    <a:srgbClr val="9FB8CD">
                      <a:tint val="86500"/>
                    </a:srgbClr>
                  </a:gs>
                  <a:gs pos="46750">
                    <a:srgbClr val="9FB8CD">
                      <a:tint val="71000"/>
                      <a:satMod val="112000"/>
                    </a:srgbClr>
                  </a:gs>
                  <a:gs pos="53000">
                    <a:srgbClr val="9FB8CD">
                      <a:tint val="71000"/>
                      <a:satMod val="112000"/>
                    </a:srgbClr>
                  </a:gs>
                  <a:gs pos="68000">
                    <a:srgbClr val="9FB8CD">
                      <a:tint val="86000"/>
                    </a:srgbClr>
                  </a:gs>
                  <a:gs pos="100000">
                    <a:srgbClr val="9FB8CD">
                      <a:shade val="60000"/>
                    </a:srgbClr>
                  </a:gs>
                </a:gsLst>
                <a:lin ang="8350000" scaled="1"/>
              </a:gradFill>
              <a:ln w="9525" cap="flat" cmpd="sng" algn="ctr">
                <a:solidFill>
                  <a:srgbClr val="9FB8CD">
                    <a:shade val="48000"/>
                    <a:satMod val="110000"/>
                  </a:srgbClr>
                </a:solidFill>
                <a:prstDash val="solid"/>
              </a:ln>
              <a:effectLst>
                <a:outerShdw blurRad="190500" dist="228600" dir="2700000" sy="90000" rotWithShape="0">
                  <a:srgbClr val="000000">
                    <a:alpha val="25500"/>
                  </a:srgbClr>
                </a:outerShdw>
              </a:effectLst>
            </p:spPr>
            <p:txBody>
              <a:bodyPr rtlCol="0" anchor="ctr"/>
              <a:lstStyle/>
              <a:p>
                <a:pPr algn="l" eaLnBrk="1" fontAlgn="auto" hangingPunct="1">
                  <a:spcBef>
                    <a:spcPts val="0"/>
                  </a:spcBef>
                  <a:spcAft>
                    <a:spcPts val="0"/>
                  </a:spcAft>
                </a:pPr>
                <a:endParaRPr lang="en-US" sz="1350" kern="0">
                  <a:solidFill>
                    <a:srgbClr val="000000"/>
                  </a:solidFill>
                  <a:latin typeface="Arial Narrow" pitchFamily="34" charset="0"/>
                </a:endParaRPr>
              </a:p>
            </p:txBody>
          </p:sp>
          <p:sp>
            <p:nvSpPr>
              <p:cNvPr id="43" name="Oval 6"/>
              <p:cNvSpPr>
                <a:spLocks noChangeArrowheads="1"/>
              </p:cNvSpPr>
              <p:nvPr/>
            </p:nvSpPr>
            <p:spPr bwMode="auto">
              <a:xfrm>
                <a:off x="805682" y="1931431"/>
                <a:ext cx="33696" cy="38600"/>
              </a:xfrm>
              <a:prstGeom prst="ellipse">
                <a:avLst/>
              </a:prstGeom>
              <a:solidFill>
                <a:schemeClr val="bg1"/>
              </a:solidFill>
              <a:ln w="12700" cap="sq">
                <a:solidFill>
                  <a:schemeClr val="tx1"/>
                </a:solidFill>
                <a:round/>
                <a:headEnd type="none" w="sm" len="sm"/>
                <a:tailEnd type="none" w="sm" len="sm"/>
              </a:ln>
              <a:effectLst/>
            </p:spPr>
            <p:txBody>
              <a:bodyPr wrap="none" anchor="ctr"/>
              <a:lstStyle/>
              <a:p>
                <a:endParaRPr lang="en-US" sz="2100"/>
              </a:p>
            </p:txBody>
          </p:sp>
          <p:sp>
            <p:nvSpPr>
              <p:cNvPr id="44" name="Oval 7"/>
              <p:cNvSpPr>
                <a:spLocks noChangeArrowheads="1"/>
              </p:cNvSpPr>
              <p:nvPr/>
            </p:nvSpPr>
            <p:spPr bwMode="auto">
              <a:xfrm>
                <a:off x="930838" y="1913266"/>
                <a:ext cx="91460" cy="72660"/>
              </a:xfrm>
              <a:prstGeom prst="ellipse">
                <a:avLst/>
              </a:prstGeom>
              <a:solidFill>
                <a:schemeClr val="bg1"/>
              </a:solidFill>
              <a:ln w="12700" cap="sq">
                <a:solidFill>
                  <a:schemeClr val="tx1"/>
                </a:solidFill>
                <a:round/>
                <a:headEnd type="none" w="sm" len="sm"/>
                <a:tailEnd type="none" w="sm" len="sm"/>
              </a:ln>
              <a:effectLst/>
            </p:spPr>
            <p:txBody>
              <a:bodyPr wrap="none" anchor="ctr"/>
              <a:lstStyle/>
              <a:p>
                <a:endParaRPr lang="en-US" sz="2100"/>
              </a:p>
            </p:txBody>
          </p:sp>
          <p:sp>
            <p:nvSpPr>
              <p:cNvPr id="45" name="Oval 8"/>
              <p:cNvSpPr>
                <a:spLocks noChangeArrowheads="1"/>
              </p:cNvSpPr>
              <p:nvPr/>
            </p:nvSpPr>
            <p:spPr bwMode="auto">
              <a:xfrm>
                <a:off x="1005451" y="2063127"/>
                <a:ext cx="89054" cy="70389"/>
              </a:xfrm>
              <a:prstGeom prst="ellipse">
                <a:avLst/>
              </a:prstGeom>
              <a:solidFill>
                <a:schemeClr val="bg1"/>
              </a:solidFill>
              <a:ln w="12700" cap="sq">
                <a:solidFill>
                  <a:schemeClr val="tx1"/>
                </a:solidFill>
                <a:round/>
                <a:headEnd type="none" w="sm" len="sm"/>
                <a:tailEnd type="none" w="sm" len="sm"/>
              </a:ln>
              <a:effectLst/>
            </p:spPr>
            <p:txBody>
              <a:bodyPr wrap="none" anchor="ctr"/>
              <a:lstStyle/>
              <a:p>
                <a:endParaRPr lang="en-US" sz="2100"/>
              </a:p>
            </p:txBody>
          </p:sp>
          <p:grpSp>
            <p:nvGrpSpPr>
              <p:cNvPr id="46" name="Group 9"/>
              <p:cNvGrpSpPr>
                <a:grpSpLocks/>
              </p:cNvGrpSpPr>
              <p:nvPr/>
            </p:nvGrpSpPr>
            <p:grpSpPr bwMode="auto">
              <a:xfrm>
                <a:off x="1171524" y="2017714"/>
                <a:ext cx="91460" cy="70389"/>
                <a:chOff x="4966" y="2745"/>
                <a:chExt cx="284" cy="183"/>
              </a:xfrm>
            </p:grpSpPr>
            <p:sp>
              <p:nvSpPr>
                <p:cNvPr id="72" name="Oval 10"/>
                <p:cNvSpPr>
                  <a:spLocks noChangeArrowheads="1"/>
                </p:cNvSpPr>
                <p:nvPr/>
              </p:nvSpPr>
              <p:spPr bwMode="auto">
                <a:xfrm>
                  <a:off x="4996" y="2767"/>
                  <a:ext cx="224" cy="139"/>
                </a:xfrm>
                <a:prstGeom prst="ellipse">
                  <a:avLst/>
                </a:prstGeom>
                <a:solidFill>
                  <a:schemeClr val="bg1"/>
                </a:solidFill>
                <a:ln w="12700" cap="sq">
                  <a:solidFill>
                    <a:schemeClr val="tx1"/>
                  </a:solidFill>
                  <a:round/>
                  <a:headEnd type="none" w="sm" len="sm"/>
                  <a:tailEnd type="none" w="sm" len="sm"/>
                </a:ln>
                <a:effectLst/>
              </p:spPr>
              <p:txBody>
                <a:bodyPr wrap="none" anchor="ctr"/>
                <a:lstStyle/>
                <a:p>
                  <a:endParaRPr lang="en-US" sz="2100"/>
                </a:p>
              </p:txBody>
            </p:sp>
            <p:sp>
              <p:nvSpPr>
                <p:cNvPr id="73" name="Oval 11"/>
                <p:cNvSpPr>
                  <a:spLocks noChangeArrowheads="1"/>
                </p:cNvSpPr>
                <p:nvPr/>
              </p:nvSpPr>
              <p:spPr bwMode="auto">
                <a:xfrm>
                  <a:off x="4966" y="2745"/>
                  <a:ext cx="284" cy="183"/>
                </a:xfrm>
                <a:prstGeom prst="ellipse">
                  <a:avLst/>
                </a:prstGeom>
                <a:solidFill>
                  <a:schemeClr val="bg1"/>
                </a:solidFill>
                <a:ln w="12700" cap="sq">
                  <a:solidFill>
                    <a:schemeClr val="tx1"/>
                  </a:solidFill>
                  <a:round/>
                  <a:headEnd type="none" w="sm" len="sm"/>
                  <a:tailEnd type="none" w="sm" len="sm"/>
                </a:ln>
                <a:effectLst/>
              </p:spPr>
              <p:txBody>
                <a:bodyPr wrap="none" anchor="ctr"/>
                <a:lstStyle/>
                <a:p>
                  <a:endParaRPr lang="en-US" sz="2100"/>
                </a:p>
              </p:txBody>
            </p:sp>
          </p:grpSp>
          <p:cxnSp>
            <p:nvCxnSpPr>
              <p:cNvPr id="47" name="AutoShape 12"/>
              <p:cNvCxnSpPr>
                <a:cxnSpLocks noChangeShapeType="1"/>
                <a:stCxn id="43" idx="6"/>
                <a:endCxn id="44" idx="2"/>
              </p:cNvCxnSpPr>
              <p:nvPr/>
            </p:nvCxnSpPr>
            <p:spPr bwMode="auto">
              <a:xfrm flipV="1">
                <a:off x="839378" y="1949596"/>
                <a:ext cx="91460" cy="2271"/>
              </a:xfrm>
              <a:prstGeom prst="curvedConnector3">
                <a:avLst>
                  <a:gd name="adj1" fmla="val 49000"/>
                </a:avLst>
              </a:prstGeom>
              <a:noFill/>
              <a:ln w="12700" cap="sq">
                <a:solidFill>
                  <a:schemeClr val="tx1"/>
                </a:solidFill>
                <a:round/>
                <a:headEnd type="none" w="sm" len="sm"/>
                <a:tailEnd type="triangle" w="sm" len="sm"/>
              </a:ln>
              <a:effectLst/>
            </p:spPr>
          </p:cxnSp>
          <p:cxnSp>
            <p:nvCxnSpPr>
              <p:cNvPr id="48" name="AutoShape 13"/>
              <p:cNvCxnSpPr>
                <a:cxnSpLocks noChangeShapeType="1"/>
                <a:stCxn id="44" idx="4"/>
                <a:endCxn id="45" idx="1"/>
              </p:cNvCxnSpPr>
              <p:nvPr/>
            </p:nvCxnSpPr>
            <p:spPr bwMode="auto">
              <a:xfrm rot="16200000" flipH="1">
                <a:off x="952750" y="2009745"/>
                <a:ext cx="88554" cy="40917"/>
              </a:xfrm>
              <a:prstGeom prst="curvedConnector3">
                <a:avLst>
                  <a:gd name="adj1" fmla="val 43181"/>
                </a:avLst>
              </a:prstGeom>
              <a:noFill/>
              <a:ln w="12700" cap="sq">
                <a:solidFill>
                  <a:schemeClr val="tx1"/>
                </a:solidFill>
                <a:round/>
                <a:headEnd type="none" w="sm" len="sm"/>
                <a:tailEnd type="triangle" w="sm" len="sm"/>
              </a:ln>
              <a:effectLst/>
            </p:spPr>
          </p:cxnSp>
          <p:cxnSp>
            <p:nvCxnSpPr>
              <p:cNvPr id="49" name="AutoShape 14"/>
              <p:cNvCxnSpPr>
                <a:cxnSpLocks noChangeShapeType="1"/>
                <a:stCxn id="45" idx="6"/>
                <a:endCxn id="73" idx="3"/>
              </p:cNvCxnSpPr>
              <p:nvPr/>
            </p:nvCxnSpPr>
            <p:spPr bwMode="auto">
              <a:xfrm flipV="1">
                <a:off x="1094504" y="2076750"/>
                <a:ext cx="91460" cy="22706"/>
              </a:xfrm>
              <a:prstGeom prst="curvedConnector2">
                <a:avLst/>
              </a:prstGeom>
              <a:noFill/>
              <a:ln w="12700" cap="sq">
                <a:solidFill>
                  <a:schemeClr val="tx1"/>
                </a:solidFill>
                <a:round/>
                <a:headEnd type="none" w="sm" len="sm"/>
                <a:tailEnd type="triangle" w="sm" len="sm"/>
              </a:ln>
              <a:effectLst/>
            </p:spPr>
          </p:cxnSp>
          <p:cxnSp>
            <p:nvCxnSpPr>
              <p:cNvPr id="50" name="AutoShape 15"/>
              <p:cNvCxnSpPr>
                <a:cxnSpLocks noChangeShapeType="1"/>
                <a:stCxn id="44" idx="5"/>
                <a:endCxn id="73" idx="1"/>
              </p:cNvCxnSpPr>
              <p:nvPr/>
            </p:nvCxnSpPr>
            <p:spPr bwMode="auto">
              <a:xfrm rot="16200000" flipH="1">
                <a:off x="1069664" y="1912766"/>
                <a:ext cx="54495" cy="178107"/>
              </a:xfrm>
              <a:prstGeom prst="curvedConnector3">
                <a:avLst>
                  <a:gd name="adj1" fmla="val 50000"/>
                </a:avLst>
              </a:prstGeom>
              <a:noFill/>
              <a:ln w="12700" cap="sq">
                <a:solidFill>
                  <a:schemeClr val="tx1"/>
                </a:solidFill>
                <a:round/>
                <a:headEnd type="none" w="sm" len="sm"/>
                <a:tailEnd type="triangle" w="sm" len="sm"/>
              </a:ln>
              <a:effectLst/>
            </p:spPr>
          </p:cxnSp>
          <p:sp>
            <p:nvSpPr>
              <p:cNvPr id="51" name="Rectangle 16"/>
              <p:cNvSpPr>
                <a:spLocks noChangeArrowheads="1"/>
              </p:cNvSpPr>
              <p:nvPr/>
            </p:nvSpPr>
            <p:spPr bwMode="auto">
              <a:xfrm>
                <a:off x="194341" y="1886019"/>
                <a:ext cx="303264" cy="283827"/>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endParaRPr lang="en-US" sz="2100"/>
              </a:p>
            </p:txBody>
          </p:sp>
          <p:sp>
            <p:nvSpPr>
              <p:cNvPr id="52" name="Line 17"/>
              <p:cNvSpPr>
                <a:spLocks noChangeShapeType="1"/>
              </p:cNvSpPr>
              <p:nvPr/>
            </p:nvSpPr>
            <p:spPr bwMode="auto">
              <a:xfrm>
                <a:off x="302649" y="1886019"/>
                <a:ext cx="0" cy="283827"/>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53" name="Line 18"/>
              <p:cNvSpPr>
                <a:spLocks noChangeShapeType="1"/>
              </p:cNvSpPr>
              <p:nvPr/>
            </p:nvSpPr>
            <p:spPr bwMode="auto">
              <a:xfrm>
                <a:off x="333938" y="1886019"/>
                <a:ext cx="0" cy="283827"/>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54" name="Line 19"/>
              <p:cNvSpPr>
                <a:spLocks noChangeShapeType="1"/>
              </p:cNvSpPr>
              <p:nvPr/>
            </p:nvSpPr>
            <p:spPr bwMode="auto">
              <a:xfrm>
                <a:off x="362821" y="1886019"/>
                <a:ext cx="0" cy="283827"/>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55" name="Line 20"/>
              <p:cNvSpPr>
                <a:spLocks noChangeShapeType="1"/>
              </p:cNvSpPr>
              <p:nvPr/>
            </p:nvSpPr>
            <p:spPr bwMode="auto">
              <a:xfrm>
                <a:off x="394110" y="1886019"/>
                <a:ext cx="0" cy="283827"/>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56" name="Line 21"/>
              <p:cNvSpPr>
                <a:spLocks noChangeShapeType="1"/>
              </p:cNvSpPr>
              <p:nvPr/>
            </p:nvSpPr>
            <p:spPr bwMode="auto">
              <a:xfrm>
                <a:off x="425399" y="1886019"/>
                <a:ext cx="0" cy="283827"/>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57" name="Line 22"/>
              <p:cNvSpPr>
                <a:spLocks noChangeShapeType="1"/>
              </p:cNvSpPr>
              <p:nvPr/>
            </p:nvSpPr>
            <p:spPr bwMode="auto">
              <a:xfrm>
                <a:off x="456688" y="1886019"/>
                <a:ext cx="0" cy="283827"/>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58" name="Line 23"/>
              <p:cNvSpPr>
                <a:spLocks noChangeShapeType="1"/>
              </p:cNvSpPr>
              <p:nvPr/>
            </p:nvSpPr>
            <p:spPr bwMode="auto">
              <a:xfrm>
                <a:off x="194341" y="2024526"/>
                <a:ext cx="303264" cy="0"/>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59" name="Line 24"/>
              <p:cNvSpPr>
                <a:spLocks noChangeShapeType="1"/>
              </p:cNvSpPr>
              <p:nvPr/>
            </p:nvSpPr>
            <p:spPr bwMode="auto">
              <a:xfrm>
                <a:off x="194341" y="2063127"/>
                <a:ext cx="303264" cy="0"/>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60" name="Line 25"/>
              <p:cNvSpPr>
                <a:spLocks noChangeShapeType="1"/>
              </p:cNvSpPr>
              <p:nvPr/>
            </p:nvSpPr>
            <p:spPr bwMode="auto">
              <a:xfrm>
                <a:off x="194341" y="2099456"/>
                <a:ext cx="303264" cy="0"/>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61" name="Line 26"/>
              <p:cNvSpPr>
                <a:spLocks noChangeShapeType="1"/>
              </p:cNvSpPr>
              <p:nvPr/>
            </p:nvSpPr>
            <p:spPr bwMode="auto">
              <a:xfrm>
                <a:off x="194341" y="2135786"/>
                <a:ext cx="303264" cy="0"/>
              </a:xfrm>
              <a:prstGeom prst="line">
                <a:avLst/>
              </a:prstGeom>
              <a:noFill/>
              <a:ln w="12700" cap="sq">
                <a:solidFill>
                  <a:schemeClr val="tx1"/>
                </a:solidFill>
                <a:round/>
                <a:headEnd type="none" w="sm" len="sm"/>
                <a:tailEnd type="none" w="sm" len="sm"/>
              </a:ln>
              <a:effectLst/>
            </p:spPr>
            <p:txBody>
              <a:bodyPr wrap="none"/>
              <a:lstStyle/>
              <a:p>
                <a:endParaRPr lang="en-US" sz="2100"/>
              </a:p>
            </p:txBody>
          </p:sp>
          <p:sp>
            <p:nvSpPr>
              <p:cNvPr id="62" name="Rectangle 27"/>
              <p:cNvSpPr>
                <a:spLocks noChangeArrowheads="1"/>
              </p:cNvSpPr>
              <p:nvPr/>
            </p:nvSpPr>
            <p:spPr bwMode="auto">
              <a:xfrm>
                <a:off x="497604" y="1400108"/>
                <a:ext cx="117936" cy="104448"/>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endParaRPr lang="en-US" sz="2100"/>
              </a:p>
            </p:txBody>
          </p:sp>
          <p:sp>
            <p:nvSpPr>
              <p:cNvPr id="63" name="Rectangle 28"/>
              <p:cNvSpPr>
                <a:spLocks noChangeArrowheads="1"/>
              </p:cNvSpPr>
              <p:nvPr/>
            </p:nvSpPr>
            <p:spPr bwMode="auto">
              <a:xfrm>
                <a:off x="762358" y="1397837"/>
                <a:ext cx="117936" cy="104448"/>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endParaRPr lang="en-US" sz="2100"/>
              </a:p>
            </p:txBody>
          </p:sp>
          <p:sp>
            <p:nvSpPr>
              <p:cNvPr id="64" name="Rectangle 29"/>
              <p:cNvSpPr>
                <a:spLocks noChangeArrowheads="1"/>
              </p:cNvSpPr>
              <p:nvPr/>
            </p:nvSpPr>
            <p:spPr bwMode="auto">
              <a:xfrm>
                <a:off x="629981" y="1584027"/>
                <a:ext cx="117936" cy="106719"/>
              </a:xfrm>
              <a:prstGeom prst="rect">
                <a:avLst/>
              </a:prstGeom>
              <a:solidFill>
                <a:schemeClr val="bg1"/>
              </a:solidFill>
              <a:ln w="12700" cap="sq">
                <a:solidFill>
                  <a:schemeClr val="tx1"/>
                </a:solidFill>
                <a:miter lim="800000"/>
                <a:headEnd type="none" w="sm" len="sm"/>
                <a:tailEnd type="none" w="sm" len="sm"/>
              </a:ln>
              <a:effectLst/>
            </p:spPr>
            <p:txBody>
              <a:bodyPr wrap="none" anchor="ctr"/>
              <a:lstStyle/>
              <a:p>
                <a:endParaRPr lang="en-US" sz="2100"/>
              </a:p>
            </p:txBody>
          </p:sp>
          <p:cxnSp>
            <p:nvCxnSpPr>
              <p:cNvPr id="65" name="AutoShape 30"/>
              <p:cNvCxnSpPr>
                <a:cxnSpLocks noChangeShapeType="1"/>
                <a:stCxn id="62" idx="3"/>
                <a:endCxn id="63" idx="1"/>
              </p:cNvCxnSpPr>
              <p:nvPr/>
            </p:nvCxnSpPr>
            <p:spPr bwMode="auto">
              <a:xfrm flipV="1">
                <a:off x="615540" y="1450061"/>
                <a:ext cx="146818" cy="2271"/>
              </a:xfrm>
              <a:prstGeom prst="bentConnector3">
                <a:avLst>
                  <a:gd name="adj1" fmla="val 49694"/>
                </a:avLst>
              </a:prstGeom>
              <a:noFill/>
              <a:ln w="12700" cap="sq">
                <a:solidFill>
                  <a:schemeClr val="tx1"/>
                </a:solidFill>
                <a:miter lim="800000"/>
                <a:headEnd type="none" w="sm" len="sm"/>
                <a:tailEnd type="triangle" w="med" len="med"/>
              </a:ln>
              <a:effectLst/>
            </p:spPr>
          </p:cxnSp>
          <p:cxnSp>
            <p:nvCxnSpPr>
              <p:cNvPr id="66" name="AutoShape 31"/>
              <p:cNvCxnSpPr>
                <a:cxnSpLocks noChangeShapeType="1"/>
                <a:stCxn id="62" idx="2"/>
                <a:endCxn id="64" idx="1"/>
              </p:cNvCxnSpPr>
              <p:nvPr/>
            </p:nvCxnSpPr>
            <p:spPr bwMode="auto">
              <a:xfrm rot="16200000" flipH="1">
                <a:off x="525692" y="1536571"/>
                <a:ext cx="133966" cy="72206"/>
              </a:xfrm>
              <a:prstGeom prst="bentConnector2">
                <a:avLst/>
              </a:prstGeom>
              <a:noFill/>
              <a:ln w="12700" cap="sq">
                <a:solidFill>
                  <a:schemeClr val="tx1"/>
                </a:solidFill>
                <a:miter lim="800000"/>
                <a:headEnd type="none" w="sm" len="sm"/>
                <a:tailEnd type="triangle" w="med" len="med"/>
              </a:ln>
              <a:effectLst/>
            </p:spPr>
          </p:cxnSp>
          <p:sp>
            <p:nvSpPr>
              <p:cNvPr id="67" name="Oval 32"/>
              <p:cNvSpPr>
                <a:spLocks noChangeArrowheads="1"/>
              </p:cNvSpPr>
              <p:nvPr/>
            </p:nvSpPr>
            <p:spPr bwMode="auto">
              <a:xfrm>
                <a:off x="543335" y="1495473"/>
                <a:ext cx="21662" cy="27247"/>
              </a:xfrm>
              <a:prstGeom prst="ellipse">
                <a:avLst/>
              </a:prstGeom>
              <a:solidFill>
                <a:schemeClr val="bg1"/>
              </a:solidFill>
              <a:ln w="12700" cap="sq">
                <a:solidFill>
                  <a:schemeClr val="tx1"/>
                </a:solidFill>
                <a:round/>
                <a:headEnd type="none" w="sm" len="sm"/>
                <a:tailEnd type="none" w="sm" len="sm"/>
              </a:ln>
              <a:effectLst/>
            </p:spPr>
            <p:txBody>
              <a:bodyPr wrap="none" anchor="ctr"/>
              <a:lstStyle/>
              <a:p>
                <a:endParaRPr lang="en-US" sz="2100"/>
              </a:p>
            </p:txBody>
          </p:sp>
          <p:sp>
            <p:nvSpPr>
              <p:cNvPr id="68" name="Oval 33"/>
              <p:cNvSpPr>
                <a:spLocks noChangeArrowheads="1"/>
              </p:cNvSpPr>
              <p:nvPr/>
            </p:nvSpPr>
            <p:spPr bwMode="auto">
              <a:xfrm>
                <a:off x="610727" y="1443249"/>
                <a:ext cx="19255" cy="29518"/>
              </a:xfrm>
              <a:prstGeom prst="ellipse">
                <a:avLst/>
              </a:prstGeom>
              <a:solidFill>
                <a:schemeClr val="bg1"/>
              </a:solidFill>
              <a:ln w="12700" cap="sq">
                <a:solidFill>
                  <a:schemeClr val="tx1"/>
                </a:solidFill>
                <a:round/>
                <a:headEnd type="none" w="sm" len="sm"/>
                <a:tailEnd type="none" w="sm" len="sm"/>
              </a:ln>
              <a:effectLst/>
            </p:spPr>
            <p:txBody>
              <a:bodyPr wrap="none" anchor="ctr"/>
              <a:lstStyle/>
              <a:p>
                <a:endParaRPr lang="en-US" sz="2100"/>
              </a:p>
            </p:txBody>
          </p:sp>
          <p:sp>
            <p:nvSpPr>
              <p:cNvPr id="69" name="Arc 34"/>
              <p:cNvSpPr>
                <a:spLocks/>
              </p:cNvSpPr>
              <p:nvPr/>
            </p:nvSpPr>
            <p:spPr bwMode="invGray">
              <a:xfrm rot="376689">
                <a:off x="721442" y="1638522"/>
                <a:ext cx="235872" cy="195273"/>
              </a:xfrm>
              <a:custGeom>
                <a:avLst/>
                <a:gdLst>
                  <a:gd name="G0" fmla="+- 0 0 0"/>
                  <a:gd name="G1" fmla="+- 18074 0 0"/>
                  <a:gd name="G2" fmla="+- 21600 0 0"/>
                  <a:gd name="T0" fmla="*/ 11827 w 21600"/>
                  <a:gd name="T1" fmla="*/ 0 h 18074"/>
                  <a:gd name="T2" fmla="*/ 21600 w 21600"/>
                  <a:gd name="T3" fmla="*/ 18074 h 18074"/>
                  <a:gd name="T4" fmla="*/ 0 w 21600"/>
                  <a:gd name="T5" fmla="*/ 18074 h 18074"/>
                </a:gdLst>
                <a:ahLst/>
                <a:cxnLst>
                  <a:cxn ang="0">
                    <a:pos x="T0" y="T1"/>
                  </a:cxn>
                  <a:cxn ang="0">
                    <a:pos x="T2" y="T3"/>
                  </a:cxn>
                  <a:cxn ang="0">
                    <a:pos x="T4" y="T5"/>
                  </a:cxn>
                </a:cxnLst>
                <a:rect l="0" t="0" r="r" b="b"/>
                <a:pathLst>
                  <a:path w="21600" h="18074" fill="none" extrusionOk="0">
                    <a:moveTo>
                      <a:pt x="11827" y="-1"/>
                    </a:moveTo>
                    <a:cubicBezTo>
                      <a:pt x="17925" y="3990"/>
                      <a:pt x="21600" y="10786"/>
                      <a:pt x="21600" y="18074"/>
                    </a:cubicBezTo>
                  </a:path>
                  <a:path w="21600" h="18074" stroke="0" extrusionOk="0">
                    <a:moveTo>
                      <a:pt x="11827" y="-1"/>
                    </a:moveTo>
                    <a:cubicBezTo>
                      <a:pt x="17925" y="3990"/>
                      <a:pt x="21600" y="10786"/>
                      <a:pt x="21600" y="18074"/>
                    </a:cubicBezTo>
                    <a:lnTo>
                      <a:pt x="0" y="18074"/>
                    </a:lnTo>
                    <a:close/>
                  </a:path>
                </a:pathLst>
              </a:custGeom>
              <a:noFill/>
              <a:ln w="19050">
                <a:solidFill>
                  <a:srgbClr val="3366FF"/>
                </a:solidFill>
                <a:round/>
                <a:headEnd/>
                <a:tailEnd type="triangle" w="sm" len="sm"/>
              </a:ln>
              <a:effectLst/>
            </p:spPr>
            <p:txBody>
              <a:bodyPr wrap="none" anchor="ctr"/>
              <a:lstStyle/>
              <a:p>
                <a:endParaRPr lang="en-US" sz="2100"/>
              </a:p>
            </p:txBody>
          </p:sp>
          <p:sp>
            <p:nvSpPr>
              <p:cNvPr id="70" name="Arc 35"/>
              <p:cNvSpPr>
                <a:spLocks/>
              </p:cNvSpPr>
              <p:nvPr/>
            </p:nvSpPr>
            <p:spPr bwMode="invGray">
              <a:xfrm rot="7887278">
                <a:off x="580800" y="1980612"/>
                <a:ext cx="286097" cy="187735"/>
              </a:xfrm>
              <a:custGeom>
                <a:avLst/>
                <a:gdLst>
                  <a:gd name="G0" fmla="+- 0 0 0"/>
                  <a:gd name="G1" fmla="+- 20664 0 0"/>
                  <a:gd name="G2" fmla="+- 21600 0 0"/>
                  <a:gd name="T0" fmla="*/ 6288 w 21600"/>
                  <a:gd name="T1" fmla="*/ 0 h 20664"/>
                  <a:gd name="T2" fmla="*/ 21600 w 21600"/>
                  <a:gd name="T3" fmla="*/ 20664 h 20664"/>
                  <a:gd name="T4" fmla="*/ 0 w 21600"/>
                  <a:gd name="T5" fmla="*/ 20664 h 20664"/>
                </a:gdLst>
                <a:ahLst/>
                <a:cxnLst>
                  <a:cxn ang="0">
                    <a:pos x="T0" y="T1"/>
                  </a:cxn>
                  <a:cxn ang="0">
                    <a:pos x="T2" y="T3"/>
                  </a:cxn>
                  <a:cxn ang="0">
                    <a:pos x="T4" y="T5"/>
                  </a:cxn>
                </a:cxnLst>
                <a:rect l="0" t="0" r="r" b="b"/>
                <a:pathLst>
                  <a:path w="21600" h="20664" fill="none" extrusionOk="0">
                    <a:moveTo>
                      <a:pt x="6288" y="-1"/>
                    </a:moveTo>
                    <a:cubicBezTo>
                      <a:pt x="15383" y="2767"/>
                      <a:pt x="21600" y="11156"/>
                      <a:pt x="21600" y="20664"/>
                    </a:cubicBezTo>
                  </a:path>
                  <a:path w="21600" h="20664" stroke="0" extrusionOk="0">
                    <a:moveTo>
                      <a:pt x="6288" y="-1"/>
                    </a:moveTo>
                    <a:cubicBezTo>
                      <a:pt x="15383" y="2767"/>
                      <a:pt x="21600" y="11156"/>
                      <a:pt x="21600" y="20664"/>
                    </a:cubicBezTo>
                    <a:lnTo>
                      <a:pt x="0" y="20664"/>
                    </a:lnTo>
                    <a:close/>
                  </a:path>
                </a:pathLst>
              </a:custGeom>
              <a:noFill/>
              <a:ln w="19050">
                <a:solidFill>
                  <a:srgbClr val="3366FF"/>
                </a:solidFill>
                <a:round/>
                <a:headEnd/>
                <a:tailEnd type="triangle" w="sm" len="sm"/>
              </a:ln>
              <a:effectLst/>
            </p:spPr>
            <p:txBody>
              <a:bodyPr wrap="none" anchor="ctr"/>
              <a:lstStyle/>
              <a:p>
                <a:endParaRPr lang="en-US" sz="2100"/>
              </a:p>
            </p:txBody>
          </p:sp>
          <p:sp>
            <p:nvSpPr>
              <p:cNvPr id="71" name="Arc 36"/>
              <p:cNvSpPr>
                <a:spLocks/>
              </p:cNvSpPr>
              <p:nvPr/>
            </p:nvSpPr>
            <p:spPr bwMode="invGray">
              <a:xfrm rot="14879810">
                <a:off x="364115" y="1726985"/>
                <a:ext cx="283827" cy="163666"/>
              </a:xfrm>
              <a:custGeom>
                <a:avLst/>
                <a:gdLst>
                  <a:gd name="G0" fmla="+- 0 0 0"/>
                  <a:gd name="G1" fmla="+- 18074 0 0"/>
                  <a:gd name="G2" fmla="+- 21600 0 0"/>
                  <a:gd name="T0" fmla="*/ 11827 w 21600"/>
                  <a:gd name="T1" fmla="*/ 0 h 18074"/>
                  <a:gd name="T2" fmla="*/ 21600 w 21600"/>
                  <a:gd name="T3" fmla="*/ 18074 h 18074"/>
                  <a:gd name="T4" fmla="*/ 0 w 21600"/>
                  <a:gd name="T5" fmla="*/ 18074 h 18074"/>
                </a:gdLst>
                <a:ahLst/>
                <a:cxnLst>
                  <a:cxn ang="0">
                    <a:pos x="T0" y="T1"/>
                  </a:cxn>
                  <a:cxn ang="0">
                    <a:pos x="T2" y="T3"/>
                  </a:cxn>
                  <a:cxn ang="0">
                    <a:pos x="T4" y="T5"/>
                  </a:cxn>
                </a:cxnLst>
                <a:rect l="0" t="0" r="r" b="b"/>
                <a:pathLst>
                  <a:path w="21600" h="18074" fill="none" extrusionOk="0">
                    <a:moveTo>
                      <a:pt x="11827" y="-1"/>
                    </a:moveTo>
                    <a:cubicBezTo>
                      <a:pt x="17925" y="3990"/>
                      <a:pt x="21600" y="10786"/>
                      <a:pt x="21600" y="18074"/>
                    </a:cubicBezTo>
                  </a:path>
                  <a:path w="21600" h="18074" stroke="0" extrusionOk="0">
                    <a:moveTo>
                      <a:pt x="11827" y="-1"/>
                    </a:moveTo>
                    <a:cubicBezTo>
                      <a:pt x="17925" y="3990"/>
                      <a:pt x="21600" y="10786"/>
                      <a:pt x="21600" y="18074"/>
                    </a:cubicBezTo>
                    <a:lnTo>
                      <a:pt x="0" y="18074"/>
                    </a:lnTo>
                    <a:close/>
                  </a:path>
                </a:pathLst>
              </a:custGeom>
              <a:noFill/>
              <a:ln w="19050">
                <a:solidFill>
                  <a:srgbClr val="3366FF"/>
                </a:solidFill>
                <a:round/>
                <a:headEnd/>
                <a:tailEnd type="triangle" w="sm" len="sm"/>
              </a:ln>
              <a:effectLst/>
            </p:spPr>
            <p:txBody>
              <a:bodyPr wrap="none" anchor="ctr"/>
              <a:lstStyle/>
              <a:p>
                <a:endParaRPr lang="en-US" sz="2100"/>
              </a:p>
            </p:txBody>
          </p:sp>
        </p:grpSp>
        <p:sp>
          <p:nvSpPr>
            <p:cNvPr id="40" name="Oval 39"/>
            <p:cNvSpPr/>
            <p:nvPr userDrawn="1"/>
          </p:nvSpPr>
          <p:spPr bwMode="auto">
            <a:xfrm>
              <a:off x="11120149" y="5882016"/>
              <a:ext cx="682746" cy="415637"/>
            </a:xfrm>
            <a:prstGeom prst="ellipse">
              <a:avLst/>
            </a:prstGeom>
            <a:noFill/>
            <a:ln w="28575" cap="flat" cmpd="sng" algn="ctr">
              <a:solidFill>
                <a:srgbClr val="C00000"/>
              </a:solidFill>
              <a:prstDash val="solid"/>
              <a:round/>
              <a:headEnd type="triangle" w="med" len="med"/>
              <a:tailEnd type="triangle" w="med" len="med"/>
            </a:ln>
            <a:effectLst/>
          </p:spPr>
          <p:txBody>
            <a:bodyPr vert="horz" wrap="none" lIns="90000" tIns="46800" rIns="90000" bIns="46800" numCol="1" rtlCol="0" anchor="ctr" anchorCtr="0" compatLnSpc="1">
              <a:prstTxWarp prst="textNoShape">
                <a:avLst/>
              </a:prstTxWarp>
            </a:bodyPr>
            <a:lstStyle/>
            <a:p>
              <a:pPr marL="0" marR="0" indent="0" algn="ctr" defTabSz="685800" rtl="0" eaLnBrk="0" fontAlgn="base" latinLnBrk="0" hangingPunct="0">
                <a:lnSpc>
                  <a:spcPct val="100000"/>
                </a:lnSpc>
                <a:spcBef>
                  <a:spcPct val="50000"/>
                </a:spcBef>
                <a:spcAft>
                  <a:spcPct val="0"/>
                </a:spcAft>
                <a:buClrTx/>
                <a:buSzTx/>
                <a:buFontTx/>
                <a:buNone/>
                <a:tabLst/>
              </a:pPr>
              <a:endParaRPr kumimoji="0" lang="en-US" sz="2100" b="0" i="0" u="none" strike="noStrike" cap="none" normalizeH="0" baseline="0">
                <a:ln>
                  <a:noFill/>
                </a:ln>
                <a:solidFill>
                  <a:schemeClr val="bg1"/>
                </a:solidFill>
                <a:effectLst/>
                <a:latin typeface="Arial Narrow" pitchFamily="34" charset="0"/>
                <a:cs typeface="Arial" charset="0"/>
              </a:endParaRPr>
            </a:p>
          </p:txBody>
        </p:sp>
      </p:grpSp>
    </p:spTree>
    <p:extLst>
      <p:ext uri="{BB962C8B-B14F-4D97-AF65-F5344CB8AC3E}">
        <p14:creationId xmlns:p14="http://schemas.microsoft.com/office/powerpoint/2010/main" val="4254074353"/>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ftr="0" dt="0"/>
  <p:txStyles>
    <p:titleStyle>
      <a:lvl1pPr algn="l" rtl="0" eaLnBrk="1" fontAlgn="base" hangingPunct="1">
        <a:spcBef>
          <a:spcPct val="0"/>
        </a:spcBef>
        <a:spcAft>
          <a:spcPct val="0"/>
        </a:spcAft>
        <a:defRPr kumimoji="0" lang="en-US" sz="3000" b="1" kern="1200" cap="none" baseline="0" smtClean="0">
          <a:ln w="6350">
            <a:noFill/>
          </a:ln>
          <a:solidFill>
            <a:schemeClr val="accent1">
              <a:lumMod val="75000"/>
            </a:schemeClr>
          </a:solidFill>
          <a:effectLst/>
          <a:latin typeface="Calibri" panose="020F0502020204030204" pitchFamily="34" charset="0"/>
          <a:ea typeface="+mj-ea"/>
          <a:cs typeface="Calibri" panose="020F0502020204030204" pitchFamily="34" charset="0"/>
        </a:defRPr>
      </a:lvl1pPr>
      <a:lvl2pPr algn="l" rtl="0" eaLnBrk="1" fontAlgn="base" hangingPunct="1">
        <a:spcBef>
          <a:spcPct val="0"/>
        </a:spcBef>
        <a:spcAft>
          <a:spcPct val="0"/>
        </a:spcAft>
        <a:defRPr sz="2850">
          <a:solidFill>
            <a:srgbClr val="A50021"/>
          </a:solidFill>
          <a:latin typeface="Arial Narrow" pitchFamily="34" charset="0"/>
        </a:defRPr>
      </a:lvl2pPr>
      <a:lvl3pPr algn="l" rtl="0" eaLnBrk="1" fontAlgn="base" hangingPunct="1">
        <a:spcBef>
          <a:spcPct val="0"/>
        </a:spcBef>
        <a:spcAft>
          <a:spcPct val="0"/>
        </a:spcAft>
        <a:defRPr sz="2850">
          <a:solidFill>
            <a:srgbClr val="A50021"/>
          </a:solidFill>
          <a:latin typeface="Arial Narrow" pitchFamily="34" charset="0"/>
        </a:defRPr>
      </a:lvl3pPr>
      <a:lvl4pPr algn="l" rtl="0" eaLnBrk="1" fontAlgn="base" hangingPunct="1">
        <a:spcBef>
          <a:spcPct val="0"/>
        </a:spcBef>
        <a:spcAft>
          <a:spcPct val="0"/>
        </a:spcAft>
        <a:defRPr sz="2850">
          <a:solidFill>
            <a:srgbClr val="A50021"/>
          </a:solidFill>
          <a:latin typeface="Arial Narrow" pitchFamily="34" charset="0"/>
        </a:defRPr>
      </a:lvl4pPr>
      <a:lvl5pPr algn="l" rtl="0" eaLnBrk="1" fontAlgn="base" hangingPunct="1">
        <a:spcBef>
          <a:spcPct val="0"/>
        </a:spcBef>
        <a:spcAft>
          <a:spcPct val="0"/>
        </a:spcAft>
        <a:defRPr sz="2850">
          <a:solidFill>
            <a:srgbClr val="A50021"/>
          </a:solidFill>
          <a:latin typeface="Arial Narrow" pitchFamily="34" charset="0"/>
        </a:defRPr>
      </a:lvl5pPr>
      <a:lvl6pPr marL="342900" algn="l" rtl="0" eaLnBrk="1" fontAlgn="base" hangingPunct="1">
        <a:spcBef>
          <a:spcPct val="0"/>
        </a:spcBef>
        <a:spcAft>
          <a:spcPct val="0"/>
        </a:spcAft>
        <a:defRPr sz="2850">
          <a:solidFill>
            <a:srgbClr val="A50021"/>
          </a:solidFill>
          <a:latin typeface="Arial Narrow" pitchFamily="34" charset="0"/>
        </a:defRPr>
      </a:lvl6pPr>
      <a:lvl7pPr marL="685800" algn="l" rtl="0" eaLnBrk="1" fontAlgn="base" hangingPunct="1">
        <a:spcBef>
          <a:spcPct val="0"/>
        </a:spcBef>
        <a:spcAft>
          <a:spcPct val="0"/>
        </a:spcAft>
        <a:defRPr sz="2850">
          <a:solidFill>
            <a:srgbClr val="A50021"/>
          </a:solidFill>
          <a:latin typeface="Arial Narrow" pitchFamily="34" charset="0"/>
        </a:defRPr>
      </a:lvl7pPr>
      <a:lvl8pPr marL="1028700" algn="l" rtl="0" eaLnBrk="1" fontAlgn="base" hangingPunct="1">
        <a:spcBef>
          <a:spcPct val="0"/>
        </a:spcBef>
        <a:spcAft>
          <a:spcPct val="0"/>
        </a:spcAft>
        <a:defRPr sz="2850">
          <a:solidFill>
            <a:srgbClr val="A50021"/>
          </a:solidFill>
          <a:latin typeface="Arial Narrow" pitchFamily="34" charset="0"/>
        </a:defRPr>
      </a:lvl8pPr>
      <a:lvl9pPr marL="1371600" algn="l" rtl="0" eaLnBrk="1" fontAlgn="base" hangingPunct="1">
        <a:spcBef>
          <a:spcPct val="0"/>
        </a:spcBef>
        <a:spcAft>
          <a:spcPct val="0"/>
        </a:spcAft>
        <a:defRPr sz="2850">
          <a:solidFill>
            <a:srgbClr val="A50021"/>
          </a:solidFill>
          <a:latin typeface="Arial Narrow" pitchFamily="34" charset="0"/>
        </a:defRPr>
      </a:lvl9pPr>
    </p:titleStyle>
    <p:bodyStyle>
      <a:lvl1pPr marL="272654" indent="-272654" algn="l" rtl="0" eaLnBrk="1" fontAlgn="base" hangingPunct="1">
        <a:spcBef>
          <a:spcPct val="20000"/>
        </a:spcBef>
        <a:spcAft>
          <a:spcPct val="0"/>
        </a:spcAft>
        <a:buClr>
          <a:srgbClr val="A50021"/>
        </a:buClr>
        <a:buFont typeface="Wingdings" pitchFamily="2" charset="2"/>
        <a:buChar char="§"/>
        <a:defRPr sz="1800">
          <a:solidFill>
            <a:schemeClr val="tx1"/>
          </a:solidFill>
          <a:latin typeface="Calibri" panose="020F0502020204030204" pitchFamily="34" charset="0"/>
          <a:ea typeface="+mn-ea"/>
          <a:cs typeface="Calibri" panose="020F0502020204030204" pitchFamily="34" charset="0"/>
        </a:defRPr>
      </a:lvl1pPr>
      <a:lvl2pPr marL="536972" indent="-129779" algn="l" rtl="0" eaLnBrk="1" fontAlgn="base" hangingPunct="1">
        <a:spcBef>
          <a:spcPct val="20000"/>
        </a:spcBef>
        <a:spcAft>
          <a:spcPct val="0"/>
        </a:spcAft>
        <a:buClr>
          <a:schemeClr val="accent2"/>
        </a:buClr>
        <a:buSzPct val="90000"/>
        <a:buFont typeface="Wingdings" pitchFamily="2" charset="2"/>
        <a:buChar char="§"/>
        <a:defRPr sz="1650">
          <a:solidFill>
            <a:schemeClr val="tx1"/>
          </a:solidFill>
          <a:latin typeface="Calibri" panose="020F0502020204030204" pitchFamily="34" charset="0"/>
          <a:cs typeface="Calibri" panose="020F0502020204030204" pitchFamily="34" charset="0"/>
        </a:defRPr>
      </a:lvl2pPr>
      <a:lvl3pPr marL="809625" indent="-100013" algn="l" rtl="0" eaLnBrk="1" fontAlgn="base" hangingPunct="1">
        <a:spcBef>
          <a:spcPct val="20000"/>
        </a:spcBef>
        <a:spcAft>
          <a:spcPct val="0"/>
        </a:spcAft>
        <a:buClr>
          <a:srgbClr val="A50021"/>
        </a:buClr>
        <a:buSzPct val="90000"/>
        <a:buFont typeface="Wingdings" pitchFamily="2" charset="2"/>
        <a:buChar char="§"/>
        <a:defRPr sz="1500">
          <a:solidFill>
            <a:schemeClr val="tx1"/>
          </a:solidFill>
          <a:latin typeface="Calibri" panose="020F0502020204030204" pitchFamily="34" charset="0"/>
          <a:cs typeface="Calibri" panose="020F0502020204030204" pitchFamily="34" charset="0"/>
        </a:defRPr>
      </a:lvl3pPr>
      <a:lvl4pPr marL="1214438" indent="-203597" algn="l" rtl="0" eaLnBrk="1" fontAlgn="base" hangingPunct="1">
        <a:spcBef>
          <a:spcPct val="20000"/>
        </a:spcBef>
        <a:spcAft>
          <a:spcPct val="0"/>
        </a:spcAft>
        <a:buSzPct val="80000"/>
        <a:buFont typeface="Wingdings" pitchFamily="2" charset="2"/>
        <a:buChar char="§"/>
        <a:defRPr sz="1350">
          <a:solidFill>
            <a:schemeClr val="tx1"/>
          </a:solidFill>
          <a:latin typeface="Calibri" panose="020F0502020204030204" pitchFamily="34" charset="0"/>
          <a:cs typeface="Calibri" panose="020F0502020204030204" pitchFamily="34" charset="0"/>
        </a:defRPr>
      </a:lvl4pPr>
      <a:lvl5pPr marL="15454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5pPr>
      <a:lvl6pPr marL="18883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6pPr>
      <a:lvl7pPr marL="22312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7pPr>
      <a:lvl8pPr marL="25741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8pPr>
      <a:lvl9pPr marL="2917031" indent="-173831" algn="l" rtl="0" eaLnBrk="1" fontAlgn="base" hangingPunct="1">
        <a:spcBef>
          <a:spcPct val="20000"/>
        </a:spcBef>
        <a:spcAft>
          <a:spcPct val="0"/>
        </a:spcAft>
        <a:buSzPct val="80000"/>
        <a:buFont typeface="Wingdings" pitchFamily="2" charset="2"/>
        <a:buChar char="§"/>
        <a:defRPr sz="15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dirkriehle.com/computer-science/programming/patterns/association-objects/index.html"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Applying</a:t>
            </a:r>
            <a:r>
              <a:rPr lang="nl-BE" dirty="0"/>
              <a:t> </a:t>
            </a:r>
            <a:r>
              <a:rPr lang="nl-BE" dirty="0" err="1"/>
              <a:t>the</a:t>
            </a:r>
            <a:r>
              <a:rPr lang="nl-BE" dirty="0"/>
              <a:t> Three Party </a:t>
            </a:r>
            <a:r>
              <a:rPr lang="nl-BE" dirty="0" err="1"/>
              <a:t>Pattern</a:t>
            </a:r>
            <a:r>
              <a:rPr lang="nl-BE" dirty="0"/>
              <a:t> to a case</a:t>
            </a:r>
            <a:endParaRPr lang="en-US" dirty="0"/>
          </a:p>
        </p:txBody>
      </p:sp>
      <p:sp>
        <p:nvSpPr>
          <p:cNvPr id="4" name="Text Placeholder 3">
            <a:extLst>
              <a:ext uri="{FF2B5EF4-FFF2-40B4-BE49-F238E27FC236}">
                <a16:creationId xmlns:a16="http://schemas.microsoft.com/office/drawing/2014/main" id="{5F0CD2DC-B78A-4463-8841-8D771AED152D}"/>
              </a:ext>
            </a:extLst>
          </p:cNvPr>
          <p:cNvSpPr>
            <a:spLocks noGrp="1"/>
          </p:cNvSpPr>
          <p:nvPr>
            <p:ph type="body" idx="1"/>
          </p:nvPr>
        </p:nvSpPr>
        <p:spPr/>
        <p:txBody>
          <a:bodyPr/>
          <a:lstStyle/>
          <a:p>
            <a:endParaRPr lang="en-BE"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Advanced considerations</a:t>
            </a:r>
            <a:endParaRPr lang="en-US" dirty="0"/>
          </a:p>
        </p:txBody>
      </p:sp>
      <p:sp>
        <p:nvSpPr>
          <p:cNvPr id="3" name="Content Placeholder 2"/>
          <p:cNvSpPr>
            <a:spLocks noGrp="1"/>
          </p:cNvSpPr>
          <p:nvPr>
            <p:ph idx="1"/>
          </p:nvPr>
        </p:nvSpPr>
        <p:spPr/>
        <p:txBody>
          <a:bodyPr/>
          <a:lstStyle/>
          <a:p>
            <a:r>
              <a:rPr lang="nl-BE" dirty="0" err="1"/>
              <a:t>Looking</a:t>
            </a:r>
            <a:r>
              <a:rPr lang="nl-BE" dirty="0"/>
              <a:t> at </a:t>
            </a:r>
            <a:r>
              <a:rPr lang="nl-BE" dirty="0" err="1"/>
              <a:t>the</a:t>
            </a:r>
            <a:r>
              <a:rPr lang="nl-BE" dirty="0"/>
              <a:t> OET, </a:t>
            </a:r>
            <a:r>
              <a:rPr lang="nl-BE" dirty="0" err="1"/>
              <a:t>one</a:t>
            </a:r>
            <a:r>
              <a:rPr lang="nl-BE" dirty="0"/>
              <a:t> </a:t>
            </a:r>
            <a:r>
              <a:rPr lang="nl-BE" dirty="0" err="1"/>
              <a:t>immediately</a:t>
            </a:r>
            <a:r>
              <a:rPr lang="nl-BE" dirty="0"/>
              <a:t> </a:t>
            </a:r>
            <a:r>
              <a:rPr lang="nl-BE" dirty="0" err="1"/>
              <a:t>sees</a:t>
            </a:r>
            <a:r>
              <a:rPr lang="nl-BE" dirty="0"/>
              <a:t> </a:t>
            </a:r>
            <a:r>
              <a:rPr lang="nl-BE" dirty="0" err="1"/>
              <a:t>that</a:t>
            </a:r>
            <a:r>
              <a:rPr lang="nl-BE" dirty="0"/>
              <a:t> </a:t>
            </a:r>
            <a:r>
              <a:rPr lang="nl-BE" dirty="0" err="1"/>
              <a:t>potentially</a:t>
            </a:r>
            <a:r>
              <a:rPr lang="nl-BE" dirty="0"/>
              <a:t> </a:t>
            </a:r>
            <a:r>
              <a:rPr lang="nl-BE" dirty="0" err="1"/>
              <a:t>two</a:t>
            </a:r>
            <a:r>
              <a:rPr lang="nl-BE" dirty="0"/>
              <a:t> courses </a:t>
            </a:r>
            <a:r>
              <a:rPr lang="nl-BE" dirty="0" err="1"/>
              <a:t>could</a:t>
            </a:r>
            <a:r>
              <a:rPr lang="nl-BE" dirty="0"/>
              <a:t> </a:t>
            </a:r>
            <a:r>
              <a:rPr lang="nl-BE" dirty="0" err="1"/>
              <a:t>be</a:t>
            </a:r>
            <a:r>
              <a:rPr lang="nl-BE" dirty="0"/>
              <a:t> </a:t>
            </a:r>
            <a:r>
              <a:rPr lang="nl-BE" dirty="0" err="1"/>
              <a:t>involved</a:t>
            </a:r>
            <a:r>
              <a:rPr lang="nl-BE" dirty="0"/>
              <a:t> in </a:t>
            </a:r>
            <a:r>
              <a:rPr lang="nl-BE" dirty="0" err="1"/>
              <a:t>the</a:t>
            </a:r>
            <a:r>
              <a:rPr lang="nl-BE" dirty="0"/>
              <a:t> </a:t>
            </a:r>
            <a:r>
              <a:rPr lang="nl-BE" dirty="0" err="1"/>
              <a:t>creation</a:t>
            </a:r>
            <a:r>
              <a:rPr lang="nl-BE" dirty="0"/>
              <a:t> of </a:t>
            </a:r>
            <a:r>
              <a:rPr lang="nl-BE" dirty="0" err="1"/>
              <a:t>an</a:t>
            </a:r>
            <a:r>
              <a:rPr lang="nl-BE" dirty="0"/>
              <a:t> </a:t>
            </a:r>
            <a:r>
              <a:rPr lang="nl-BE" dirty="0" err="1"/>
              <a:t>appointment</a:t>
            </a:r>
            <a:r>
              <a:rPr lang="nl-BE" dirty="0"/>
              <a:t>.  The double </a:t>
            </a:r>
            <a:r>
              <a:rPr lang="nl-BE" dirty="0" err="1"/>
              <a:t>paths</a:t>
            </a:r>
            <a:r>
              <a:rPr lang="nl-BE" dirty="0"/>
              <a:t> </a:t>
            </a:r>
            <a:r>
              <a:rPr lang="nl-BE" dirty="0" err="1"/>
              <a:t>from</a:t>
            </a:r>
            <a:r>
              <a:rPr lang="nl-BE" dirty="0"/>
              <a:t> APPOINTMENT to COURSE are present </a:t>
            </a:r>
            <a:r>
              <a:rPr lang="nl-BE" dirty="0" err="1"/>
              <a:t>both</a:t>
            </a:r>
            <a:r>
              <a:rPr lang="nl-BE" dirty="0"/>
              <a:t> in </a:t>
            </a:r>
            <a:r>
              <a:rPr lang="nl-BE" dirty="0" err="1"/>
              <a:t>the</a:t>
            </a:r>
            <a:r>
              <a:rPr lang="nl-BE" dirty="0"/>
              <a:t> EDG and in </a:t>
            </a:r>
            <a:r>
              <a:rPr lang="nl-BE" dirty="0" err="1"/>
              <a:t>the</a:t>
            </a:r>
            <a:r>
              <a:rPr lang="nl-BE" dirty="0"/>
              <a:t> UML diagram, but are (more) </a:t>
            </a:r>
            <a:r>
              <a:rPr lang="nl-BE" dirty="0" err="1"/>
              <a:t>easily</a:t>
            </a:r>
            <a:r>
              <a:rPr lang="nl-BE" dirty="0"/>
              <a:t> </a:t>
            </a:r>
            <a:r>
              <a:rPr lang="nl-BE" dirty="0" err="1"/>
              <a:t>discovered</a:t>
            </a:r>
            <a:r>
              <a:rPr lang="nl-BE" dirty="0"/>
              <a:t> </a:t>
            </a:r>
            <a:r>
              <a:rPr lang="nl-BE" dirty="0" err="1"/>
              <a:t>by</a:t>
            </a:r>
            <a:r>
              <a:rPr lang="nl-BE" dirty="0"/>
              <a:t> </a:t>
            </a:r>
            <a:r>
              <a:rPr lang="nl-BE" dirty="0" err="1"/>
              <a:t>looking</a:t>
            </a:r>
            <a:r>
              <a:rPr lang="nl-BE" dirty="0"/>
              <a:t> at </a:t>
            </a:r>
            <a:r>
              <a:rPr lang="nl-BE" dirty="0" err="1"/>
              <a:t>the</a:t>
            </a:r>
            <a:r>
              <a:rPr lang="nl-BE" dirty="0"/>
              <a:t> OET</a:t>
            </a:r>
          </a:p>
          <a:p>
            <a:endParaRPr lang="nl-BE" dirty="0"/>
          </a:p>
          <a:p>
            <a:endParaRPr lang="nl-BE" dirty="0"/>
          </a:p>
          <a:p>
            <a:endParaRPr lang="nl-BE" dirty="0"/>
          </a:p>
          <a:p>
            <a:endParaRPr lang="nl-BE" dirty="0"/>
          </a:p>
          <a:p>
            <a:endParaRPr lang="nl-BE" dirty="0"/>
          </a:p>
          <a:p>
            <a:endParaRPr lang="nl-BE" dirty="0"/>
          </a:p>
          <a:p>
            <a:endParaRPr lang="nl-BE" dirty="0"/>
          </a:p>
          <a:p>
            <a:endParaRPr lang="nl-BE" dirty="0"/>
          </a:p>
          <a:p>
            <a:r>
              <a:rPr lang="nl-BE" dirty="0"/>
              <a:t>A </a:t>
            </a:r>
            <a:r>
              <a:rPr lang="nl-BE" dirty="0" err="1"/>
              <a:t>constraint</a:t>
            </a:r>
            <a:r>
              <a:rPr lang="nl-BE" dirty="0"/>
              <a:t> </a:t>
            </a:r>
            <a:r>
              <a:rPr lang="nl-BE" dirty="0" err="1"/>
              <a:t>should</a:t>
            </a:r>
            <a:r>
              <a:rPr lang="nl-BE" dirty="0"/>
              <a:t> </a:t>
            </a:r>
            <a:r>
              <a:rPr lang="nl-BE" dirty="0" err="1"/>
              <a:t>be</a:t>
            </a:r>
            <a:r>
              <a:rPr lang="nl-BE" dirty="0"/>
              <a:t> set in APPOINTMENT, </a:t>
            </a:r>
            <a:r>
              <a:rPr lang="nl-BE" dirty="0" err="1"/>
              <a:t>stating</a:t>
            </a:r>
            <a:r>
              <a:rPr lang="nl-BE" dirty="0"/>
              <a:t> </a:t>
            </a:r>
            <a:r>
              <a:rPr lang="nl-BE" dirty="0" err="1"/>
              <a:t>that</a:t>
            </a:r>
            <a:r>
              <a:rPr lang="nl-BE" dirty="0"/>
              <a:t> </a:t>
            </a:r>
            <a:r>
              <a:rPr lang="nl-BE" dirty="0" err="1"/>
              <a:t>the</a:t>
            </a:r>
            <a:r>
              <a:rPr lang="nl-BE" dirty="0"/>
              <a:t> course </a:t>
            </a:r>
            <a:r>
              <a:rPr lang="nl-BE" dirty="0" err="1"/>
              <a:t>the</a:t>
            </a:r>
            <a:r>
              <a:rPr lang="nl-BE" dirty="0"/>
              <a:t> student is </a:t>
            </a:r>
            <a:r>
              <a:rPr lang="nl-BE" dirty="0" err="1"/>
              <a:t>subscribed</a:t>
            </a:r>
            <a:r>
              <a:rPr lang="nl-BE" dirty="0"/>
              <a:t> to (green </a:t>
            </a:r>
            <a:r>
              <a:rPr lang="nl-BE" dirty="0" err="1"/>
              <a:t>arrow</a:t>
            </a:r>
            <a:r>
              <a:rPr lang="nl-BE" dirty="0"/>
              <a:t>), </a:t>
            </a:r>
            <a:r>
              <a:rPr lang="nl-BE" dirty="0" err="1"/>
              <a:t>should</a:t>
            </a:r>
            <a:r>
              <a:rPr lang="nl-BE" dirty="0"/>
              <a:t> </a:t>
            </a:r>
            <a:r>
              <a:rPr lang="nl-BE" dirty="0" err="1"/>
              <a:t>be</a:t>
            </a:r>
            <a:r>
              <a:rPr lang="nl-BE" dirty="0"/>
              <a:t> </a:t>
            </a:r>
            <a:r>
              <a:rPr lang="nl-BE" dirty="0" err="1"/>
              <a:t>the</a:t>
            </a:r>
            <a:r>
              <a:rPr lang="nl-BE" dirty="0"/>
              <a:t> </a:t>
            </a:r>
            <a:r>
              <a:rPr lang="nl-BE" dirty="0" err="1"/>
              <a:t>same</a:t>
            </a:r>
            <a:r>
              <a:rPr lang="nl-BE" dirty="0"/>
              <a:t> as </a:t>
            </a:r>
            <a:r>
              <a:rPr lang="nl-BE" dirty="0" err="1"/>
              <a:t>the</a:t>
            </a:r>
            <a:r>
              <a:rPr lang="nl-BE" dirty="0"/>
              <a:t> course </a:t>
            </a:r>
            <a:r>
              <a:rPr lang="nl-BE" dirty="0" err="1"/>
              <a:t>the</a:t>
            </a:r>
            <a:r>
              <a:rPr lang="nl-BE" dirty="0"/>
              <a:t> </a:t>
            </a:r>
            <a:r>
              <a:rPr lang="nl-BE" dirty="0" err="1"/>
              <a:t>assistant</a:t>
            </a:r>
            <a:r>
              <a:rPr lang="nl-BE" dirty="0"/>
              <a:t> is TA </a:t>
            </a:r>
            <a:r>
              <a:rPr lang="nl-BE" dirty="0" err="1"/>
              <a:t>for</a:t>
            </a:r>
            <a:r>
              <a:rPr lang="nl-BE" dirty="0"/>
              <a:t> (red </a:t>
            </a:r>
            <a:r>
              <a:rPr lang="nl-BE" dirty="0" err="1"/>
              <a:t>arrow</a:t>
            </a:r>
            <a:r>
              <a:rPr lang="nl-BE" dirty="0"/>
              <a:t>).</a:t>
            </a:r>
            <a:endParaRPr lang="en-US" dirty="0"/>
          </a:p>
        </p:txBody>
      </p:sp>
      <p:pic>
        <p:nvPicPr>
          <p:cNvPr id="4" name="Picture 4" descr="C:\Users\Monique\Documents\Cursussen\D0I71A - AMIS\Tekeningen\Appointments_Step3_UML.jpg"/>
          <p:cNvPicPr>
            <a:picLocks noChangeAspect="1" noChangeArrowheads="1"/>
          </p:cNvPicPr>
          <p:nvPr/>
        </p:nvPicPr>
        <p:blipFill>
          <a:blip r:embed="rId2" cstate="print"/>
          <a:srcRect/>
          <a:stretch>
            <a:fillRect/>
          </a:stretch>
        </p:blipFill>
        <p:spPr bwMode="auto">
          <a:xfrm>
            <a:off x="6561734" y="3040906"/>
            <a:ext cx="3029178" cy="1913860"/>
          </a:xfrm>
          <a:prstGeom prst="rect">
            <a:avLst/>
          </a:prstGeom>
          <a:noFill/>
        </p:spPr>
      </p:pic>
      <p:pic>
        <p:nvPicPr>
          <p:cNvPr id="5" name="Picture 2" descr="C:\Users\Monique\Documents\Cursussen\D0I71A - AMIS\Tekeningen\Appointments_Step3_EDG.jpg"/>
          <p:cNvPicPr>
            <a:picLocks noChangeAspect="1" noChangeArrowheads="1"/>
          </p:cNvPicPr>
          <p:nvPr/>
        </p:nvPicPr>
        <p:blipFill>
          <a:blip r:embed="rId3" cstate="print"/>
          <a:srcRect/>
          <a:stretch>
            <a:fillRect/>
          </a:stretch>
        </p:blipFill>
        <p:spPr bwMode="auto">
          <a:xfrm>
            <a:off x="2930431" y="3041550"/>
            <a:ext cx="3141371" cy="1907261"/>
          </a:xfrm>
          <a:prstGeom prst="rect">
            <a:avLst/>
          </a:prstGeom>
          <a:noFill/>
        </p:spPr>
      </p:pic>
      <p:sp>
        <p:nvSpPr>
          <p:cNvPr id="6" name="Freeform 5"/>
          <p:cNvSpPr/>
          <p:nvPr/>
        </p:nvSpPr>
        <p:spPr bwMode="auto">
          <a:xfrm>
            <a:off x="3994285" y="3604438"/>
            <a:ext cx="443023" cy="818707"/>
          </a:xfrm>
          <a:custGeom>
            <a:avLst/>
            <a:gdLst>
              <a:gd name="connsiteX0" fmla="*/ 443023 w 443023"/>
              <a:gd name="connsiteY0" fmla="*/ 818707 h 818707"/>
              <a:gd name="connsiteX1" fmla="*/ 124046 w 443023"/>
              <a:gd name="connsiteY1" fmla="*/ 637954 h 818707"/>
              <a:gd name="connsiteX2" fmla="*/ 17721 w 443023"/>
              <a:gd name="connsiteY2" fmla="*/ 393405 h 818707"/>
              <a:gd name="connsiteX3" fmla="*/ 230372 w 443023"/>
              <a:gd name="connsiteY3" fmla="*/ 191386 h 818707"/>
              <a:gd name="connsiteX4" fmla="*/ 443023 w 443023"/>
              <a:gd name="connsiteY4" fmla="*/ 0 h 81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023" h="818707">
                <a:moveTo>
                  <a:pt x="443023" y="818707"/>
                </a:moveTo>
                <a:cubicBezTo>
                  <a:pt x="318976" y="763772"/>
                  <a:pt x="194930" y="708838"/>
                  <a:pt x="124046" y="637954"/>
                </a:cubicBezTo>
                <a:cubicBezTo>
                  <a:pt x="53162" y="567070"/>
                  <a:pt x="0" y="467833"/>
                  <a:pt x="17721" y="393405"/>
                </a:cubicBezTo>
                <a:cubicBezTo>
                  <a:pt x="35442" y="318977"/>
                  <a:pt x="159488" y="256953"/>
                  <a:pt x="230372" y="191386"/>
                </a:cubicBezTo>
                <a:cubicBezTo>
                  <a:pt x="301256" y="125819"/>
                  <a:pt x="372139" y="62909"/>
                  <a:pt x="443023" y="0"/>
                </a:cubicBezTo>
              </a:path>
            </a:pathLst>
          </a:custGeom>
          <a:noFill/>
          <a:ln w="19050" cap="flat" cmpd="sng" algn="ctr">
            <a:solidFill>
              <a:srgbClr val="00B050"/>
            </a:solidFill>
            <a:prstDash val="solid"/>
            <a:round/>
            <a:headEnd type="none" w="med" len="med"/>
            <a:tailEnd type="triangle" w="med" len="med"/>
          </a:ln>
          <a:effectLst/>
        </p:spPr>
        <p:txBody>
          <a:bodyPr rtlCol="0" anchor="ctr"/>
          <a:lstStyle/>
          <a:p>
            <a:pPr algn="ctr"/>
            <a:endParaRPr lang="en-US"/>
          </a:p>
        </p:txBody>
      </p:sp>
      <p:sp>
        <p:nvSpPr>
          <p:cNvPr id="7" name="Freeform 6"/>
          <p:cNvSpPr/>
          <p:nvPr/>
        </p:nvSpPr>
        <p:spPr bwMode="auto">
          <a:xfrm flipH="1">
            <a:off x="4508207" y="3607976"/>
            <a:ext cx="443023" cy="818707"/>
          </a:xfrm>
          <a:custGeom>
            <a:avLst/>
            <a:gdLst>
              <a:gd name="connsiteX0" fmla="*/ 443023 w 443023"/>
              <a:gd name="connsiteY0" fmla="*/ 818707 h 818707"/>
              <a:gd name="connsiteX1" fmla="*/ 124046 w 443023"/>
              <a:gd name="connsiteY1" fmla="*/ 637954 h 818707"/>
              <a:gd name="connsiteX2" fmla="*/ 17721 w 443023"/>
              <a:gd name="connsiteY2" fmla="*/ 393405 h 818707"/>
              <a:gd name="connsiteX3" fmla="*/ 230372 w 443023"/>
              <a:gd name="connsiteY3" fmla="*/ 191386 h 818707"/>
              <a:gd name="connsiteX4" fmla="*/ 443023 w 443023"/>
              <a:gd name="connsiteY4" fmla="*/ 0 h 81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023" h="818707">
                <a:moveTo>
                  <a:pt x="443023" y="818707"/>
                </a:moveTo>
                <a:cubicBezTo>
                  <a:pt x="318976" y="763772"/>
                  <a:pt x="194930" y="708838"/>
                  <a:pt x="124046" y="637954"/>
                </a:cubicBezTo>
                <a:cubicBezTo>
                  <a:pt x="53162" y="567070"/>
                  <a:pt x="0" y="467833"/>
                  <a:pt x="17721" y="393405"/>
                </a:cubicBezTo>
                <a:cubicBezTo>
                  <a:pt x="35442" y="318977"/>
                  <a:pt x="159488" y="256953"/>
                  <a:pt x="230372" y="191386"/>
                </a:cubicBezTo>
                <a:cubicBezTo>
                  <a:pt x="301256" y="125819"/>
                  <a:pt x="372139" y="62909"/>
                  <a:pt x="443023" y="0"/>
                </a:cubicBezTo>
              </a:path>
            </a:pathLst>
          </a:custGeom>
          <a:noFill/>
          <a:ln w="19050" cap="flat" cmpd="sng" algn="ctr">
            <a:solidFill>
              <a:srgbClr val="FF0000"/>
            </a:solidFill>
            <a:prstDash val="solid"/>
            <a:round/>
            <a:headEnd type="none" w="med" len="med"/>
            <a:tailEnd type="triangle" w="med" len="med"/>
          </a:ln>
          <a:effectLst/>
        </p:spPr>
        <p:txBody>
          <a:bodyPr rtlCol="0" anchor="ctr"/>
          <a:lstStyle/>
          <a:p>
            <a:pPr algn="ctr"/>
            <a:endParaRPr lang="en-US"/>
          </a:p>
        </p:txBody>
      </p:sp>
      <p:sp>
        <p:nvSpPr>
          <p:cNvPr id="8" name="Freeform 7"/>
          <p:cNvSpPr/>
          <p:nvPr/>
        </p:nvSpPr>
        <p:spPr bwMode="auto">
          <a:xfrm>
            <a:off x="7581004" y="3576085"/>
            <a:ext cx="443023" cy="818707"/>
          </a:xfrm>
          <a:custGeom>
            <a:avLst/>
            <a:gdLst>
              <a:gd name="connsiteX0" fmla="*/ 443023 w 443023"/>
              <a:gd name="connsiteY0" fmla="*/ 818707 h 818707"/>
              <a:gd name="connsiteX1" fmla="*/ 124046 w 443023"/>
              <a:gd name="connsiteY1" fmla="*/ 637954 h 818707"/>
              <a:gd name="connsiteX2" fmla="*/ 17721 w 443023"/>
              <a:gd name="connsiteY2" fmla="*/ 393405 h 818707"/>
              <a:gd name="connsiteX3" fmla="*/ 230372 w 443023"/>
              <a:gd name="connsiteY3" fmla="*/ 191386 h 818707"/>
              <a:gd name="connsiteX4" fmla="*/ 443023 w 443023"/>
              <a:gd name="connsiteY4" fmla="*/ 0 h 81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023" h="818707">
                <a:moveTo>
                  <a:pt x="443023" y="818707"/>
                </a:moveTo>
                <a:cubicBezTo>
                  <a:pt x="318976" y="763772"/>
                  <a:pt x="194930" y="708838"/>
                  <a:pt x="124046" y="637954"/>
                </a:cubicBezTo>
                <a:cubicBezTo>
                  <a:pt x="53162" y="567070"/>
                  <a:pt x="0" y="467833"/>
                  <a:pt x="17721" y="393405"/>
                </a:cubicBezTo>
                <a:cubicBezTo>
                  <a:pt x="35442" y="318977"/>
                  <a:pt x="159488" y="256953"/>
                  <a:pt x="230372" y="191386"/>
                </a:cubicBezTo>
                <a:cubicBezTo>
                  <a:pt x="301256" y="125819"/>
                  <a:pt x="372139" y="62909"/>
                  <a:pt x="443023" y="0"/>
                </a:cubicBezTo>
              </a:path>
            </a:pathLst>
          </a:custGeom>
          <a:noFill/>
          <a:ln w="19050" cap="flat" cmpd="sng" algn="ctr">
            <a:solidFill>
              <a:srgbClr val="00B050"/>
            </a:solidFill>
            <a:prstDash val="solid"/>
            <a:round/>
            <a:headEnd type="none" w="med" len="med"/>
            <a:tailEnd type="triangle" w="med" len="med"/>
          </a:ln>
          <a:effectLst/>
        </p:spPr>
        <p:txBody>
          <a:bodyPr rtlCol="0" anchor="ctr"/>
          <a:lstStyle/>
          <a:p>
            <a:pPr algn="ctr"/>
            <a:endParaRPr lang="en-US"/>
          </a:p>
        </p:txBody>
      </p:sp>
      <p:sp>
        <p:nvSpPr>
          <p:cNvPr id="9" name="Freeform 8"/>
          <p:cNvSpPr/>
          <p:nvPr/>
        </p:nvSpPr>
        <p:spPr bwMode="auto">
          <a:xfrm flipH="1">
            <a:off x="8094926" y="3579623"/>
            <a:ext cx="443023" cy="818707"/>
          </a:xfrm>
          <a:custGeom>
            <a:avLst/>
            <a:gdLst>
              <a:gd name="connsiteX0" fmla="*/ 443023 w 443023"/>
              <a:gd name="connsiteY0" fmla="*/ 818707 h 818707"/>
              <a:gd name="connsiteX1" fmla="*/ 124046 w 443023"/>
              <a:gd name="connsiteY1" fmla="*/ 637954 h 818707"/>
              <a:gd name="connsiteX2" fmla="*/ 17721 w 443023"/>
              <a:gd name="connsiteY2" fmla="*/ 393405 h 818707"/>
              <a:gd name="connsiteX3" fmla="*/ 230372 w 443023"/>
              <a:gd name="connsiteY3" fmla="*/ 191386 h 818707"/>
              <a:gd name="connsiteX4" fmla="*/ 443023 w 443023"/>
              <a:gd name="connsiteY4" fmla="*/ 0 h 818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023" h="818707">
                <a:moveTo>
                  <a:pt x="443023" y="818707"/>
                </a:moveTo>
                <a:cubicBezTo>
                  <a:pt x="318976" y="763772"/>
                  <a:pt x="194930" y="708838"/>
                  <a:pt x="124046" y="637954"/>
                </a:cubicBezTo>
                <a:cubicBezTo>
                  <a:pt x="53162" y="567070"/>
                  <a:pt x="0" y="467833"/>
                  <a:pt x="17721" y="393405"/>
                </a:cubicBezTo>
                <a:cubicBezTo>
                  <a:pt x="35442" y="318977"/>
                  <a:pt x="159488" y="256953"/>
                  <a:pt x="230372" y="191386"/>
                </a:cubicBezTo>
                <a:cubicBezTo>
                  <a:pt x="301256" y="125819"/>
                  <a:pt x="372139" y="62909"/>
                  <a:pt x="443023" y="0"/>
                </a:cubicBezTo>
              </a:path>
            </a:pathLst>
          </a:custGeom>
          <a:noFill/>
          <a:ln w="19050" cap="flat" cmpd="sng" algn="ctr">
            <a:solidFill>
              <a:srgbClr val="FF0000"/>
            </a:solidFill>
            <a:prstDash val="solid"/>
            <a:round/>
            <a:headEnd type="none" w="med" len="med"/>
            <a:tailEnd type="triangle" w="med" len="med"/>
          </a:ln>
          <a:effectLst/>
        </p:spPr>
        <p:txBody>
          <a:bodyPr rtlCol="0" anchor="ctr"/>
          <a:lstStyle/>
          <a:p>
            <a:pPr algn="ctr"/>
            <a:endParaRPr lang="en-US"/>
          </a:p>
        </p:txBody>
      </p:sp>
      <p:pic>
        <p:nvPicPr>
          <p:cNvPr id="4098" name="Picture 2"/>
          <p:cNvPicPr>
            <a:picLocks noChangeAspect="1" noChangeArrowheads="1"/>
          </p:cNvPicPr>
          <p:nvPr/>
        </p:nvPicPr>
        <p:blipFill>
          <a:blip r:embed="rId4" cstate="print"/>
          <a:srcRect/>
          <a:stretch>
            <a:fillRect/>
          </a:stretch>
        </p:blipFill>
        <p:spPr bwMode="auto">
          <a:xfrm>
            <a:off x="7348269" y="648587"/>
            <a:ext cx="3319739" cy="1067359"/>
          </a:xfrm>
          <a:prstGeom prst="rect">
            <a:avLst/>
          </a:prstGeom>
          <a:noFill/>
          <a:ln w="9525">
            <a:noFill/>
            <a:miter lim="800000"/>
            <a:headEnd/>
            <a:tailEnd/>
          </a:ln>
        </p:spPr>
      </p:pic>
      <p:sp>
        <p:nvSpPr>
          <p:cNvPr id="11" name="Rectangle 10"/>
          <p:cNvSpPr/>
          <p:nvPr/>
        </p:nvSpPr>
        <p:spPr bwMode="auto">
          <a:xfrm>
            <a:off x="8977423" y="648593"/>
            <a:ext cx="340242" cy="1041990"/>
          </a:xfrm>
          <a:prstGeom prst="rect">
            <a:avLst/>
          </a:prstGeom>
          <a:noFill/>
          <a:ln w="28575" cap="flat" cmpd="sng" algn="ctr">
            <a:solidFill>
              <a:srgbClr val="FF0000"/>
            </a:solidFill>
            <a:prstDash val="solid"/>
            <a:round/>
            <a:headEnd type="triangle" w="med" len="med"/>
            <a:tailEnd type="triangle" w="med" len="med"/>
          </a:ln>
          <a:effectLst/>
        </p:spPr>
        <p:txBody>
          <a:bodyPr vert="horz" wrap="none" lIns="90000" tIns="46800" rIns="90000" bIns="46800" numCol="1" rtlCol="0" anchor="ctr" anchorCtr="0" compatLnSpc="1">
            <a:prstTxWarp prst="textNoShape">
              <a:avLst/>
            </a:prstTxWarp>
          </a:bodyPr>
          <a:lstStyle/>
          <a:p>
            <a:pPr algn="ctr" eaLnBrk="0" fontAlgn="base" hangingPunct="0">
              <a:spcBef>
                <a:spcPct val="50000"/>
              </a:spcBef>
              <a:spcAft>
                <a:spcPct val="0"/>
              </a:spcAft>
            </a:pPr>
            <a:endParaRPr lang="en-US" sz="2800">
              <a:solidFill>
                <a:schemeClr val="bg1"/>
              </a:solidFill>
              <a:latin typeface="Arial Narrow" pitchFamily="34" charset="0"/>
              <a:cs typeface="Arial" charset="0"/>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Variation 1</a:t>
            </a:r>
            <a:endParaRPr lang="en-US" dirty="0"/>
          </a:p>
        </p:txBody>
      </p:sp>
      <p:sp>
        <p:nvSpPr>
          <p:cNvPr id="3" name="Content Placeholder 2"/>
          <p:cNvSpPr>
            <a:spLocks noGrp="1"/>
          </p:cNvSpPr>
          <p:nvPr>
            <p:ph idx="1"/>
          </p:nvPr>
        </p:nvSpPr>
        <p:spPr/>
        <p:txBody>
          <a:bodyPr/>
          <a:lstStyle/>
          <a:p>
            <a:r>
              <a:rPr lang="nl-BE"/>
              <a:t>Suppose that students are assigned to teaching assistants.  For example, assume that for D0I71A, the system allows to register that students from the Master of Information Management are assigned to Tom and that all other students are assigned to Pieter. </a:t>
            </a:r>
          </a:p>
          <a:p>
            <a:r>
              <a:rPr lang="nl-BE"/>
              <a:t>Assume also that students can only register for an appointment with the TA they are assigned to.</a:t>
            </a:r>
          </a:p>
          <a:p>
            <a:r>
              <a:rPr lang="nl-BE"/>
              <a:t>Then in the context at the start, the third association between Student and Assistant becomes relevant, and we obtain the “pure” three party pattern solution</a:t>
            </a:r>
          </a:p>
          <a:p>
            <a:endParaRPr lang="nl-BE"/>
          </a:p>
          <a:p>
            <a:r>
              <a:rPr lang="nl-BE"/>
              <a:t>The arrows indicate multiple constraints to consider adding to the model</a:t>
            </a:r>
            <a:endParaRPr lang="en-US" dirty="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err="1"/>
              <a:t>Variation</a:t>
            </a:r>
            <a:r>
              <a:rPr lang="nl-BE" dirty="0"/>
              <a:t> 1</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2421898" y="1449906"/>
            <a:ext cx="7711686" cy="4493695"/>
          </a:xfrm>
          <a:prstGeom prst="rect">
            <a:avLst/>
          </a:prstGeom>
          <a:noFill/>
          <a:ln w="9525">
            <a:noFill/>
            <a:miter lim="800000"/>
            <a:headEnd/>
            <a:tailEnd/>
          </a:ln>
        </p:spPr>
      </p:pic>
      <p:sp>
        <p:nvSpPr>
          <p:cNvPr id="6" name="Freeform 5"/>
          <p:cNvSpPr/>
          <p:nvPr/>
        </p:nvSpPr>
        <p:spPr bwMode="auto">
          <a:xfrm>
            <a:off x="6340549" y="2254102"/>
            <a:ext cx="1236920" cy="1701210"/>
          </a:xfrm>
          <a:custGeom>
            <a:avLst/>
            <a:gdLst>
              <a:gd name="connsiteX0" fmla="*/ 0 w 1236920"/>
              <a:gd name="connsiteY0" fmla="*/ 1701210 h 1701210"/>
              <a:gd name="connsiteX1" fmla="*/ 850604 w 1236920"/>
              <a:gd name="connsiteY1" fmla="*/ 1307805 h 1701210"/>
              <a:gd name="connsiteX2" fmla="*/ 1116418 w 1236920"/>
              <a:gd name="connsiteY2" fmla="*/ 871870 h 1701210"/>
              <a:gd name="connsiteX3" fmla="*/ 127591 w 1236920"/>
              <a:gd name="connsiteY3" fmla="*/ 0 h 1701210"/>
            </a:gdLst>
            <a:ahLst/>
            <a:cxnLst>
              <a:cxn ang="0">
                <a:pos x="connsiteX0" y="connsiteY0"/>
              </a:cxn>
              <a:cxn ang="0">
                <a:pos x="connsiteX1" y="connsiteY1"/>
              </a:cxn>
              <a:cxn ang="0">
                <a:pos x="connsiteX2" y="connsiteY2"/>
              </a:cxn>
              <a:cxn ang="0">
                <a:pos x="connsiteX3" y="connsiteY3"/>
              </a:cxn>
            </a:cxnLst>
            <a:rect l="l" t="t" r="r" b="b"/>
            <a:pathLst>
              <a:path w="1236920" h="1701210">
                <a:moveTo>
                  <a:pt x="0" y="1701210"/>
                </a:moveTo>
                <a:cubicBezTo>
                  <a:pt x="332267" y="1573619"/>
                  <a:pt x="664535" y="1446028"/>
                  <a:pt x="850604" y="1307805"/>
                </a:cubicBezTo>
                <a:cubicBezTo>
                  <a:pt x="1036673" y="1169582"/>
                  <a:pt x="1236920" y="1089838"/>
                  <a:pt x="1116418" y="871870"/>
                </a:cubicBezTo>
                <a:cubicBezTo>
                  <a:pt x="995916" y="653903"/>
                  <a:pt x="561753" y="326951"/>
                  <a:pt x="127591" y="0"/>
                </a:cubicBezTo>
              </a:path>
            </a:pathLst>
          </a:custGeom>
          <a:noFill/>
          <a:ln w="28575" cap="flat" cmpd="sng" algn="ctr">
            <a:solidFill>
              <a:srgbClr val="FF0000"/>
            </a:solidFill>
            <a:prstDash val="solid"/>
            <a:round/>
            <a:headEnd type="none" w="med" len="med"/>
            <a:tailEnd type="triangle" w="med" len="med"/>
          </a:ln>
          <a:effectLst/>
        </p:spPr>
        <p:txBody>
          <a:bodyPr rtlCol="0" anchor="ctr"/>
          <a:lstStyle/>
          <a:p>
            <a:pPr algn="ctr"/>
            <a:endParaRPr lang="en-US"/>
          </a:p>
        </p:txBody>
      </p:sp>
      <p:sp>
        <p:nvSpPr>
          <p:cNvPr id="7" name="Freeform 6"/>
          <p:cNvSpPr/>
          <p:nvPr/>
        </p:nvSpPr>
        <p:spPr bwMode="auto">
          <a:xfrm>
            <a:off x="5126666" y="2264735"/>
            <a:ext cx="1128823" cy="1648046"/>
          </a:xfrm>
          <a:custGeom>
            <a:avLst/>
            <a:gdLst>
              <a:gd name="connsiteX0" fmla="*/ 1065028 w 1128823"/>
              <a:gd name="connsiteY0" fmla="*/ 1648046 h 1648046"/>
              <a:gd name="connsiteX1" fmla="*/ 288851 w 1128823"/>
              <a:gd name="connsiteY1" fmla="*/ 1212112 h 1648046"/>
              <a:gd name="connsiteX2" fmla="*/ 139995 w 1128823"/>
              <a:gd name="connsiteY2" fmla="*/ 765544 h 1648046"/>
              <a:gd name="connsiteX3" fmla="*/ 1128823 w 1128823"/>
              <a:gd name="connsiteY3" fmla="*/ 0 h 1648046"/>
            </a:gdLst>
            <a:ahLst/>
            <a:cxnLst>
              <a:cxn ang="0">
                <a:pos x="connsiteX0" y="connsiteY0"/>
              </a:cxn>
              <a:cxn ang="0">
                <a:pos x="connsiteX1" y="connsiteY1"/>
              </a:cxn>
              <a:cxn ang="0">
                <a:pos x="connsiteX2" y="connsiteY2"/>
              </a:cxn>
              <a:cxn ang="0">
                <a:pos x="connsiteX3" y="connsiteY3"/>
              </a:cxn>
            </a:cxnLst>
            <a:rect l="l" t="t" r="r" b="b"/>
            <a:pathLst>
              <a:path w="1128823" h="1648046">
                <a:moveTo>
                  <a:pt x="1065028" y="1648046"/>
                </a:moveTo>
                <a:cubicBezTo>
                  <a:pt x="754025" y="1503621"/>
                  <a:pt x="443023" y="1359196"/>
                  <a:pt x="288851" y="1212112"/>
                </a:cubicBezTo>
                <a:cubicBezTo>
                  <a:pt x="134679" y="1065028"/>
                  <a:pt x="0" y="967563"/>
                  <a:pt x="139995" y="765544"/>
                </a:cubicBezTo>
                <a:cubicBezTo>
                  <a:pt x="279990" y="563525"/>
                  <a:pt x="704406" y="281762"/>
                  <a:pt x="1128823" y="0"/>
                </a:cubicBezTo>
              </a:path>
            </a:pathLst>
          </a:custGeom>
          <a:noFill/>
          <a:ln w="28575" cap="flat" cmpd="sng" algn="ctr">
            <a:solidFill>
              <a:srgbClr val="FF0000"/>
            </a:solidFill>
            <a:prstDash val="solid"/>
            <a:round/>
            <a:headEnd type="none" w="med" len="med"/>
            <a:tailEnd type="triangle" w="med" len="med"/>
          </a:ln>
          <a:effectLst/>
        </p:spPr>
        <p:txBody>
          <a:bodyPr rtlCol="0" anchor="ctr"/>
          <a:lstStyle/>
          <a:p>
            <a:pPr algn="ctr"/>
            <a:endParaRPr lang="en-US"/>
          </a:p>
        </p:txBody>
      </p:sp>
      <p:sp>
        <p:nvSpPr>
          <p:cNvPr id="8" name="Freeform 7"/>
          <p:cNvSpPr/>
          <p:nvPr/>
        </p:nvSpPr>
        <p:spPr bwMode="auto">
          <a:xfrm>
            <a:off x="6723322" y="3274829"/>
            <a:ext cx="2498651" cy="786809"/>
          </a:xfrm>
          <a:custGeom>
            <a:avLst/>
            <a:gdLst>
              <a:gd name="connsiteX0" fmla="*/ 0 w 2498651"/>
              <a:gd name="connsiteY0" fmla="*/ 786809 h 786809"/>
              <a:gd name="connsiteX1" fmla="*/ 1137684 w 2498651"/>
              <a:gd name="connsiteY1" fmla="*/ 127591 h 786809"/>
              <a:gd name="connsiteX2" fmla="*/ 2498651 w 2498651"/>
              <a:gd name="connsiteY2" fmla="*/ 21265 h 786809"/>
            </a:gdLst>
            <a:ahLst/>
            <a:cxnLst>
              <a:cxn ang="0">
                <a:pos x="connsiteX0" y="connsiteY0"/>
              </a:cxn>
              <a:cxn ang="0">
                <a:pos x="connsiteX1" y="connsiteY1"/>
              </a:cxn>
              <a:cxn ang="0">
                <a:pos x="connsiteX2" y="connsiteY2"/>
              </a:cxn>
            </a:cxnLst>
            <a:rect l="l" t="t" r="r" b="b"/>
            <a:pathLst>
              <a:path w="2498651" h="786809">
                <a:moveTo>
                  <a:pt x="0" y="786809"/>
                </a:moveTo>
                <a:cubicBezTo>
                  <a:pt x="360621" y="520995"/>
                  <a:pt x="721242" y="255182"/>
                  <a:pt x="1137684" y="127591"/>
                </a:cubicBezTo>
                <a:cubicBezTo>
                  <a:pt x="1554126" y="0"/>
                  <a:pt x="2026388" y="10632"/>
                  <a:pt x="2498651" y="21265"/>
                </a:cubicBezTo>
              </a:path>
            </a:pathLst>
          </a:custGeom>
          <a:noFill/>
          <a:ln w="28575" cap="flat" cmpd="sng" algn="ctr">
            <a:solidFill>
              <a:srgbClr val="FFC000"/>
            </a:solidFill>
            <a:prstDash val="solid"/>
            <a:round/>
            <a:headEnd type="none" w="med" len="med"/>
            <a:tailEnd type="triangle" w="med" len="med"/>
          </a:ln>
          <a:effectLst/>
        </p:spPr>
        <p:txBody>
          <a:bodyPr rtlCol="0" anchor="ctr"/>
          <a:lstStyle/>
          <a:p>
            <a:pPr algn="ctr"/>
            <a:endParaRPr lang="en-US"/>
          </a:p>
        </p:txBody>
      </p:sp>
      <p:sp>
        <p:nvSpPr>
          <p:cNvPr id="9" name="Freeform 8"/>
          <p:cNvSpPr/>
          <p:nvPr/>
        </p:nvSpPr>
        <p:spPr bwMode="auto">
          <a:xfrm>
            <a:off x="6365358" y="3540643"/>
            <a:ext cx="3048000" cy="1942213"/>
          </a:xfrm>
          <a:custGeom>
            <a:avLst/>
            <a:gdLst>
              <a:gd name="connsiteX0" fmla="*/ 198475 w 3048000"/>
              <a:gd name="connsiteY0" fmla="*/ 893135 h 1942213"/>
              <a:gd name="connsiteX1" fmla="*/ 304800 w 3048000"/>
              <a:gd name="connsiteY1" fmla="*/ 1765005 h 1942213"/>
              <a:gd name="connsiteX2" fmla="*/ 2027275 w 3048000"/>
              <a:gd name="connsiteY2" fmla="*/ 1648046 h 1942213"/>
              <a:gd name="connsiteX3" fmla="*/ 3048000 w 3048000"/>
              <a:gd name="connsiteY3" fmla="*/ 0 h 1942213"/>
            </a:gdLst>
            <a:ahLst/>
            <a:cxnLst>
              <a:cxn ang="0">
                <a:pos x="connsiteX0" y="connsiteY0"/>
              </a:cxn>
              <a:cxn ang="0">
                <a:pos x="connsiteX1" y="connsiteY1"/>
              </a:cxn>
              <a:cxn ang="0">
                <a:pos x="connsiteX2" y="connsiteY2"/>
              </a:cxn>
              <a:cxn ang="0">
                <a:pos x="connsiteX3" y="connsiteY3"/>
              </a:cxn>
            </a:cxnLst>
            <a:rect l="l" t="t" r="r" b="b"/>
            <a:pathLst>
              <a:path w="3048000" h="1942213">
                <a:moveTo>
                  <a:pt x="198475" y="893135"/>
                </a:moveTo>
                <a:cubicBezTo>
                  <a:pt x="99237" y="1266161"/>
                  <a:pt x="0" y="1639187"/>
                  <a:pt x="304800" y="1765005"/>
                </a:cubicBezTo>
                <a:cubicBezTo>
                  <a:pt x="609600" y="1890823"/>
                  <a:pt x="1570075" y="1942213"/>
                  <a:pt x="2027275" y="1648046"/>
                </a:cubicBezTo>
                <a:cubicBezTo>
                  <a:pt x="2484475" y="1353879"/>
                  <a:pt x="2766237" y="676939"/>
                  <a:pt x="3048000" y="0"/>
                </a:cubicBezTo>
              </a:path>
            </a:pathLst>
          </a:custGeom>
          <a:noFill/>
          <a:ln w="28575" cap="flat" cmpd="sng" algn="ctr">
            <a:solidFill>
              <a:srgbClr val="FFC000"/>
            </a:solidFill>
            <a:prstDash val="solid"/>
            <a:round/>
            <a:headEnd type="none" w="med" len="med"/>
            <a:tailEnd type="triangle" w="med" len="med"/>
          </a:ln>
          <a:effectLst/>
        </p:spPr>
        <p:txBody>
          <a:bodyPr rtlCol="0" anchor="ctr"/>
          <a:lstStyle/>
          <a:p>
            <a:pPr algn="ctr"/>
            <a:endParaRPr lang="en-US"/>
          </a:p>
        </p:txBody>
      </p:sp>
      <p:sp>
        <p:nvSpPr>
          <p:cNvPr id="10" name="Freeform 9"/>
          <p:cNvSpPr/>
          <p:nvPr/>
        </p:nvSpPr>
        <p:spPr bwMode="auto">
          <a:xfrm>
            <a:off x="3405964" y="3306727"/>
            <a:ext cx="2604977" cy="1010093"/>
          </a:xfrm>
          <a:custGeom>
            <a:avLst/>
            <a:gdLst>
              <a:gd name="connsiteX0" fmla="*/ 2604977 w 2604977"/>
              <a:gd name="connsiteY0" fmla="*/ 1010093 h 1010093"/>
              <a:gd name="connsiteX1" fmla="*/ 1520456 w 2604977"/>
              <a:gd name="connsiteY1" fmla="*/ 170121 h 1010093"/>
              <a:gd name="connsiteX2" fmla="*/ 0 w 2604977"/>
              <a:gd name="connsiteY2" fmla="*/ 0 h 1010093"/>
            </a:gdLst>
            <a:ahLst/>
            <a:cxnLst>
              <a:cxn ang="0">
                <a:pos x="connsiteX0" y="connsiteY0"/>
              </a:cxn>
              <a:cxn ang="0">
                <a:pos x="connsiteX1" y="connsiteY1"/>
              </a:cxn>
              <a:cxn ang="0">
                <a:pos x="connsiteX2" y="connsiteY2"/>
              </a:cxn>
            </a:cxnLst>
            <a:rect l="l" t="t" r="r" b="b"/>
            <a:pathLst>
              <a:path w="2604977" h="1010093">
                <a:moveTo>
                  <a:pt x="2604977" y="1010093"/>
                </a:moveTo>
                <a:cubicBezTo>
                  <a:pt x="2279798" y="674281"/>
                  <a:pt x="1954619" y="338470"/>
                  <a:pt x="1520456" y="170121"/>
                </a:cubicBezTo>
                <a:cubicBezTo>
                  <a:pt x="1086293" y="1772"/>
                  <a:pt x="543146" y="886"/>
                  <a:pt x="0" y="0"/>
                </a:cubicBezTo>
              </a:path>
            </a:pathLst>
          </a:custGeom>
          <a:noFill/>
          <a:ln w="28575" cap="flat" cmpd="sng" algn="ctr">
            <a:solidFill>
              <a:srgbClr val="00B050"/>
            </a:solidFill>
            <a:prstDash val="solid"/>
            <a:round/>
            <a:headEnd type="none" w="med" len="med"/>
            <a:tailEnd type="triangle" w="med" len="med"/>
          </a:ln>
          <a:effectLst/>
        </p:spPr>
        <p:txBody>
          <a:bodyPr rtlCol="0" anchor="ctr"/>
          <a:lstStyle/>
          <a:p>
            <a:pPr algn="ctr"/>
            <a:endParaRPr lang="en-US"/>
          </a:p>
        </p:txBody>
      </p:sp>
      <p:sp>
        <p:nvSpPr>
          <p:cNvPr id="11" name="Freeform 10"/>
          <p:cNvSpPr/>
          <p:nvPr/>
        </p:nvSpPr>
        <p:spPr bwMode="auto">
          <a:xfrm>
            <a:off x="3235843" y="3402419"/>
            <a:ext cx="2911549" cy="2170814"/>
          </a:xfrm>
          <a:custGeom>
            <a:avLst/>
            <a:gdLst>
              <a:gd name="connsiteX0" fmla="*/ 2838893 w 2911549"/>
              <a:gd name="connsiteY0" fmla="*/ 1212111 h 2170814"/>
              <a:gd name="connsiteX1" fmla="*/ 2817628 w 2911549"/>
              <a:gd name="connsiteY1" fmla="*/ 1307804 h 2170814"/>
              <a:gd name="connsiteX2" fmla="*/ 2604977 w 2911549"/>
              <a:gd name="connsiteY2" fmla="*/ 2052083 h 2170814"/>
              <a:gd name="connsiteX3" fmla="*/ 978195 w 2911549"/>
              <a:gd name="connsiteY3" fmla="*/ 1828800 h 2170814"/>
              <a:gd name="connsiteX4" fmla="*/ 0 w 2911549"/>
              <a:gd name="connsiteY4" fmla="*/ 0 h 2170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11549" h="2170814">
                <a:moveTo>
                  <a:pt x="2838893" y="1212111"/>
                </a:moveTo>
                <a:cubicBezTo>
                  <a:pt x="2847753" y="1189960"/>
                  <a:pt x="2856614" y="1167809"/>
                  <a:pt x="2817628" y="1307804"/>
                </a:cubicBezTo>
                <a:cubicBezTo>
                  <a:pt x="2778642" y="1447799"/>
                  <a:pt x="2911549" y="1965250"/>
                  <a:pt x="2604977" y="2052083"/>
                </a:cubicBezTo>
                <a:cubicBezTo>
                  <a:pt x="2298405" y="2138916"/>
                  <a:pt x="1412358" y="2170814"/>
                  <a:pt x="978195" y="1828800"/>
                </a:cubicBezTo>
                <a:cubicBezTo>
                  <a:pt x="544032" y="1486786"/>
                  <a:pt x="272016" y="743393"/>
                  <a:pt x="0" y="0"/>
                </a:cubicBezTo>
              </a:path>
            </a:pathLst>
          </a:custGeom>
          <a:noFill/>
          <a:ln w="28575" cap="flat" cmpd="sng" algn="ctr">
            <a:solidFill>
              <a:srgbClr val="00B050"/>
            </a:solidFill>
            <a:prstDash val="solid"/>
            <a:round/>
            <a:headEnd type="none" w="med" len="med"/>
            <a:tailEnd type="triangle" w="med" len="med"/>
          </a:ln>
          <a:effectLst/>
        </p:spPr>
        <p:txBody>
          <a:bodyPr rtlCol="0" anchor="ctr"/>
          <a:lstStyle/>
          <a:p>
            <a:pPr algn="ctr"/>
            <a:endParaRPr lang="en-US"/>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Variation 2</a:t>
            </a:r>
            <a:endParaRPr lang="en-US" dirty="0"/>
          </a:p>
        </p:txBody>
      </p:sp>
      <p:sp>
        <p:nvSpPr>
          <p:cNvPr id="3" name="Content Placeholder 2"/>
          <p:cNvSpPr>
            <a:spLocks noGrp="1"/>
          </p:cNvSpPr>
          <p:nvPr>
            <p:ph idx="1"/>
          </p:nvPr>
        </p:nvSpPr>
        <p:spPr/>
        <p:txBody>
          <a:bodyPr/>
          <a:lstStyle/>
          <a:p>
            <a:r>
              <a:rPr lang="nl-BE"/>
              <a:t>The present solution models a situation where appointment objects are created at the moment a student agrees on an appointment with a teaching assistant. It does not allow to offer a set of appointments (i.e. time slots) to which students can subscribe.  If we would like to offer the functionality that a TA can create a list of time slots for which students can subscribe, we need to make a difference between two objects</a:t>
            </a:r>
          </a:p>
          <a:p>
            <a:pPr lvl="1"/>
            <a:r>
              <a:rPr lang="nl-BE"/>
              <a:t>AppointmentOffer = time slot published e.g. in Toledo</a:t>
            </a:r>
          </a:p>
          <a:p>
            <a:pPr lvl="1"/>
            <a:r>
              <a:rPr lang="nl-BE"/>
              <a:t>AppointmentRegistration = student registered for an AppointmentOffer.</a:t>
            </a:r>
          </a:p>
          <a:p>
            <a:endParaRPr lang="nl-BE"/>
          </a:p>
          <a:p>
            <a:r>
              <a:rPr lang="nl-BE"/>
              <a:t>Additionally, an AppointmentOffer could have a number of available places, enabling multiple subscriptions for the same time slot.  In this way, an assistant can help several students in one session</a:t>
            </a:r>
            <a:endParaRPr lang="nl-BE" dirty="0"/>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nl-BE" dirty="0" err="1"/>
              <a:t>Variation</a:t>
            </a:r>
            <a:r>
              <a:rPr lang="nl-BE" dirty="0"/>
              <a:t> 2</a:t>
            </a:r>
            <a:endParaRPr lang="en-US" dirty="0"/>
          </a:p>
        </p:txBody>
      </p:sp>
      <p:pic>
        <p:nvPicPr>
          <p:cNvPr id="5122" name="Picture 2"/>
          <p:cNvPicPr>
            <a:picLocks noChangeAspect="1" noChangeArrowheads="1"/>
          </p:cNvPicPr>
          <p:nvPr/>
        </p:nvPicPr>
        <p:blipFill>
          <a:blip r:embed="rId2" cstate="print"/>
          <a:srcRect/>
          <a:stretch>
            <a:fillRect/>
          </a:stretch>
        </p:blipFill>
        <p:spPr bwMode="auto">
          <a:xfrm>
            <a:off x="6229350" y="1758694"/>
            <a:ext cx="4438650" cy="3914775"/>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1524000" y="1783611"/>
            <a:ext cx="4419600" cy="3886200"/>
          </a:xfrm>
          <a:prstGeom prst="rect">
            <a:avLst/>
          </a:prstGeom>
          <a:noFill/>
          <a:ln w="9525">
            <a:noFill/>
            <a:miter lim="800000"/>
            <a:headEnd/>
            <a:tailEnd/>
          </a:ln>
        </p:spPr>
      </p:pic>
      <p:sp>
        <p:nvSpPr>
          <p:cNvPr id="7" name="Freeform 6"/>
          <p:cNvSpPr/>
          <p:nvPr/>
        </p:nvSpPr>
        <p:spPr bwMode="auto">
          <a:xfrm>
            <a:off x="3599122" y="2519917"/>
            <a:ext cx="1052623" cy="2656367"/>
          </a:xfrm>
          <a:custGeom>
            <a:avLst/>
            <a:gdLst>
              <a:gd name="connsiteX0" fmla="*/ 93921 w 1052623"/>
              <a:gd name="connsiteY0" fmla="*/ 2594344 h 2656367"/>
              <a:gd name="connsiteX1" fmla="*/ 136451 w 1052623"/>
              <a:gd name="connsiteY1" fmla="*/ 2530549 h 2656367"/>
              <a:gd name="connsiteX2" fmla="*/ 912628 w 1052623"/>
              <a:gd name="connsiteY2" fmla="*/ 1839433 h 2656367"/>
              <a:gd name="connsiteX3" fmla="*/ 923260 w 1052623"/>
              <a:gd name="connsiteY3" fmla="*/ 818707 h 2656367"/>
              <a:gd name="connsiteX4" fmla="*/ 136451 w 1052623"/>
              <a:gd name="connsiteY4" fmla="*/ 0 h 2656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623" h="2656367">
                <a:moveTo>
                  <a:pt x="93921" y="2594344"/>
                </a:moveTo>
                <a:cubicBezTo>
                  <a:pt x="46960" y="2625355"/>
                  <a:pt x="0" y="2656367"/>
                  <a:pt x="136451" y="2530549"/>
                </a:cubicBezTo>
                <a:cubicBezTo>
                  <a:pt x="272902" y="2404731"/>
                  <a:pt x="781493" y="2124740"/>
                  <a:pt x="912628" y="1839433"/>
                </a:cubicBezTo>
                <a:cubicBezTo>
                  <a:pt x="1043763" y="1554126"/>
                  <a:pt x="1052623" y="1125279"/>
                  <a:pt x="923260" y="818707"/>
                </a:cubicBezTo>
                <a:cubicBezTo>
                  <a:pt x="793897" y="512135"/>
                  <a:pt x="465174" y="256067"/>
                  <a:pt x="136451" y="0"/>
                </a:cubicBezTo>
              </a:path>
            </a:pathLst>
          </a:custGeom>
          <a:noFill/>
          <a:ln w="28575" cap="flat" cmpd="sng" algn="ctr">
            <a:solidFill>
              <a:srgbClr val="FF0000"/>
            </a:solidFill>
            <a:prstDash val="solid"/>
            <a:round/>
            <a:headEnd type="none" w="med" len="med"/>
            <a:tailEnd type="triangle" w="med" len="med"/>
          </a:ln>
          <a:effectLst/>
        </p:spPr>
        <p:txBody>
          <a:bodyPr rtlCol="0" anchor="ctr"/>
          <a:lstStyle/>
          <a:p>
            <a:pPr algn="ctr"/>
            <a:endParaRPr lang="en-US"/>
          </a:p>
        </p:txBody>
      </p:sp>
      <p:sp>
        <p:nvSpPr>
          <p:cNvPr id="8" name="Freeform 7"/>
          <p:cNvSpPr/>
          <p:nvPr/>
        </p:nvSpPr>
        <p:spPr bwMode="auto">
          <a:xfrm>
            <a:off x="2856614" y="2562447"/>
            <a:ext cx="762000" cy="2519916"/>
          </a:xfrm>
          <a:custGeom>
            <a:avLst/>
            <a:gdLst>
              <a:gd name="connsiteX0" fmla="*/ 570614 w 762000"/>
              <a:gd name="connsiteY0" fmla="*/ 2519916 h 2519916"/>
              <a:gd name="connsiteX1" fmla="*/ 49619 w 762000"/>
              <a:gd name="connsiteY1" fmla="*/ 1095153 h 2519916"/>
              <a:gd name="connsiteX2" fmla="*/ 272902 w 762000"/>
              <a:gd name="connsiteY2" fmla="*/ 425302 h 2519916"/>
              <a:gd name="connsiteX3" fmla="*/ 762000 w 762000"/>
              <a:gd name="connsiteY3" fmla="*/ 0 h 2519916"/>
            </a:gdLst>
            <a:ahLst/>
            <a:cxnLst>
              <a:cxn ang="0">
                <a:pos x="connsiteX0" y="connsiteY0"/>
              </a:cxn>
              <a:cxn ang="0">
                <a:pos x="connsiteX1" y="connsiteY1"/>
              </a:cxn>
              <a:cxn ang="0">
                <a:pos x="connsiteX2" y="connsiteY2"/>
              </a:cxn>
              <a:cxn ang="0">
                <a:pos x="connsiteX3" y="connsiteY3"/>
              </a:cxn>
            </a:cxnLst>
            <a:rect l="l" t="t" r="r" b="b"/>
            <a:pathLst>
              <a:path w="762000" h="2519916">
                <a:moveTo>
                  <a:pt x="570614" y="2519916"/>
                </a:moveTo>
                <a:cubicBezTo>
                  <a:pt x="334926" y="1982085"/>
                  <a:pt x="99238" y="1444255"/>
                  <a:pt x="49619" y="1095153"/>
                </a:cubicBezTo>
                <a:cubicBezTo>
                  <a:pt x="0" y="746051"/>
                  <a:pt x="154172" y="607827"/>
                  <a:pt x="272902" y="425302"/>
                </a:cubicBezTo>
                <a:cubicBezTo>
                  <a:pt x="391632" y="242777"/>
                  <a:pt x="576816" y="121388"/>
                  <a:pt x="762000" y="0"/>
                </a:cubicBezTo>
              </a:path>
            </a:pathLst>
          </a:custGeom>
          <a:noFill/>
          <a:ln w="28575" cap="flat" cmpd="sng" algn="ctr">
            <a:solidFill>
              <a:srgbClr val="FF0000"/>
            </a:solidFill>
            <a:prstDash val="solid"/>
            <a:round/>
            <a:headEnd type="none" w="med" len="med"/>
            <a:tailEnd type="triangle" w="med" len="med"/>
          </a:ln>
          <a:effectLst/>
        </p:spPr>
        <p:txBody>
          <a:bodyPr rtlCol="0" anchor="ctr"/>
          <a:lstStyle/>
          <a:p>
            <a:pPr algn="ctr"/>
            <a:endParaRPr lang="en-US"/>
          </a:p>
        </p:txBody>
      </p:sp>
      <p:sp>
        <p:nvSpPr>
          <p:cNvPr id="9" name="Freeform 8"/>
          <p:cNvSpPr/>
          <p:nvPr/>
        </p:nvSpPr>
        <p:spPr bwMode="auto">
          <a:xfrm>
            <a:off x="8259727" y="2459666"/>
            <a:ext cx="1052623" cy="2656367"/>
          </a:xfrm>
          <a:custGeom>
            <a:avLst/>
            <a:gdLst>
              <a:gd name="connsiteX0" fmla="*/ 93921 w 1052623"/>
              <a:gd name="connsiteY0" fmla="*/ 2594344 h 2656367"/>
              <a:gd name="connsiteX1" fmla="*/ 136451 w 1052623"/>
              <a:gd name="connsiteY1" fmla="*/ 2530549 h 2656367"/>
              <a:gd name="connsiteX2" fmla="*/ 912628 w 1052623"/>
              <a:gd name="connsiteY2" fmla="*/ 1839433 h 2656367"/>
              <a:gd name="connsiteX3" fmla="*/ 923260 w 1052623"/>
              <a:gd name="connsiteY3" fmla="*/ 818707 h 2656367"/>
              <a:gd name="connsiteX4" fmla="*/ 136451 w 1052623"/>
              <a:gd name="connsiteY4" fmla="*/ 0 h 2656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623" h="2656367">
                <a:moveTo>
                  <a:pt x="93921" y="2594344"/>
                </a:moveTo>
                <a:cubicBezTo>
                  <a:pt x="46960" y="2625355"/>
                  <a:pt x="0" y="2656367"/>
                  <a:pt x="136451" y="2530549"/>
                </a:cubicBezTo>
                <a:cubicBezTo>
                  <a:pt x="272902" y="2404731"/>
                  <a:pt x="781493" y="2124740"/>
                  <a:pt x="912628" y="1839433"/>
                </a:cubicBezTo>
                <a:cubicBezTo>
                  <a:pt x="1043763" y="1554126"/>
                  <a:pt x="1052623" y="1125279"/>
                  <a:pt x="923260" y="818707"/>
                </a:cubicBezTo>
                <a:cubicBezTo>
                  <a:pt x="793897" y="512135"/>
                  <a:pt x="465174" y="256067"/>
                  <a:pt x="136451" y="0"/>
                </a:cubicBezTo>
              </a:path>
            </a:pathLst>
          </a:custGeom>
          <a:noFill/>
          <a:ln w="28575" cap="flat" cmpd="sng" algn="ctr">
            <a:solidFill>
              <a:srgbClr val="FF0000"/>
            </a:solidFill>
            <a:prstDash val="solid"/>
            <a:round/>
            <a:headEnd type="none" w="med" len="med"/>
            <a:tailEnd type="triangle" w="med" len="med"/>
          </a:ln>
          <a:effectLst/>
        </p:spPr>
        <p:txBody>
          <a:bodyPr rtlCol="0" anchor="ctr"/>
          <a:lstStyle/>
          <a:p>
            <a:pPr algn="ctr"/>
            <a:endParaRPr lang="en-US"/>
          </a:p>
        </p:txBody>
      </p:sp>
      <p:sp>
        <p:nvSpPr>
          <p:cNvPr id="10" name="Freeform 9"/>
          <p:cNvSpPr/>
          <p:nvPr/>
        </p:nvSpPr>
        <p:spPr bwMode="auto">
          <a:xfrm>
            <a:off x="7517219" y="2502196"/>
            <a:ext cx="762000" cy="2519916"/>
          </a:xfrm>
          <a:custGeom>
            <a:avLst/>
            <a:gdLst>
              <a:gd name="connsiteX0" fmla="*/ 570614 w 762000"/>
              <a:gd name="connsiteY0" fmla="*/ 2519916 h 2519916"/>
              <a:gd name="connsiteX1" fmla="*/ 49619 w 762000"/>
              <a:gd name="connsiteY1" fmla="*/ 1095153 h 2519916"/>
              <a:gd name="connsiteX2" fmla="*/ 272902 w 762000"/>
              <a:gd name="connsiteY2" fmla="*/ 425302 h 2519916"/>
              <a:gd name="connsiteX3" fmla="*/ 762000 w 762000"/>
              <a:gd name="connsiteY3" fmla="*/ 0 h 2519916"/>
            </a:gdLst>
            <a:ahLst/>
            <a:cxnLst>
              <a:cxn ang="0">
                <a:pos x="connsiteX0" y="connsiteY0"/>
              </a:cxn>
              <a:cxn ang="0">
                <a:pos x="connsiteX1" y="connsiteY1"/>
              </a:cxn>
              <a:cxn ang="0">
                <a:pos x="connsiteX2" y="connsiteY2"/>
              </a:cxn>
              <a:cxn ang="0">
                <a:pos x="connsiteX3" y="connsiteY3"/>
              </a:cxn>
            </a:cxnLst>
            <a:rect l="l" t="t" r="r" b="b"/>
            <a:pathLst>
              <a:path w="762000" h="2519916">
                <a:moveTo>
                  <a:pt x="570614" y="2519916"/>
                </a:moveTo>
                <a:cubicBezTo>
                  <a:pt x="334926" y="1982085"/>
                  <a:pt x="99238" y="1444255"/>
                  <a:pt x="49619" y="1095153"/>
                </a:cubicBezTo>
                <a:cubicBezTo>
                  <a:pt x="0" y="746051"/>
                  <a:pt x="154172" y="607827"/>
                  <a:pt x="272902" y="425302"/>
                </a:cubicBezTo>
                <a:cubicBezTo>
                  <a:pt x="391632" y="242777"/>
                  <a:pt x="576816" y="121388"/>
                  <a:pt x="762000" y="0"/>
                </a:cubicBezTo>
              </a:path>
            </a:pathLst>
          </a:custGeom>
          <a:noFill/>
          <a:ln w="28575" cap="flat" cmpd="sng" algn="ctr">
            <a:solidFill>
              <a:srgbClr val="FF0000"/>
            </a:solidFill>
            <a:prstDash val="solid"/>
            <a:round/>
            <a:headEnd type="none" w="med" len="med"/>
            <a:tailEnd type="triangle" w="med" len="med"/>
          </a:ln>
          <a:effectLst/>
        </p:spPr>
        <p:txBody>
          <a:bodyPr rtlCol="0" anchor="ctr"/>
          <a:lstStyle/>
          <a:p>
            <a:pPr algn="ctr"/>
            <a:endParaRPr lang="en-US"/>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err="1"/>
              <a:t>Variation</a:t>
            </a:r>
            <a:r>
              <a:rPr lang="nl-BE" dirty="0"/>
              <a:t> 3 = </a:t>
            </a:r>
            <a:r>
              <a:rPr lang="nl-BE" dirty="0" err="1"/>
              <a:t>Variation</a:t>
            </a:r>
            <a:r>
              <a:rPr lang="nl-BE" dirty="0"/>
              <a:t> 1 + </a:t>
            </a:r>
            <a:r>
              <a:rPr lang="nl-BE" dirty="0" err="1"/>
              <a:t>Variation</a:t>
            </a:r>
            <a:r>
              <a:rPr lang="nl-BE" dirty="0"/>
              <a:t> 2</a:t>
            </a:r>
            <a:endParaRPr lang="en-US" dirty="0"/>
          </a:p>
        </p:txBody>
      </p:sp>
      <p:pic>
        <p:nvPicPr>
          <p:cNvPr id="7170" name="Picture 2"/>
          <p:cNvPicPr>
            <a:picLocks noChangeAspect="1" noChangeArrowheads="1"/>
          </p:cNvPicPr>
          <p:nvPr/>
        </p:nvPicPr>
        <p:blipFill>
          <a:blip r:embed="rId2" cstate="print"/>
          <a:srcRect/>
          <a:stretch>
            <a:fillRect/>
          </a:stretch>
        </p:blipFill>
        <p:spPr bwMode="auto">
          <a:xfrm>
            <a:off x="3010343" y="1808090"/>
            <a:ext cx="6362700" cy="4581525"/>
          </a:xfrm>
          <a:prstGeom prst="rect">
            <a:avLst/>
          </a:prstGeom>
          <a:noFill/>
          <a:ln w="9525">
            <a:noFill/>
            <a:miter lim="800000"/>
            <a:headEnd/>
            <a:tailEnd/>
          </a:ln>
        </p:spPr>
      </p:pic>
      <p:sp>
        <p:nvSpPr>
          <p:cNvPr id="5" name="Freeform 4"/>
          <p:cNvSpPr/>
          <p:nvPr/>
        </p:nvSpPr>
        <p:spPr bwMode="auto">
          <a:xfrm>
            <a:off x="6140303" y="2360429"/>
            <a:ext cx="1052623" cy="2424223"/>
          </a:xfrm>
          <a:custGeom>
            <a:avLst/>
            <a:gdLst>
              <a:gd name="connsiteX0" fmla="*/ 93921 w 1052623"/>
              <a:gd name="connsiteY0" fmla="*/ 2594344 h 2656367"/>
              <a:gd name="connsiteX1" fmla="*/ 136451 w 1052623"/>
              <a:gd name="connsiteY1" fmla="*/ 2530549 h 2656367"/>
              <a:gd name="connsiteX2" fmla="*/ 912628 w 1052623"/>
              <a:gd name="connsiteY2" fmla="*/ 1839433 h 2656367"/>
              <a:gd name="connsiteX3" fmla="*/ 923260 w 1052623"/>
              <a:gd name="connsiteY3" fmla="*/ 818707 h 2656367"/>
              <a:gd name="connsiteX4" fmla="*/ 136451 w 1052623"/>
              <a:gd name="connsiteY4" fmla="*/ 0 h 2656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2623" h="2656367">
                <a:moveTo>
                  <a:pt x="93921" y="2594344"/>
                </a:moveTo>
                <a:cubicBezTo>
                  <a:pt x="46960" y="2625355"/>
                  <a:pt x="0" y="2656367"/>
                  <a:pt x="136451" y="2530549"/>
                </a:cubicBezTo>
                <a:cubicBezTo>
                  <a:pt x="272902" y="2404731"/>
                  <a:pt x="781493" y="2124740"/>
                  <a:pt x="912628" y="1839433"/>
                </a:cubicBezTo>
                <a:cubicBezTo>
                  <a:pt x="1043763" y="1554126"/>
                  <a:pt x="1052623" y="1125279"/>
                  <a:pt x="923260" y="818707"/>
                </a:cubicBezTo>
                <a:cubicBezTo>
                  <a:pt x="793897" y="512135"/>
                  <a:pt x="465174" y="256067"/>
                  <a:pt x="136451" y="0"/>
                </a:cubicBezTo>
              </a:path>
            </a:pathLst>
          </a:custGeom>
          <a:noFill/>
          <a:ln w="28575" cap="flat" cmpd="sng" algn="ctr">
            <a:solidFill>
              <a:srgbClr val="FF0000"/>
            </a:solidFill>
            <a:prstDash val="solid"/>
            <a:round/>
            <a:headEnd type="none" w="med" len="med"/>
            <a:tailEnd type="triangle" w="med" len="med"/>
          </a:ln>
          <a:effectLst/>
        </p:spPr>
        <p:txBody>
          <a:bodyPr rtlCol="0" anchor="ctr"/>
          <a:lstStyle/>
          <a:p>
            <a:pPr algn="ctr"/>
            <a:endParaRPr lang="en-US"/>
          </a:p>
        </p:txBody>
      </p:sp>
      <p:sp>
        <p:nvSpPr>
          <p:cNvPr id="6" name="Freeform 5"/>
          <p:cNvSpPr/>
          <p:nvPr/>
        </p:nvSpPr>
        <p:spPr bwMode="auto">
          <a:xfrm>
            <a:off x="5355265" y="2360430"/>
            <a:ext cx="762000" cy="2299697"/>
          </a:xfrm>
          <a:custGeom>
            <a:avLst/>
            <a:gdLst>
              <a:gd name="connsiteX0" fmla="*/ 570614 w 762000"/>
              <a:gd name="connsiteY0" fmla="*/ 2519916 h 2519916"/>
              <a:gd name="connsiteX1" fmla="*/ 49619 w 762000"/>
              <a:gd name="connsiteY1" fmla="*/ 1095153 h 2519916"/>
              <a:gd name="connsiteX2" fmla="*/ 272902 w 762000"/>
              <a:gd name="connsiteY2" fmla="*/ 425302 h 2519916"/>
              <a:gd name="connsiteX3" fmla="*/ 762000 w 762000"/>
              <a:gd name="connsiteY3" fmla="*/ 0 h 2519916"/>
            </a:gdLst>
            <a:ahLst/>
            <a:cxnLst>
              <a:cxn ang="0">
                <a:pos x="connsiteX0" y="connsiteY0"/>
              </a:cxn>
              <a:cxn ang="0">
                <a:pos x="connsiteX1" y="connsiteY1"/>
              </a:cxn>
              <a:cxn ang="0">
                <a:pos x="connsiteX2" y="connsiteY2"/>
              </a:cxn>
              <a:cxn ang="0">
                <a:pos x="connsiteX3" y="connsiteY3"/>
              </a:cxn>
            </a:cxnLst>
            <a:rect l="l" t="t" r="r" b="b"/>
            <a:pathLst>
              <a:path w="762000" h="2519916">
                <a:moveTo>
                  <a:pt x="570614" y="2519916"/>
                </a:moveTo>
                <a:cubicBezTo>
                  <a:pt x="334926" y="1982085"/>
                  <a:pt x="99238" y="1444255"/>
                  <a:pt x="49619" y="1095153"/>
                </a:cubicBezTo>
                <a:cubicBezTo>
                  <a:pt x="0" y="746051"/>
                  <a:pt x="154172" y="607827"/>
                  <a:pt x="272902" y="425302"/>
                </a:cubicBezTo>
                <a:cubicBezTo>
                  <a:pt x="391632" y="242777"/>
                  <a:pt x="576816" y="121388"/>
                  <a:pt x="762000" y="0"/>
                </a:cubicBezTo>
              </a:path>
            </a:pathLst>
          </a:custGeom>
          <a:noFill/>
          <a:ln w="28575" cap="flat" cmpd="sng" algn="ctr">
            <a:solidFill>
              <a:srgbClr val="FF0000"/>
            </a:solidFill>
            <a:prstDash val="solid"/>
            <a:round/>
            <a:headEnd type="none" w="med" len="med"/>
            <a:tailEnd type="triangle" w="med" len="med"/>
          </a:ln>
          <a:effectLst/>
        </p:spPr>
        <p:txBody>
          <a:bodyPr rtlCol="0" anchor="ctr"/>
          <a:lstStyle/>
          <a:p>
            <a:pPr algn="ctr"/>
            <a:endParaRPr lang="en-US"/>
          </a:p>
        </p:txBody>
      </p:sp>
      <p:sp>
        <p:nvSpPr>
          <p:cNvPr id="10" name="Freeform 9"/>
          <p:cNvSpPr/>
          <p:nvPr/>
        </p:nvSpPr>
        <p:spPr bwMode="auto">
          <a:xfrm flipV="1">
            <a:off x="3682399" y="3315612"/>
            <a:ext cx="2052094" cy="1362714"/>
          </a:xfrm>
          <a:custGeom>
            <a:avLst/>
            <a:gdLst>
              <a:gd name="connsiteX0" fmla="*/ 2838893 w 2911549"/>
              <a:gd name="connsiteY0" fmla="*/ 1212111 h 2170814"/>
              <a:gd name="connsiteX1" fmla="*/ 2817628 w 2911549"/>
              <a:gd name="connsiteY1" fmla="*/ 1307804 h 2170814"/>
              <a:gd name="connsiteX2" fmla="*/ 2604977 w 2911549"/>
              <a:gd name="connsiteY2" fmla="*/ 2052083 h 2170814"/>
              <a:gd name="connsiteX3" fmla="*/ 978195 w 2911549"/>
              <a:gd name="connsiteY3" fmla="*/ 1828800 h 2170814"/>
              <a:gd name="connsiteX4" fmla="*/ 0 w 2911549"/>
              <a:gd name="connsiteY4" fmla="*/ 0 h 2170814"/>
              <a:gd name="connsiteX0" fmla="*/ 2838893 w 2856614"/>
              <a:gd name="connsiteY0" fmla="*/ 1212111 h 3106480"/>
              <a:gd name="connsiteX1" fmla="*/ 2817628 w 2856614"/>
              <a:gd name="connsiteY1" fmla="*/ 1307804 h 3106480"/>
              <a:gd name="connsiteX2" fmla="*/ 2604977 w 2856614"/>
              <a:gd name="connsiteY2" fmla="*/ 2052083 h 3106480"/>
              <a:gd name="connsiteX3" fmla="*/ 1828800 w 2856614"/>
              <a:gd name="connsiteY3" fmla="*/ 2764466 h 3106480"/>
              <a:gd name="connsiteX4" fmla="*/ 0 w 2856614"/>
              <a:gd name="connsiteY4" fmla="*/ 0 h 3106480"/>
              <a:gd name="connsiteX0" fmla="*/ 2126511 w 2144232"/>
              <a:gd name="connsiteY0" fmla="*/ 44302 h 2478272"/>
              <a:gd name="connsiteX1" fmla="*/ 2105246 w 2144232"/>
              <a:gd name="connsiteY1" fmla="*/ 139995 h 2478272"/>
              <a:gd name="connsiteX2" fmla="*/ 1892595 w 2144232"/>
              <a:gd name="connsiteY2" fmla="*/ 884274 h 2478272"/>
              <a:gd name="connsiteX3" fmla="*/ 1116418 w 2144232"/>
              <a:gd name="connsiteY3" fmla="*/ 1596657 h 2478272"/>
              <a:gd name="connsiteX4" fmla="*/ 0 w 2144232"/>
              <a:gd name="connsiteY4" fmla="*/ 1734879 h 2478272"/>
              <a:gd name="connsiteX0" fmla="*/ 2126511 w 2144232"/>
              <a:gd name="connsiteY0" fmla="*/ 44302 h 1738424"/>
              <a:gd name="connsiteX1" fmla="*/ 2105246 w 2144232"/>
              <a:gd name="connsiteY1" fmla="*/ 139995 h 1738424"/>
              <a:gd name="connsiteX2" fmla="*/ 1892595 w 2144232"/>
              <a:gd name="connsiteY2" fmla="*/ 884274 h 1738424"/>
              <a:gd name="connsiteX3" fmla="*/ 1116418 w 2144232"/>
              <a:gd name="connsiteY3" fmla="*/ 1596657 h 1738424"/>
              <a:gd name="connsiteX4" fmla="*/ 0 w 2144232"/>
              <a:gd name="connsiteY4" fmla="*/ 1734879 h 1738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4232" h="1738424">
                <a:moveTo>
                  <a:pt x="2126511" y="44302"/>
                </a:moveTo>
                <a:cubicBezTo>
                  <a:pt x="2135371" y="22151"/>
                  <a:pt x="2144232" y="0"/>
                  <a:pt x="2105246" y="139995"/>
                </a:cubicBezTo>
                <a:cubicBezTo>
                  <a:pt x="2066260" y="279990"/>
                  <a:pt x="2057400" y="641497"/>
                  <a:pt x="1892595" y="884274"/>
                </a:cubicBezTo>
                <a:cubicBezTo>
                  <a:pt x="1727790" y="1127051"/>
                  <a:pt x="1431850" y="1454890"/>
                  <a:pt x="1116418" y="1596657"/>
                </a:cubicBezTo>
                <a:cubicBezTo>
                  <a:pt x="800986" y="1738424"/>
                  <a:pt x="846175" y="1659565"/>
                  <a:pt x="0" y="1734879"/>
                </a:cubicBezTo>
              </a:path>
            </a:pathLst>
          </a:custGeom>
          <a:noFill/>
          <a:ln w="28575" cap="flat" cmpd="sng" algn="ctr">
            <a:solidFill>
              <a:srgbClr val="00B050"/>
            </a:solidFill>
            <a:prstDash val="solid"/>
            <a:round/>
            <a:headEnd type="none" w="med" len="med"/>
            <a:tailEnd type="triangle" w="med" len="med"/>
          </a:ln>
          <a:effectLst/>
        </p:spPr>
        <p:txBody>
          <a:bodyPr rtlCol="0" anchor="ctr"/>
          <a:lstStyle/>
          <a:p>
            <a:pPr algn="ctr"/>
            <a:endParaRPr lang="en-US"/>
          </a:p>
        </p:txBody>
      </p:sp>
      <p:sp>
        <p:nvSpPr>
          <p:cNvPr id="11" name="Freeform 10"/>
          <p:cNvSpPr/>
          <p:nvPr/>
        </p:nvSpPr>
        <p:spPr bwMode="auto">
          <a:xfrm>
            <a:off x="3629247" y="3413052"/>
            <a:ext cx="2449032" cy="2340935"/>
          </a:xfrm>
          <a:custGeom>
            <a:avLst/>
            <a:gdLst>
              <a:gd name="connsiteX0" fmla="*/ 2349795 w 2449032"/>
              <a:gd name="connsiteY0" fmla="*/ 1711842 h 2340935"/>
              <a:gd name="connsiteX1" fmla="*/ 2371060 w 2449032"/>
              <a:gd name="connsiteY1" fmla="*/ 2264735 h 2340935"/>
              <a:gd name="connsiteX2" fmla="*/ 1881962 w 2449032"/>
              <a:gd name="connsiteY2" fmla="*/ 2169042 h 2340935"/>
              <a:gd name="connsiteX3" fmla="*/ 839972 w 2449032"/>
              <a:gd name="connsiteY3" fmla="*/ 1520456 h 2340935"/>
              <a:gd name="connsiteX4" fmla="*/ 0 w 2449032"/>
              <a:gd name="connsiteY4" fmla="*/ 0 h 2340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9032" h="2340935">
                <a:moveTo>
                  <a:pt x="2349795" y="1711842"/>
                </a:moveTo>
                <a:cubicBezTo>
                  <a:pt x="2399413" y="1950188"/>
                  <a:pt x="2449032" y="2188535"/>
                  <a:pt x="2371060" y="2264735"/>
                </a:cubicBezTo>
                <a:cubicBezTo>
                  <a:pt x="2293088" y="2340935"/>
                  <a:pt x="2137143" y="2293089"/>
                  <a:pt x="1881962" y="2169042"/>
                </a:cubicBezTo>
                <a:cubicBezTo>
                  <a:pt x="1626781" y="2044996"/>
                  <a:pt x="1153632" y="1881963"/>
                  <a:pt x="839972" y="1520456"/>
                </a:cubicBezTo>
                <a:cubicBezTo>
                  <a:pt x="526312" y="1158949"/>
                  <a:pt x="263156" y="579474"/>
                  <a:pt x="0" y="0"/>
                </a:cubicBezTo>
              </a:path>
            </a:pathLst>
          </a:custGeom>
          <a:noFill/>
          <a:ln w="28575" cap="flat" cmpd="sng" algn="ctr">
            <a:solidFill>
              <a:srgbClr val="00B050"/>
            </a:solidFill>
            <a:prstDash val="solid"/>
            <a:round/>
            <a:headEnd type="none" w="med" len="med"/>
            <a:tailEnd type="triangle" w="med" len="med"/>
          </a:ln>
          <a:effectLst/>
        </p:spPr>
        <p:txBody>
          <a:bodyPr rtlCol="0" anchor="ctr"/>
          <a:lstStyle/>
          <a:p>
            <a:pPr algn="ctr"/>
            <a:endParaRPr lang="en-US"/>
          </a:p>
        </p:txBody>
      </p:sp>
      <p:sp>
        <p:nvSpPr>
          <p:cNvPr id="12" name="Freeform 11"/>
          <p:cNvSpPr/>
          <p:nvPr/>
        </p:nvSpPr>
        <p:spPr bwMode="auto">
          <a:xfrm>
            <a:off x="6531935" y="3338623"/>
            <a:ext cx="2020186" cy="1488558"/>
          </a:xfrm>
          <a:custGeom>
            <a:avLst/>
            <a:gdLst>
              <a:gd name="connsiteX0" fmla="*/ 0 w 2020186"/>
              <a:gd name="connsiteY0" fmla="*/ 1488558 h 1488558"/>
              <a:gd name="connsiteX1" fmla="*/ 882502 w 2020186"/>
              <a:gd name="connsiteY1" fmla="*/ 1052624 h 1488558"/>
              <a:gd name="connsiteX2" fmla="*/ 956930 w 2020186"/>
              <a:gd name="connsiteY2" fmla="*/ 510363 h 1488558"/>
              <a:gd name="connsiteX3" fmla="*/ 1031358 w 2020186"/>
              <a:gd name="connsiteY3" fmla="*/ 106326 h 1488558"/>
              <a:gd name="connsiteX4" fmla="*/ 2020186 w 2020186"/>
              <a:gd name="connsiteY4" fmla="*/ 0 h 148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0186" h="1488558">
                <a:moveTo>
                  <a:pt x="0" y="1488558"/>
                </a:moveTo>
                <a:cubicBezTo>
                  <a:pt x="361507" y="1352107"/>
                  <a:pt x="723014" y="1215656"/>
                  <a:pt x="882502" y="1052624"/>
                </a:cubicBezTo>
                <a:cubicBezTo>
                  <a:pt x="1041990" y="889592"/>
                  <a:pt x="932121" y="668079"/>
                  <a:pt x="956930" y="510363"/>
                </a:cubicBezTo>
                <a:cubicBezTo>
                  <a:pt x="981739" y="352647"/>
                  <a:pt x="854149" y="191386"/>
                  <a:pt x="1031358" y="106326"/>
                </a:cubicBezTo>
                <a:cubicBezTo>
                  <a:pt x="1208567" y="21266"/>
                  <a:pt x="1614376" y="10633"/>
                  <a:pt x="2020186" y="0"/>
                </a:cubicBezTo>
              </a:path>
            </a:pathLst>
          </a:custGeom>
          <a:noFill/>
          <a:ln w="28575" cap="flat" cmpd="sng" algn="ctr">
            <a:solidFill>
              <a:srgbClr val="FFC000"/>
            </a:solidFill>
            <a:prstDash val="solid"/>
            <a:round/>
            <a:headEnd type="none" w="med" len="med"/>
            <a:tailEnd type="triangle" w="med" len="med"/>
          </a:ln>
          <a:effectLst/>
        </p:spPr>
        <p:txBody>
          <a:bodyPr rtlCol="0" anchor="ctr"/>
          <a:lstStyle/>
          <a:p>
            <a:pPr algn="ctr"/>
            <a:endParaRPr lang="en-US"/>
          </a:p>
        </p:txBody>
      </p:sp>
      <p:sp>
        <p:nvSpPr>
          <p:cNvPr id="13" name="Freeform 12"/>
          <p:cNvSpPr/>
          <p:nvPr/>
        </p:nvSpPr>
        <p:spPr bwMode="auto">
          <a:xfrm>
            <a:off x="6172200" y="3434316"/>
            <a:ext cx="2560674" cy="2287772"/>
          </a:xfrm>
          <a:custGeom>
            <a:avLst/>
            <a:gdLst>
              <a:gd name="connsiteX0" fmla="*/ 221512 w 2560674"/>
              <a:gd name="connsiteY0" fmla="*/ 1605517 h 2287772"/>
              <a:gd name="connsiteX1" fmla="*/ 242777 w 2560674"/>
              <a:gd name="connsiteY1" fmla="*/ 2286000 h 2287772"/>
              <a:gd name="connsiteX2" fmla="*/ 1678172 w 2560674"/>
              <a:gd name="connsiteY2" fmla="*/ 1616149 h 2287772"/>
              <a:gd name="connsiteX3" fmla="*/ 2560674 w 2560674"/>
              <a:gd name="connsiteY3" fmla="*/ 0 h 2287772"/>
            </a:gdLst>
            <a:ahLst/>
            <a:cxnLst>
              <a:cxn ang="0">
                <a:pos x="connsiteX0" y="connsiteY0"/>
              </a:cxn>
              <a:cxn ang="0">
                <a:pos x="connsiteX1" y="connsiteY1"/>
              </a:cxn>
              <a:cxn ang="0">
                <a:pos x="connsiteX2" y="connsiteY2"/>
              </a:cxn>
              <a:cxn ang="0">
                <a:pos x="connsiteX3" y="connsiteY3"/>
              </a:cxn>
            </a:cxnLst>
            <a:rect l="l" t="t" r="r" b="b"/>
            <a:pathLst>
              <a:path w="2560674" h="2287772">
                <a:moveTo>
                  <a:pt x="221512" y="1605517"/>
                </a:moveTo>
                <a:cubicBezTo>
                  <a:pt x="110756" y="1944872"/>
                  <a:pt x="0" y="2284228"/>
                  <a:pt x="242777" y="2286000"/>
                </a:cubicBezTo>
                <a:cubicBezTo>
                  <a:pt x="485554" y="2287772"/>
                  <a:pt x="1291856" y="1997149"/>
                  <a:pt x="1678172" y="1616149"/>
                </a:cubicBezTo>
                <a:cubicBezTo>
                  <a:pt x="2064488" y="1235149"/>
                  <a:pt x="2560674" y="0"/>
                  <a:pt x="2560674" y="0"/>
                </a:cubicBezTo>
              </a:path>
            </a:pathLst>
          </a:custGeom>
          <a:noFill/>
          <a:ln w="28575" cap="flat" cmpd="sng" algn="ctr">
            <a:solidFill>
              <a:srgbClr val="FFC000"/>
            </a:solidFill>
            <a:prstDash val="solid"/>
            <a:round/>
            <a:headEnd type="none" w="med" len="med"/>
            <a:tailEnd type="triangle" w="med" len="med"/>
          </a:ln>
          <a:effectLst/>
        </p:spPr>
        <p:txBody>
          <a:bodyPr rtlCol="0" anchor="ctr"/>
          <a:lstStyle/>
          <a:p>
            <a:pPr algn="ctr"/>
            <a:endParaRPr lang="en-US"/>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Case</a:t>
            </a:r>
            <a:endParaRPr lang="en-US" dirty="0"/>
          </a:p>
        </p:txBody>
      </p:sp>
      <p:sp>
        <p:nvSpPr>
          <p:cNvPr id="3" name="Content Placeholder 2"/>
          <p:cNvSpPr>
            <a:spLocks noGrp="1"/>
          </p:cNvSpPr>
          <p:nvPr>
            <p:ph idx="1"/>
          </p:nvPr>
        </p:nvSpPr>
        <p:spPr/>
        <p:txBody>
          <a:bodyPr/>
          <a:lstStyle/>
          <a:p>
            <a:pPr>
              <a:buNone/>
            </a:pPr>
            <a:r>
              <a:rPr lang="en-US" sz="2400" b="1" dirty="0"/>
              <a:t> (simplified version of exam case January 2010)</a:t>
            </a:r>
          </a:p>
          <a:p>
            <a:pPr>
              <a:buNone/>
            </a:pPr>
            <a:r>
              <a:rPr lang="en-US" sz="2400" dirty="0"/>
              <a:t>	Students can ask questions about the courses they are following by making an appointment with the teaching assistants of these respective courses. To be able to manage the high demand for appointments with the teaching assistants, a system is made to keep track of every appointment of a teaching assistant and a student(s). A student can only request an appointment for a particular course when (s)he is also registered for the respective course. A teaching assistant can also only provide help for the courses (s)he is teaching. An appointment is always for only one specific course, and with one particular assistant who is TA (teaching assistant) for that course.</a:t>
            </a:r>
          </a:p>
          <a:p>
            <a:pPr>
              <a:buNone/>
            </a:pPr>
            <a:endParaRPr lang="en-US" sz="2400" dirty="0"/>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General Context</a:t>
            </a:r>
            <a:endParaRPr lang="en-US" dirty="0"/>
          </a:p>
        </p:txBody>
      </p:sp>
      <p:sp>
        <p:nvSpPr>
          <p:cNvPr id="3" name="Content Placeholder 2"/>
          <p:cNvSpPr>
            <a:spLocks noGrp="1"/>
          </p:cNvSpPr>
          <p:nvPr>
            <p:ph idx="1"/>
          </p:nvPr>
        </p:nvSpPr>
        <p:spPr/>
        <p:txBody>
          <a:bodyPr/>
          <a:lstStyle/>
          <a:p>
            <a:r>
              <a:rPr lang="nl-BE" sz="2400" dirty="0"/>
              <a:t>In the case, </a:t>
            </a:r>
            <a:r>
              <a:rPr lang="nl-BE" sz="2400" dirty="0" err="1"/>
              <a:t>there</a:t>
            </a:r>
            <a:r>
              <a:rPr lang="nl-BE" sz="2400" dirty="0"/>
              <a:t> are </a:t>
            </a:r>
            <a:r>
              <a:rPr lang="nl-BE" sz="2400" dirty="0" err="1"/>
              <a:t>three</a:t>
            </a:r>
            <a:r>
              <a:rPr lang="nl-BE" sz="2400" dirty="0"/>
              <a:t> business </a:t>
            </a:r>
            <a:r>
              <a:rPr lang="nl-BE" sz="2400" dirty="0" err="1"/>
              <a:t>objects</a:t>
            </a:r>
            <a:r>
              <a:rPr lang="nl-BE" sz="2400" dirty="0"/>
              <a:t> </a:t>
            </a:r>
            <a:r>
              <a:rPr lang="nl-BE" sz="2400" dirty="0" err="1"/>
              <a:t>that</a:t>
            </a:r>
            <a:r>
              <a:rPr lang="nl-BE" sz="2400" dirty="0"/>
              <a:t> are </a:t>
            </a:r>
            <a:r>
              <a:rPr lang="nl-BE" sz="2400" dirty="0" err="1"/>
              <a:t>potentially</a:t>
            </a:r>
            <a:r>
              <a:rPr lang="nl-BE" sz="2400" dirty="0"/>
              <a:t> </a:t>
            </a:r>
            <a:r>
              <a:rPr lang="nl-BE" sz="2400" dirty="0" err="1"/>
              <a:t>related</a:t>
            </a:r>
            <a:r>
              <a:rPr lang="nl-BE" sz="2400" dirty="0"/>
              <a:t>:</a:t>
            </a:r>
            <a:br>
              <a:rPr lang="nl-BE" sz="2400" dirty="0"/>
            </a:br>
            <a:r>
              <a:rPr lang="nl-BE" sz="2400" dirty="0"/>
              <a:t>Student, </a:t>
            </a:r>
            <a:r>
              <a:rPr lang="nl-BE" sz="2400" dirty="0" err="1"/>
              <a:t>Course</a:t>
            </a:r>
            <a:r>
              <a:rPr lang="nl-BE" sz="2400" dirty="0"/>
              <a:t>, </a:t>
            </a:r>
            <a:r>
              <a:rPr lang="nl-BE" sz="2400" dirty="0" err="1"/>
              <a:t>Assistant</a:t>
            </a:r>
            <a:endParaRPr lang="nl-BE" sz="2400" dirty="0"/>
          </a:p>
          <a:p>
            <a:endParaRPr lang="nl-BE" sz="2400" dirty="0"/>
          </a:p>
          <a:p>
            <a:r>
              <a:rPr lang="nl-BE" sz="2400" dirty="0" err="1"/>
              <a:t>Students</a:t>
            </a:r>
            <a:r>
              <a:rPr lang="nl-BE" sz="2400" dirty="0"/>
              <a:t> are </a:t>
            </a:r>
            <a:r>
              <a:rPr lang="nl-BE" sz="2400" dirty="0" err="1"/>
              <a:t>related</a:t>
            </a:r>
            <a:r>
              <a:rPr lang="nl-BE" sz="2400" dirty="0"/>
              <a:t> to </a:t>
            </a:r>
            <a:r>
              <a:rPr lang="nl-BE" sz="2400" dirty="0" err="1"/>
              <a:t>course</a:t>
            </a:r>
            <a:r>
              <a:rPr lang="nl-BE" sz="2400" dirty="0"/>
              <a:t> </a:t>
            </a:r>
            <a:r>
              <a:rPr lang="nl-BE" sz="2400" dirty="0" err="1"/>
              <a:t>through</a:t>
            </a:r>
            <a:r>
              <a:rPr lang="nl-BE" sz="2400" dirty="0"/>
              <a:t> </a:t>
            </a:r>
            <a:r>
              <a:rPr lang="nl-BE" sz="2400" dirty="0" err="1"/>
              <a:t>their</a:t>
            </a:r>
            <a:r>
              <a:rPr lang="nl-BE" sz="2400" dirty="0"/>
              <a:t> </a:t>
            </a:r>
            <a:r>
              <a:rPr lang="nl-BE" sz="2400" dirty="0" err="1"/>
              <a:t>subscription</a:t>
            </a:r>
            <a:endParaRPr lang="nl-BE" sz="2400" dirty="0"/>
          </a:p>
          <a:p>
            <a:r>
              <a:rPr lang="nl-BE" sz="2400" dirty="0" err="1"/>
              <a:t>Courses</a:t>
            </a:r>
            <a:r>
              <a:rPr lang="nl-BE" sz="2400" dirty="0"/>
              <a:t> and </a:t>
            </a:r>
            <a:r>
              <a:rPr lang="nl-BE" sz="2400" dirty="0" err="1"/>
              <a:t>Assistants</a:t>
            </a:r>
            <a:r>
              <a:rPr lang="nl-BE" sz="2400" dirty="0"/>
              <a:t> are </a:t>
            </a:r>
            <a:r>
              <a:rPr lang="nl-BE" sz="2400" dirty="0" err="1"/>
              <a:t>related</a:t>
            </a:r>
            <a:r>
              <a:rPr lang="nl-BE" sz="2400" dirty="0"/>
              <a:t> </a:t>
            </a:r>
            <a:r>
              <a:rPr lang="nl-BE" sz="2400" dirty="0" err="1"/>
              <a:t>through</a:t>
            </a:r>
            <a:r>
              <a:rPr lang="nl-BE" sz="2400" dirty="0"/>
              <a:t> teaching </a:t>
            </a:r>
            <a:r>
              <a:rPr lang="nl-BE" sz="2400" dirty="0" err="1"/>
              <a:t>assignment</a:t>
            </a:r>
            <a:endParaRPr lang="nl-BE" sz="2400" dirty="0"/>
          </a:p>
          <a:p>
            <a:r>
              <a:rPr lang="nl-BE" sz="2400" dirty="0" err="1"/>
              <a:t>Students</a:t>
            </a:r>
            <a:r>
              <a:rPr lang="nl-BE" sz="2400" dirty="0"/>
              <a:t> and </a:t>
            </a:r>
            <a:r>
              <a:rPr lang="nl-BE" sz="2400" dirty="0" err="1"/>
              <a:t>Assistants</a:t>
            </a:r>
            <a:r>
              <a:rPr lang="nl-BE" sz="2400" dirty="0"/>
              <a:t> </a:t>
            </a:r>
            <a:r>
              <a:rPr lang="nl-BE" sz="2400" dirty="0" err="1"/>
              <a:t>could</a:t>
            </a:r>
            <a:r>
              <a:rPr lang="nl-BE" sz="2400" dirty="0"/>
              <a:t> </a:t>
            </a:r>
            <a:r>
              <a:rPr lang="nl-BE" sz="2400" dirty="0" err="1"/>
              <a:t>be</a:t>
            </a:r>
            <a:r>
              <a:rPr lang="nl-BE" sz="2400" dirty="0"/>
              <a:t> </a:t>
            </a:r>
            <a:r>
              <a:rPr lang="nl-BE" sz="2400" dirty="0" err="1"/>
              <a:t>related</a:t>
            </a:r>
            <a:r>
              <a:rPr lang="nl-BE" sz="2400" dirty="0"/>
              <a:t> </a:t>
            </a:r>
            <a:r>
              <a:rPr lang="nl-BE" sz="2400" dirty="0" err="1"/>
              <a:t>if</a:t>
            </a:r>
            <a:r>
              <a:rPr lang="nl-BE" sz="2400" dirty="0"/>
              <a:t> </a:t>
            </a:r>
            <a:r>
              <a:rPr lang="nl-BE" sz="2400" dirty="0" err="1"/>
              <a:t>students</a:t>
            </a:r>
            <a:r>
              <a:rPr lang="nl-BE" sz="2400" dirty="0"/>
              <a:t> are </a:t>
            </a:r>
            <a:r>
              <a:rPr lang="nl-BE" sz="2400" dirty="0" err="1"/>
              <a:t>assigned</a:t>
            </a:r>
            <a:r>
              <a:rPr lang="nl-BE" sz="2400" dirty="0"/>
              <a:t> to </a:t>
            </a:r>
            <a:r>
              <a:rPr lang="nl-BE" sz="2400" dirty="0" err="1"/>
              <a:t>particular</a:t>
            </a:r>
            <a:r>
              <a:rPr lang="nl-BE" sz="2400" dirty="0"/>
              <a:t> teaching </a:t>
            </a:r>
            <a:r>
              <a:rPr lang="nl-BE" sz="2400" dirty="0" err="1"/>
              <a:t>assistants</a:t>
            </a:r>
            <a:r>
              <a:rPr lang="nl-BE" sz="2400" dirty="0"/>
              <a:t>.  In the case, </a:t>
            </a:r>
            <a:r>
              <a:rPr lang="nl-BE" sz="2400" dirty="0" err="1"/>
              <a:t>there</a:t>
            </a:r>
            <a:r>
              <a:rPr lang="nl-BE" sz="2400" dirty="0"/>
              <a:t> is </a:t>
            </a:r>
            <a:r>
              <a:rPr lang="nl-BE" sz="2400" dirty="0" err="1"/>
              <a:t>no</a:t>
            </a:r>
            <a:r>
              <a:rPr lang="nl-BE" sz="2400" dirty="0"/>
              <a:t> </a:t>
            </a:r>
            <a:r>
              <a:rPr lang="nl-BE" sz="2400" dirty="0" err="1"/>
              <a:t>indication</a:t>
            </a:r>
            <a:r>
              <a:rPr lang="nl-BE" sz="2400" dirty="0"/>
              <a:t> of </a:t>
            </a:r>
            <a:r>
              <a:rPr lang="nl-BE" sz="2400" dirty="0" err="1"/>
              <a:t>such</a:t>
            </a:r>
            <a:r>
              <a:rPr lang="nl-BE" sz="2400" dirty="0"/>
              <a:t> a </a:t>
            </a:r>
            <a:r>
              <a:rPr lang="nl-BE" sz="2400" dirty="0" err="1"/>
              <a:t>relationship</a:t>
            </a:r>
            <a:r>
              <a:rPr lang="nl-BE" sz="2400" dirty="0"/>
              <a:t>, </a:t>
            </a:r>
            <a:r>
              <a:rPr lang="nl-BE" sz="2400" dirty="0" err="1"/>
              <a:t>so</a:t>
            </a:r>
            <a:r>
              <a:rPr lang="nl-BE" sz="2400" dirty="0"/>
              <a:t> we –</a:t>
            </a:r>
            <a:r>
              <a:rPr lang="nl-BE" sz="2400" dirty="0" err="1"/>
              <a:t>for</a:t>
            </a:r>
            <a:r>
              <a:rPr lang="nl-BE" sz="2400" dirty="0"/>
              <a:t>  the moment- </a:t>
            </a:r>
            <a:r>
              <a:rPr lang="nl-BE" sz="2400" dirty="0" err="1"/>
              <a:t>assume</a:t>
            </a:r>
            <a:r>
              <a:rPr lang="nl-BE" sz="2400" dirty="0"/>
              <a:t> we </a:t>
            </a:r>
            <a:r>
              <a:rPr lang="nl-BE" sz="2400" dirty="0" err="1"/>
              <a:t>don’t</a:t>
            </a:r>
            <a:r>
              <a:rPr lang="nl-BE" sz="2400" dirty="0"/>
              <a:t> </a:t>
            </a:r>
            <a:r>
              <a:rPr lang="nl-BE" sz="2400" dirty="0" err="1"/>
              <a:t>need</a:t>
            </a:r>
            <a:r>
              <a:rPr lang="nl-BE" sz="2400" dirty="0"/>
              <a:t> </a:t>
            </a:r>
            <a:r>
              <a:rPr lang="nl-BE" sz="2400" dirty="0" err="1"/>
              <a:t>such</a:t>
            </a:r>
            <a:r>
              <a:rPr lang="nl-BE" sz="2400" dirty="0"/>
              <a:t> a </a:t>
            </a:r>
            <a:r>
              <a:rPr lang="nl-BE" sz="2400" dirty="0" err="1"/>
              <a:t>relationship</a:t>
            </a:r>
            <a:endParaRPr lang="en-US" sz="2400" dirty="0"/>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Step 1a: the need for a ternary relationship</a:t>
            </a:r>
            <a:endParaRPr lang="en-US" dirty="0"/>
          </a:p>
        </p:txBody>
      </p:sp>
      <p:sp>
        <p:nvSpPr>
          <p:cNvPr id="3" name="Content Placeholder 2"/>
          <p:cNvSpPr>
            <a:spLocks noGrp="1"/>
          </p:cNvSpPr>
          <p:nvPr>
            <p:ph idx="1"/>
          </p:nvPr>
        </p:nvSpPr>
        <p:spPr/>
        <p:txBody>
          <a:bodyPr/>
          <a:lstStyle/>
          <a:p>
            <a:r>
              <a:rPr lang="en-GB"/>
              <a:t>Knowing which student is subscribed to which course and which assistant teaches which course, and even which student is assigned to which teaching assistent, does not allow to know which student has an appointment with which teaching assistant for which course.</a:t>
            </a:r>
          </a:p>
          <a:p>
            <a:r>
              <a:rPr lang="en-GB"/>
              <a:t>Suppose for example that Malcolm is subscribed for both D0I71A and for D0I70A, and that Helen is teaching assistant for both courses, and if we know that Malcolm has an appointment with Helen, we still don’t know if that’s for D0I70A or D0I71A.  </a:t>
            </a:r>
          </a:p>
          <a:p>
            <a:r>
              <a:rPr lang="en-GB"/>
              <a:t>So we need a ternary association that relates student, course and assistant</a:t>
            </a:r>
            <a:endParaRPr lang="en-GB" dirty="0"/>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Step 1b: needing the binary associations as well</a:t>
            </a:r>
            <a:endParaRPr lang="en-US" dirty="0"/>
          </a:p>
        </p:txBody>
      </p:sp>
      <p:sp>
        <p:nvSpPr>
          <p:cNvPr id="5" name="Content Placeholder 4"/>
          <p:cNvSpPr>
            <a:spLocks noGrp="1"/>
          </p:cNvSpPr>
          <p:nvPr>
            <p:ph idx="1"/>
          </p:nvPr>
        </p:nvSpPr>
        <p:spPr/>
        <p:txBody>
          <a:bodyPr/>
          <a:lstStyle/>
          <a:p>
            <a:r>
              <a:rPr lang="nl-BE"/>
              <a:t>As an appointment for a course can only be made if the student is subscribed to the course, we need to keep the binary association that tells us which student is subscribed to which course</a:t>
            </a:r>
          </a:p>
          <a:p>
            <a:r>
              <a:rPr lang="nl-BE"/>
              <a:t>As an appointment for a course can only be made with an assistant who is a teaching assitant (TA) for that course, we need to keep the binary association that tells us which assistant is TA for which course.</a:t>
            </a:r>
          </a:p>
          <a:p>
            <a:r>
              <a:rPr lang="nl-BE"/>
              <a:t>So the resulting UML model is as follows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3786459" y="4918582"/>
            <a:ext cx="4524375" cy="666750"/>
          </a:xfrm>
          <a:prstGeom prst="rect">
            <a:avLst/>
          </a:prstGeom>
          <a:noFill/>
          <a:ln w="9525">
            <a:noFill/>
            <a:miter lim="800000"/>
            <a:headEnd/>
            <a:tailEnd/>
          </a:ln>
        </p:spPr>
      </p:pic>
      <p:cxnSp>
        <p:nvCxnSpPr>
          <p:cNvPr id="9" name="Straight Connector 8"/>
          <p:cNvCxnSpPr/>
          <p:nvPr/>
        </p:nvCxnSpPr>
        <p:spPr bwMode="auto">
          <a:xfrm>
            <a:off x="4583832" y="5294480"/>
            <a:ext cx="1080120" cy="0"/>
          </a:xfrm>
          <a:prstGeom prst="line">
            <a:avLst/>
          </a:prstGeom>
          <a:solidFill>
            <a:schemeClr val="tx2"/>
          </a:solid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6370849" y="5288025"/>
            <a:ext cx="1078252"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14" name="TextBox 13"/>
          <p:cNvSpPr txBox="1"/>
          <p:nvPr/>
        </p:nvSpPr>
        <p:spPr>
          <a:xfrm>
            <a:off x="4520902" y="5087175"/>
            <a:ext cx="258404" cy="369332"/>
          </a:xfrm>
          <a:prstGeom prst="rect">
            <a:avLst/>
          </a:prstGeom>
          <a:noFill/>
          <a:ln>
            <a:noFill/>
          </a:ln>
        </p:spPr>
        <p:txBody>
          <a:bodyPr wrap="none" rtlCol="0">
            <a:spAutoFit/>
          </a:bodyPr>
          <a:lstStyle/>
          <a:p>
            <a:r>
              <a:rPr lang="nl-BE" dirty="0"/>
              <a:t>*</a:t>
            </a:r>
            <a:endParaRPr lang="en-US" dirty="0"/>
          </a:p>
        </p:txBody>
      </p:sp>
      <p:sp>
        <p:nvSpPr>
          <p:cNvPr id="15" name="TextBox 14"/>
          <p:cNvSpPr txBox="1"/>
          <p:nvPr/>
        </p:nvSpPr>
        <p:spPr>
          <a:xfrm>
            <a:off x="5481993" y="5075720"/>
            <a:ext cx="258404" cy="369332"/>
          </a:xfrm>
          <a:prstGeom prst="rect">
            <a:avLst/>
          </a:prstGeom>
          <a:noFill/>
          <a:ln>
            <a:noFill/>
          </a:ln>
        </p:spPr>
        <p:txBody>
          <a:bodyPr wrap="none" rtlCol="0">
            <a:spAutoFit/>
          </a:bodyPr>
          <a:lstStyle/>
          <a:p>
            <a:r>
              <a:rPr lang="nl-BE" dirty="0"/>
              <a:t>*</a:t>
            </a:r>
            <a:endParaRPr lang="en-US" dirty="0"/>
          </a:p>
        </p:txBody>
      </p:sp>
      <p:sp>
        <p:nvSpPr>
          <p:cNvPr id="16" name="TextBox 15"/>
          <p:cNvSpPr txBox="1"/>
          <p:nvPr/>
        </p:nvSpPr>
        <p:spPr>
          <a:xfrm>
            <a:off x="7247365" y="5070433"/>
            <a:ext cx="258404" cy="369332"/>
          </a:xfrm>
          <a:prstGeom prst="rect">
            <a:avLst/>
          </a:prstGeom>
          <a:noFill/>
          <a:ln>
            <a:noFill/>
          </a:ln>
        </p:spPr>
        <p:txBody>
          <a:bodyPr wrap="none" rtlCol="0">
            <a:spAutoFit/>
          </a:bodyPr>
          <a:lstStyle/>
          <a:p>
            <a:r>
              <a:rPr lang="nl-BE" dirty="0"/>
              <a:t>*</a:t>
            </a:r>
            <a:endParaRPr lang="en-US" dirty="0"/>
          </a:p>
        </p:txBody>
      </p:sp>
      <p:sp>
        <p:nvSpPr>
          <p:cNvPr id="17" name="TextBox 16"/>
          <p:cNvSpPr txBox="1"/>
          <p:nvPr/>
        </p:nvSpPr>
        <p:spPr>
          <a:xfrm>
            <a:off x="6310938" y="5074840"/>
            <a:ext cx="258404" cy="369332"/>
          </a:xfrm>
          <a:prstGeom prst="rect">
            <a:avLst/>
          </a:prstGeom>
          <a:noFill/>
          <a:ln>
            <a:noFill/>
          </a:ln>
        </p:spPr>
        <p:txBody>
          <a:bodyPr wrap="none" rtlCol="0">
            <a:spAutoFit/>
          </a:bodyPr>
          <a:lstStyle/>
          <a:p>
            <a:r>
              <a:rPr lang="nl-BE" dirty="0"/>
              <a:t>*</a:t>
            </a:r>
            <a:endParaRPr lang="en-US" dirty="0"/>
          </a:p>
        </p:txBody>
      </p:sp>
      <p:sp>
        <p:nvSpPr>
          <p:cNvPr id="18" name="Diamond 17"/>
          <p:cNvSpPr/>
          <p:nvPr/>
        </p:nvSpPr>
        <p:spPr bwMode="auto">
          <a:xfrm>
            <a:off x="5593873" y="5943434"/>
            <a:ext cx="887972" cy="412272"/>
          </a:xfrm>
          <a:prstGeom prst="diamond">
            <a:avLst/>
          </a:prstGeom>
          <a:solidFill>
            <a:schemeClr val="bg1"/>
          </a:solidFill>
          <a:ln w="9525" cap="flat" cmpd="sng" algn="ctr">
            <a:solidFill>
              <a:schemeClr val="tx1"/>
            </a:solidFill>
            <a:prstDash val="solid"/>
            <a:round/>
            <a:headEnd type="triangle" w="med" len="med"/>
            <a:tailEnd type="triangle" w="med" len="med"/>
          </a:ln>
          <a:effectLst/>
        </p:spPr>
        <p:txBody>
          <a:bodyPr vert="horz" wrap="none" lIns="90000" tIns="46800" rIns="90000" bIns="46800" numCol="1" rtlCol="0" anchor="ctr" anchorCtr="0" compatLnSpc="1">
            <a:prstTxWarp prst="textNoShape">
              <a:avLst/>
            </a:prstTxWarp>
          </a:bodyPr>
          <a:lstStyle/>
          <a:p>
            <a:pPr algn="ctr" eaLnBrk="0" fontAlgn="base" hangingPunct="0">
              <a:spcBef>
                <a:spcPct val="50000"/>
              </a:spcBef>
              <a:spcAft>
                <a:spcPct val="0"/>
              </a:spcAft>
            </a:pPr>
            <a:endParaRPr lang="en-US" sz="2800">
              <a:solidFill>
                <a:schemeClr val="bg1"/>
              </a:solidFill>
              <a:latin typeface="Arial Narrow" pitchFamily="34" charset="0"/>
              <a:cs typeface="Arial" charset="0"/>
            </a:endParaRPr>
          </a:p>
        </p:txBody>
      </p:sp>
      <p:cxnSp>
        <p:nvCxnSpPr>
          <p:cNvPr id="20" name="Elbow Connector 19"/>
          <p:cNvCxnSpPr>
            <a:endCxn id="18" idx="1"/>
          </p:cNvCxnSpPr>
          <p:nvPr/>
        </p:nvCxnSpPr>
        <p:spPr bwMode="auto">
          <a:xfrm>
            <a:off x="4224917" y="5510018"/>
            <a:ext cx="1368957" cy="639552"/>
          </a:xfrm>
          <a:prstGeom prst="bentConnector3">
            <a:avLst>
              <a:gd name="adj1" fmla="val -193"/>
            </a:avLst>
          </a:prstGeom>
          <a:solidFill>
            <a:schemeClr val="tx2"/>
          </a:solidFill>
          <a:ln w="9525" cap="flat" cmpd="sng" algn="ctr">
            <a:solidFill>
              <a:schemeClr val="tx1"/>
            </a:solidFill>
            <a:prstDash val="solid"/>
            <a:round/>
            <a:headEnd type="none" w="med" len="med"/>
            <a:tailEnd type="none" w="med" len="med"/>
          </a:ln>
          <a:effectLst/>
        </p:spPr>
      </p:cxnSp>
      <p:cxnSp>
        <p:nvCxnSpPr>
          <p:cNvPr id="23" name="Elbow Connector 22"/>
          <p:cNvCxnSpPr>
            <a:stCxn id="18" idx="3"/>
          </p:cNvCxnSpPr>
          <p:nvPr/>
        </p:nvCxnSpPr>
        <p:spPr bwMode="auto">
          <a:xfrm flipV="1">
            <a:off x="6481845" y="5504734"/>
            <a:ext cx="1384814" cy="644837"/>
          </a:xfrm>
          <a:prstGeom prst="bentConnector3">
            <a:avLst>
              <a:gd name="adj1" fmla="val 100000"/>
            </a:avLst>
          </a:prstGeom>
          <a:solidFill>
            <a:schemeClr val="tx2"/>
          </a:solidFill>
          <a:ln w="9525" cap="flat" cmpd="sng" algn="ctr">
            <a:solidFill>
              <a:schemeClr val="tx1"/>
            </a:solidFill>
            <a:prstDash val="solid"/>
            <a:round/>
            <a:headEnd type="none" w="med" len="med"/>
            <a:tailEnd type="none" w="med" len="med"/>
          </a:ln>
          <a:effectLst/>
        </p:spPr>
      </p:cxnSp>
      <p:cxnSp>
        <p:nvCxnSpPr>
          <p:cNvPr id="26" name="Straight Connector 25"/>
          <p:cNvCxnSpPr>
            <a:stCxn id="18" idx="0"/>
          </p:cNvCxnSpPr>
          <p:nvPr/>
        </p:nvCxnSpPr>
        <p:spPr bwMode="auto">
          <a:xfrm rot="5400000" flipH="1" flipV="1">
            <a:off x="5821151" y="5726726"/>
            <a:ext cx="433416" cy="0"/>
          </a:xfrm>
          <a:prstGeom prst="line">
            <a:avLst/>
          </a:prstGeom>
          <a:solidFill>
            <a:schemeClr val="tx2"/>
          </a:solidFill>
          <a:ln w="9525" cap="flat" cmpd="sng" algn="ctr">
            <a:solidFill>
              <a:schemeClr val="tx1"/>
            </a:solidFill>
            <a:prstDash val="solid"/>
            <a:round/>
            <a:headEnd type="none" w="med" len="med"/>
            <a:tailEnd type="none" w="med" len="med"/>
          </a:ln>
          <a:effectLst/>
        </p:spPr>
      </p:cxnSp>
      <p:sp>
        <p:nvSpPr>
          <p:cNvPr id="31" name="TextBox 30"/>
          <p:cNvSpPr txBox="1"/>
          <p:nvPr/>
        </p:nvSpPr>
        <p:spPr>
          <a:xfrm>
            <a:off x="7670207" y="5408710"/>
            <a:ext cx="258404" cy="369332"/>
          </a:xfrm>
          <a:prstGeom prst="rect">
            <a:avLst/>
          </a:prstGeom>
          <a:noFill/>
          <a:ln>
            <a:noFill/>
          </a:ln>
        </p:spPr>
        <p:txBody>
          <a:bodyPr wrap="none" rtlCol="0">
            <a:spAutoFit/>
          </a:bodyPr>
          <a:lstStyle/>
          <a:p>
            <a:r>
              <a:rPr lang="nl-BE" dirty="0"/>
              <a:t>*</a:t>
            </a:r>
            <a:endParaRPr lang="en-US" dirty="0"/>
          </a:p>
        </p:txBody>
      </p:sp>
      <p:sp>
        <p:nvSpPr>
          <p:cNvPr id="32" name="TextBox 31"/>
          <p:cNvSpPr txBox="1"/>
          <p:nvPr/>
        </p:nvSpPr>
        <p:spPr>
          <a:xfrm>
            <a:off x="5972669" y="5434258"/>
            <a:ext cx="258404" cy="369332"/>
          </a:xfrm>
          <a:prstGeom prst="rect">
            <a:avLst/>
          </a:prstGeom>
          <a:noFill/>
          <a:ln>
            <a:noFill/>
          </a:ln>
        </p:spPr>
        <p:txBody>
          <a:bodyPr wrap="none" rtlCol="0">
            <a:spAutoFit/>
          </a:bodyPr>
          <a:lstStyle/>
          <a:p>
            <a:r>
              <a:rPr lang="nl-BE" dirty="0"/>
              <a:t>*</a:t>
            </a:r>
            <a:endParaRPr lang="en-US" dirty="0"/>
          </a:p>
        </p:txBody>
      </p:sp>
      <p:sp>
        <p:nvSpPr>
          <p:cNvPr id="33" name="TextBox 32"/>
          <p:cNvSpPr txBox="1"/>
          <p:nvPr/>
        </p:nvSpPr>
        <p:spPr>
          <a:xfrm>
            <a:off x="4042560" y="5428093"/>
            <a:ext cx="258404" cy="369332"/>
          </a:xfrm>
          <a:prstGeom prst="rect">
            <a:avLst/>
          </a:prstGeom>
          <a:noFill/>
          <a:ln>
            <a:noFill/>
          </a:ln>
        </p:spPr>
        <p:txBody>
          <a:bodyPr wrap="none" rtlCol="0">
            <a:spAutoFit/>
          </a:bodyPr>
          <a:lstStyle/>
          <a:p>
            <a:r>
              <a:rPr lang="nl-BE" dirty="0"/>
              <a:t>*</a:t>
            </a:r>
            <a:endParaRPr lang="en-US"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Step 2: Managing the evolution of associations</a:t>
            </a:r>
            <a:endParaRPr lang="en-US" dirty="0"/>
          </a:p>
        </p:txBody>
      </p:sp>
      <p:sp>
        <p:nvSpPr>
          <p:cNvPr id="3" name="Content Placeholder 2"/>
          <p:cNvSpPr>
            <a:spLocks noGrp="1"/>
          </p:cNvSpPr>
          <p:nvPr>
            <p:ph idx="1"/>
          </p:nvPr>
        </p:nvSpPr>
        <p:spPr/>
        <p:txBody>
          <a:bodyPr/>
          <a:lstStyle/>
          <a:p>
            <a:r>
              <a:rPr lang="en-GB"/>
              <a:t>The associations give valuable information, but there are potential additional requirements for history, evolution over time and life cycle information</a:t>
            </a:r>
          </a:p>
          <a:p>
            <a:pPr lvl="1"/>
            <a:r>
              <a:rPr lang="en-GB"/>
              <a:t>When a student subscribes to a course (i.e. adds this course to his/her ISP), this subscription must be approved by the students office.  Once subscribed a student will have two chances to pass exam to obtain a credit for this course. Once the credit is obtained, this credit can be used to obtain a degree.</a:t>
            </a:r>
          </a:p>
          <a:p>
            <a:pPr lvl="1"/>
            <a:r>
              <a:rPr lang="nl-BE"/>
              <a:t>When an assistant is assigned as teaching assistant for a course, this is registered as a certain percentage of Full Time Equivalent (FTE)  teaching load. The overall teaching load should not exceed 20% FTE for PhD students with a scholarship. </a:t>
            </a:r>
          </a:p>
          <a:p>
            <a:pPr lvl="1"/>
            <a:r>
              <a:rPr lang="nl-BE"/>
              <a:t>When an appointment is registered, the date&amp; time of the appointment allows to determine whether this is a future or past appointment</a:t>
            </a:r>
          </a:p>
          <a:p>
            <a:r>
              <a:rPr lang="nl-BE"/>
              <a:t>In conclusion, all three associations have a relevant life cycle.</a:t>
            </a:r>
            <a:endParaRPr lang="en-US" dirty="0"/>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Step 2: Managing the evolution of associations</a:t>
            </a:r>
            <a:endParaRPr lang="en-US" dirty="0"/>
          </a:p>
        </p:txBody>
      </p:sp>
      <p:sp>
        <p:nvSpPr>
          <p:cNvPr id="3" name="Content Placeholder 2"/>
          <p:cNvSpPr>
            <a:spLocks noGrp="1"/>
          </p:cNvSpPr>
          <p:nvPr>
            <p:ph idx="1"/>
          </p:nvPr>
        </p:nvSpPr>
        <p:spPr/>
        <p:txBody>
          <a:bodyPr/>
          <a:lstStyle/>
          <a:p>
            <a:r>
              <a:rPr lang="nl-BE"/>
              <a:t>Applying the Association Pattern to each association yields four potential assiociation classes</a:t>
            </a:r>
          </a:p>
          <a:p>
            <a:pPr lvl="1"/>
            <a:r>
              <a:rPr lang="nl-BE">
                <a:hlinkClick r:id="rId2"/>
              </a:rPr>
              <a:t>http://dirkriehle.com/computer-science/programming/patterns/association-objects/index.html</a:t>
            </a:r>
            <a:endParaRPr lang="nl-BE"/>
          </a:p>
          <a:p>
            <a:r>
              <a:rPr lang="nl-BE"/>
              <a:t>This yields the same result as if one would apply the rules for transforming a UML class diagram with many to many relations to an EDG</a:t>
            </a:r>
          </a:p>
          <a:p>
            <a:r>
              <a:rPr lang="nl-BE"/>
              <a:t>The result is the following EDG/ UML Class diagram</a:t>
            </a:r>
            <a:endParaRPr lang="en-US" dirty="0"/>
          </a:p>
        </p:txBody>
      </p:sp>
      <p:pic>
        <p:nvPicPr>
          <p:cNvPr id="1026" name="Picture 2" descr="C:\Users\Monique\Documents\Cursussen\D0I71A - AMIS\Tekeningen\Appointments_Step1b_EDG.jpg"/>
          <p:cNvPicPr>
            <a:picLocks noChangeAspect="1" noChangeArrowheads="1"/>
          </p:cNvPicPr>
          <p:nvPr/>
        </p:nvPicPr>
        <p:blipFill>
          <a:blip r:embed="rId3" cstate="print"/>
          <a:srcRect/>
          <a:stretch>
            <a:fillRect/>
          </a:stretch>
        </p:blipFill>
        <p:spPr bwMode="auto">
          <a:xfrm>
            <a:off x="1608584" y="3638697"/>
            <a:ext cx="4343400" cy="2657475"/>
          </a:xfrm>
          <a:prstGeom prst="rect">
            <a:avLst/>
          </a:prstGeom>
          <a:noFill/>
        </p:spPr>
      </p:pic>
      <p:pic>
        <p:nvPicPr>
          <p:cNvPr id="1027" name="Picture 3" descr="C:\Users\Monique\Documents\Cursussen\D0I71A - AMIS\Tekeningen\Appointments_Step1b_UML.jpg"/>
          <p:cNvPicPr>
            <a:picLocks noChangeAspect="1" noChangeArrowheads="1"/>
          </p:cNvPicPr>
          <p:nvPr/>
        </p:nvPicPr>
        <p:blipFill>
          <a:blip r:embed="rId4" cstate="print"/>
          <a:srcRect/>
          <a:stretch>
            <a:fillRect/>
          </a:stretch>
        </p:blipFill>
        <p:spPr bwMode="auto">
          <a:xfrm>
            <a:off x="6096000" y="3638696"/>
            <a:ext cx="4476750" cy="2647950"/>
          </a:xfrm>
          <a:prstGeom prst="rect">
            <a:avLst/>
          </a:prstGeom>
          <a:noFill/>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a:t>Step 3: Three Party Pattern</a:t>
            </a:r>
            <a:endParaRPr lang="en-US" dirty="0"/>
          </a:p>
        </p:txBody>
      </p:sp>
      <p:sp>
        <p:nvSpPr>
          <p:cNvPr id="3" name="Content Placeholder 2"/>
          <p:cNvSpPr>
            <a:spLocks noGrp="1"/>
          </p:cNvSpPr>
          <p:nvPr>
            <p:ph idx="1"/>
          </p:nvPr>
        </p:nvSpPr>
        <p:spPr/>
        <p:txBody>
          <a:bodyPr/>
          <a:lstStyle/>
          <a:p>
            <a:r>
              <a:rPr lang="en-GB"/>
              <a:t>The information contained in the binary association is strongly related to the information contained in the ternary association:</a:t>
            </a:r>
          </a:p>
          <a:p>
            <a:pPr lvl="1"/>
            <a:r>
              <a:rPr lang="en-GB"/>
              <a:t>The appointment can only be made in the context of a course subscription as the student needs to be subscribed to be allowed making an appointment</a:t>
            </a:r>
          </a:p>
          <a:p>
            <a:pPr lvl="1"/>
            <a:r>
              <a:rPr lang="en-GB"/>
              <a:t>The appointment can only be made in the context of a Teaching Assistant assignment as the appointment can only be made with a TA for that course.</a:t>
            </a:r>
          </a:p>
          <a:p>
            <a:pPr lvl="1"/>
            <a:endParaRPr lang="en-GB"/>
          </a:p>
          <a:p>
            <a:r>
              <a:rPr lang="en-GB"/>
              <a:t>The existing relationships between all objects are reorganised.  Instead of letting the ternary association object collaborating with the business objects directly, it should collaborate with each of the two binary association objects, as shown in the diagrams on the next slide</a:t>
            </a:r>
          </a:p>
          <a:p>
            <a:pPr lvl="1"/>
            <a:endParaRPr lang="en-GB"/>
          </a:p>
          <a:p>
            <a:pPr lvl="1"/>
            <a:r>
              <a:rPr lang="en-GB"/>
              <a:t>As a result, the appointment is ED of the course subscription and the TA</a:t>
            </a:r>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dirty="0"/>
              <a:t>Step 3: Three Party </a:t>
            </a:r>
            <a:r>
              <a:rPr lang="nl-BE" dirty="0" err="1"/>
              <a:t>Pattern</a:t>
            </a:r>
            <a:endParaRPr lang="en-US" dirty="0"/>
          </a:p>
        </p:txBody>
      </p:sp>
      <p:pic>
        <p:nvPicPr>
          <p:cNvPr id="3076" name="Picture 4" descr="C:\Users\Monique\Documents\Cursussen\D0I71A - AMIS\Tekeningen\Appointments_Step3_UML.jpg"/>
          <p:cNvPicPr>
            <a:picLocks noChangeAspect="1" noChangeArrowheads="1"/>
          </p:cNvPicPr>
          <p:nvPr/>
        </p:nvPicPr>
        <p:blipFill>
          <a:blip r:embed="rId2" cstate="print"/>
          <a:srcRect/>
          <a:stretch>
            <a:fillRect/>
          </a:stretch>
        </p:blipFill>
        <p:spPr bwMode="auto">
          <a:xfrm>
            <a:off x="5887669" y="1463090"/>
            <a:ext cx="4371975" cy="2762250"/>
          </a:xfrm>
          <a:prstGeom prst="rect">
            <a:avLst/>
          </a:prstGeom>
          <a:noFill/>
        </p:spPr>
      </p:pic>
      <p:pic>
        <p:nvPicPr>
          <p:cNvPr id="3074" name="Picture 2" descr="C:\Users\Monique\Documents\Cursussen\D0I71A - AMIS\Tekeningen\Appointments_Step3_EDG.jpg"/>
          <p:cNvPicPr>
            <a:picLocks noChangeAspect="1" noChangeArrowheads="1"/>
          </p:cNvPicPr>
          <p:nvPr/>
        </p:nvPicPr>
        <p:blipFill>
          <a:blip r:embed="rId3" cstate="print"/>
          <a:srcRect/>
          <a:stretch>
            <a:fillRect/>
          </a:stretch>
        </p:blipFill>
        <p:spPr bwMode="auto">
          <a:xfrm>
            <a:off x="1936446" y="3530572"/>
            <a:ext cx="4533900" cy="2752725"/>
          </a:xfrm>
          <a:prstGeom prst="rect">
            <a:avLst/>
          </a:prstGeom>
          <a:noFill/>
        </p:spPr>
      </p:pic>
    </p:spTree>
  </p:cSld>
  <p:clrMapOvr>
    <a:masterClrMapping/>
  </p:clrMapOvr>
  <p:transition>
    <p:fade thruBlk="1"/>
  </p:transition>
</p:sld>
</file>

<file path=ppt/theme/theme1.xml><?xml version="1.0" encoding="utf-8"?>
<a:theme xmlns:a="http://schemas.openxmlformats.org/drawingml/2006/main" name="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NOECK">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triangle" w="med" len="med"/>
          <a:tailEnd type="triangle" w="med" len="med"/>
        </a:ln>
        <a:effectLst/>
      </a:spPr>
      <a:bodyPr vert="horz" wrap="non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nl-NL" sz="2800" b="0" i="0" u="none" strike="noStrike" cap="none" normalizeH="0" baseline="0" smtClean="0">
            <a:ln>
              <a:noFill/>
            </a:ln>
            <a:solidFill>
              <a:schemeClr val="bg1"/>
            </a:solidFill>
            <a:effectLst/>
            <a:latin typeface="Arial Narrow" pitchFamily="34" charset="0"/>
            <a:cs typeface="Arial" charset="0"/>
          </a:defRPr>
        </a:defPPr>
      </a:lstStyle>
    </a:spDef>
    <a:lnDef>
      <a:spPr bwMode="auto">
        <a:solidFill>
          <a:schemeClr val="tx2"/>
        </a:solidFill>
        <a:ln w="15875" cap="flat" cmpd="sng" algn="ctr">
          <a:solidFill>
            <a:schemeClr val="tx1"/>
          </a:solidFill>
          <a:prstDash val="solid"/>
          <a:round/>
          <a:headEnd type="none" w="med" len="med"/>
          <a:tailEnd type="arrow"/>
        </a:ln>
        <a:effectLst/>
      </a:spPr>
      <a:bodyPr/>
      <a:lstStyle/>
    </a:lnDef>
  </a:objectDefaults>
  <a:extraClrSchemeLst>
    <a:extraClrScheme>
      <a:clrScheme name="SNOE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NOE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NOE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NOE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NOE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NOE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NOE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NOE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NOE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NOE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NOE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NOE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NOECK 13">
        <a:dk1>
          <a:srgbClr val="111111"/>
        </a:dk1>
        <a:lt1>
          <a:srgbClr val="FFFFFF"/>
        </a:lt1>
        <a:dk2>
          <a:srgbClr val="990000"/>
        </a:dk2>
        <a:lt2>
          <a:srgbClr val="808080"/>
        </a:lt2>
        <a:accent1>
          <a:srgbClr val="FF9900"/>
        </a:accent1>
        <a:accent2>
          <a:srgbClr val="333399"/>
        </a:accent2>
        <a:accent3>
          <a:srgbClr val="FFFFFF"/>
        </a:accent3>
        <a:accent4>
          <a:srgbClr val="0D0D0D"/>
        </a:accent4>
        <a:accent5>
          <a:srgbClr val="FFCAAA"/>
        </a:accent5>
        <a:accent6>
          <a:srgbClr val="2D2D8A"/>
        </a:accent6>
        <a:hlink>
          <a:srgbClr val="FFCC00"/>
        </a:hlink>
        <a:folHlink>
          <a:srgbClr val="808000"/>
        </a:folHlink>
      </a:clrScheme>
      <a:clrMap bg1="lt1" tx1="dk1" bg2="lt2" tx2="dk2" accent1="accent1" accent2="accent2" accent3="accent3" accent4="accent4" accent5="accent5" accent6="accent6" hlink="hlink" folHlink="folHlink"/>
    </a:extraClrScheme>
    <a:extraClrScheme>
      <a:clrScheme name="SNOECK 14">
        <a:dk1>
          <a:srgbClr val="111111"/>
        </a:dk1>
        <a:lt1>
          <a:srgbClr val="FFFFFF"/>
        </a:lt1>
        <a:dk2>
          <a:srgbClr val="990000"/>
        </a:dk2>
        <a:lt2>
          <a:srgbClr val="808080"/>
        </a:lt2>
        <a:accent1>
          <a:srgbClr val="FF9900"/>
        </a:accent1>
        <a:accent2>
          <a:srgbClr val="333399"/>
        </a:accent2>
        <a:accent3>
          <a:srgbClr val="FFFFFF"/>
        </a:accent3>
        <a:accent4>
          <a:srgbClr val="0D0D0D"/>
        </a:accent4>
        <a:accent5>
          <a:srgbClr val="FFCAAA"/>
        </a:accent5>
        <a:accent6>
          <a:srgbClr val="2D2D8A"/>
        </a:accent6>
        <a:hlink>
          <a:srgbClr val="FFCC00"/>
        </a:hlink>
        <a:folHlink>
          <a:srgbClr val="CC0000"/>
        </a:folHlink>
      </a:clrScheme>
      <a:clrMap bg1="lt1" tx1="dk1" bg2="lt2" tx2="dk2" accent1="accent1" accent2="accent2" accent3="accent3" accent4="accent4" accent5="accent5" accent6="accent6" hlink="hlink" folHlink="folHlink"/>
    </a:extraClrScheme>
    <a:extraClrScheme>
      <a:clrScheme name="SNOECK 15">
        <a:dk1>
          <a:srgbClr val="111111"/>
        </a:dk1>
        <a:lt1>
          <a:srgbClr val="FFFFFF"/>
        </a:lt1>
        <a:dk2>
          <a:srgbClr val="990000"/>
        </a:dk2>
        <a:lt2>
          <a:srgbClr val="808080"/>
        </a:lt2>
        <a:accent1>
          <a:srgbClr val="F89400"/>
        </a:accent1>
        <a:accent2>
          <a:srgbClr val="333399"/>
        </a:accent2>
        <a:accent3>
          <a:srgbClr val="FFFFFF"/>
        </a:accent3>
        <a:accent4>
          <a:srgbClr val="0D0D0D"/>
        </a:accent4>
        <a:accent5>
          <a:srgbClr val="FBC8AA"/>
        </a:accent5>
        <a:accent6>
          <a:srgbClr val="2D2D8A"/>
        </a:accent6>
        <a:hlink>
          <a:srgbClr val="FFCC00"/>
        </a:hlink>
        <a:folHlink>
          <a:srgbClr val="CC0000"/>
        </a:folHlink>
      </a:clrScheme>
      <a:clrMap bg1="lt1" tx1="dk1" bg2="lt2" tx2="dk2" accent1="accent1" accent2="accent2" accent3="accent3" accent4="accent4" accent5="accent5" accent6="accent6" hlink="hlink" folHlink="folHlink"/>
    </a:extraClrScheme>
    <a:extraClrScheme>
      <a:clrScheme name="SNOECK 16">
        <a:dk1>
          <a:srgbClr val="111111"/>
        </a:dk1>
        <a:lt1>
          <a:srgbClr val="FFFFFF"/>
        </a:lt1>
        <a:dk2>
          <a:srgbClr val="990000"/>
        </a:dk2>
        <a:lt2>
          <a:srgbClr val="808080"/>
        </a:lt2>
        <a:accent1>
          <a:srgbClr val="FF9900"/>
        </a:accent1>
        <a:accent2>
          <a:srgbClr val="333399"/>
        </a:accent2>
        <a:accent3>
          <a:srgbClr val="FFFFFF"/>
        </a:accent3>
        <a:accent4>
          <a:srgbClr val="0D0D0D"/>
        </a:accent4>
        <a:accent5>
          <a:srgbClr val="FFCAAA"/>
        </a:accent5>
        <a:accent6>
          <a:srgbClr val="2D2D8A"/>
        </a:accent6>
        <a:hlink>
          <a:srgbClr val="FFDF57"/>
        </a:hlink>
        <a:folHlink>
          <a:srgbClr val="CC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OC_AMMIS_Design.pptx" id="{7E52E3EC-0458-4104-983C-5A65B2B5D06A}" vid="{1F4743B4-FC8D-45F7-8959-2FECE7A17DBC}"/>
    </a:ext>
  </a:extLst>
</a:theme>
</file>

<file path=ppt/theme/theme2.xml><?xml version="1.0" encoding="utf-8"?>
<a:theme xmlns:a="http://schemas.openxmlformats.org/drawingml/2006/main" name="1_Theme1">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SNOECK">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chemeClr val="tx1"/>
          </a:solidFill>
          <a:prstDash val="solid"/>
          <a:round/>
          <a:headEnd type="triangle" w="med" len="med"/>
          <a:tailEnd type="triangle" w="med" len="med"/>
        </a:ln>
        <a:effectLst/>
      </a:spPr>
      <a:bodyPr vert="horz" wrap="none" lIns="90000" tIns="46800" rIns="90000" bIns="4680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nl-NL" sz="2800" b="0" i="0" u="none" strike="noStrike" cap="none" normalizeH="0" baseline="0" smtClean="0">
            <a:ln>
              <a:noFill/>
            </a:ln>
            <a:solidFill>
              <a:schemeClr val="bg1"/>
            </a:solidFill>
            <a:effectLst/>
            <a:latin typeface="Arial Narrow" pitchFamily="34" charset="0"/>
            <a:cs typeface="Arial" charset="0"/>
          </a:defRPr>
        </a:defPPr>
      </a:lstStyle>
    </a:spDef>
    <a:lnDef>
      <a:spPr bwMode="auto">
        <a:solidFill>
          <a:schemeClr val="tx2"/>
        </a:solidFill>
        <a:ln w="15875" cap="flat" cmpd="sng" algn="ctr">
          <a:solidFill>
            <a:schemeClr val="tx1"/>
          </a:solidFill>
          <a:prstDash val="solid"/>
          <a:round/>
          <a:headEnd type="none" w="med" len="med"/>
          <a:tailEnd type="arrow"/>
        </a:ln>
        <a:effectLst/>
      </a:spPr>
      <a:bodyPr/>
      <a:lstStyle/>
    </a:lnDef>
  </a:objectDefaults>
  <a:extraClrSchemeLst>
    <a:extraClrScheme>
      <a:clrScheme name="SNOEC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NOEC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NOEC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NOEC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NOEC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NOEC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NOEC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NOEC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NOEC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NOEC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NOEC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NOEC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SNOECK 13">
        <a:dk1>
          <a:srgbClr val="111111"/>
        </a:dk1>
        <a:lt1>
          <a:srgbClr val="FFFFFF"/>
        </a:lt1>
        <a:dk2>
          <a:srgbClr val="990000"/>
        </a:dk2>
        <a:lt2>
          <a:srgbClr val="808080"/>
        </a:lt2>
        <a:accent1>
          <a:srgbClr val="FF9900"/>
        </a:accent1>
        <a:accent2>
          <a:srgbClr val="333399"/>
        </a:accent2>
        <a:accent3>
          <a:srgbClr val="FFFFFF"/>
        </a:accent3>
        <a:accent4>
          <a:srgbClr val="0D0D0D"/>
        </a:accent4>
        <a:accent5>
          <a:srgbClr val="FFCAAA"/>
        </a:accent5>
        <a:accent6>
          <a:srgbClr val="2D2D8A"/>
        </a:accent6>
        <a:hlink>
          <a:srgbClr val="FFCC00"/>
        </a:hlink>
        <a:folHlink>
          <a:srgbClr val="808000"/>
        </a:folHlink>
      </a:clrScheme>
      <a:clrMap bg1="lt1" tx1="dk1" bg2="lt2" tx2="dk2" accent1="accent1" accent2="accent2" accent3="accent3" accent4="accent4" accent5="accent5" accent6="accent6" hlink="hlink" folHlink="folHlink"/>
    </a:extraClrScheme>
    <a:extraClrScheme>
      <a:clrScheme name="SNOECK 14">
        <a:dk1>
          <a:srgbClr val="111111"/>
        </a:dk1>
        <a:lt1>
          <a:srgbClr val="FFFFFF"/>
        </a:lt1>
        <a:dk2>
          <a:srgbClr val="990000"/>
        </a:dk2>
        <a:lt2>
          <a:srgbClr val="808080"/>
        </a:lt2>
        <a:accent1>
          <a:srgbClr val="FF9900"/>
        </a:accent1>
        <a:accent2>
          <a:srgbClr val="333399"/>
        </a:accent2>
        <a:accent3>
          <a:srgbClr val="FFFFFF"/>
        </a:accent3>
        <a:accent4>
          <a:srgbClr val="0D0D0D"/>
        </a:accent4>
        <a:accent5>
          <a:srgbClr val="FFCAAA"/>
        </a:accent5>
        <a:accent6>
          <a:srgbClr val="2D2D8A"/>
        </a:accent6>
        <a:hlink>
          <a:srgbClr val="FFCC00"/>
        </a:hlink>
        <a:folHlink>
          <a:srgbClr val="CC0000"/>
        </a:folHlink>
      </a:clrScheme>
      <a:clrMap bg1="lt1" tx1="dk1" bg2="lt2" tx2="dk2" accent1="accent1" accent2="accent2" accent3="accent3" accent4="accent4" accent5="accent5" accent6="accent6" hlink="hlink" folHlink="folHlink"/>
    </a:extraClrScheme>
    <a:extraClrScheme>
      <a:clrScheme name="SNOECK 15">
        <a:dk1>
          <a:srgbClr val="111111"/>
        </a:dk1>
        <a:lt1>
          <a:srgbClr val="FFFFFF"/>
        </a:lt1>
        <a:dk2>
          <a:srgbClr val="990000"/>
        </a:dk2>
        <a:lt2>
          <a:srgbClr val="808080"/>
        </a:lt2>
        <a:accent1>
          <a:srgbClr val="F89400"/>
        </a:accent1>
        <a:accent2>
          <a:srgbClr val="333399"/>
        </a:accent2>
        <a:accent3>
          <a:srgbClr val="FFFFFF"/>
        </a:accent3>
        <a:accent4>
          <a:srgbClr val="0D0D0D"/>
        </a:accent4>
        <a:accent5>
          <a:srgbClr val="FBC8AA"/>
        </a:accent5>
        <a:accent6>
          <a:srgbClr val="2D2D8A"/>
        </a:accent6>
        <a:hlink>
          <a:srgbClr val="FFCC00"/>
        </a:hlink>
        <a:folHlink>
          <a:srgbClr val="CC0000"/>
        </a:folHlink>
      </a:clrScheme>
      <a:clrMap bg1="lt1" tx1="dk1" bg2="lt2" tx2="dk2" accent1="accent1" accent2="accent2" accent3="accent3" accent4="accent4" accent5="accent5" accent6="accent6" hlink="hlink" folHlink="folHlink"/>
    </a:extraClrScheme>
    <a:extraClrScheme>
      <a:clrScheme name="SNOECK 16">
        <a:dk1>
          <a:srgbClr val="111111"/>
        </a:dk1>
        <a:lt1>
          <a:srgbClr val="FFFFFF"/>
        </a:lt1>
        <a:dk2>
          <a:srgbClr val="990000"/>
        </a:dk2>
        <a:lt2>
          <a:srgbClr val="808080"/>
        </a:lt2>
        <a:accent1>
          <a:srgbClr val="FF9900"/>
        </a:accent1>
        <a:accent2>
          <a:srgbClr val="333399"/>
        </a:accent2>
        <a:accent3>
          <a:srgbClr val="FFFFFF"/>
        </a:accent3>
        <a:accent4>
          <a:srgbClr val="0D0D0D"/>
        </a:accent4>
        <a:accent5>
          <a:srgbClr val="FFCAAA"/>
        </a:accent5>
        <a:accent6>
          <a:srgbClr val="2D2D8A"/>
        </a:accent6>
        <a:hlink>
          <a:srgbClr val="FFDF57"/>
        </a:hlink>
        <a:folHlink>
          <a:srgbClr val="CC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OC_AMMIS_Design.pptx" id="{7E52E3EC-0458-4104-983C-5A65B2B5D06A}" vid="{646EE234-9CB8-4B5A-814F-249A7217C930}"/>
    </a:ext>
  </a:extLst>
</a:theme>
</file>

<file path=docProps/app.xml><?xml version="1.0" encoding="utf-8"?>
<Properties xmlns="http://schemas.openxmlformats.org/officeDocument/2006/extended-properties" xmlns:vt="http://schemas.openxmlformats.org/officeDocument/2006/docPropsVTypes">
  <Template>2013_MerodeTemplateb_Ruben</Template>
  <TotalTime>116</TotalTime>
  <Words>1181</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Arial Narrow</vt:lpstr>
      <vt:lpstr>Calibri</vt:lpstr>
      <vt:lpstr>Wingdings</vt:lpstr>
      <vt:lpstr>Theme1</vt:lpstr>
      <vt:lpstr>1_Theme1</vt:lpstr>
      <vt:lpstr>Applying the Three Party Pattern to a case</vt:lpstr>
      <vt:lpstr>Case</vt:lpstr>
      <vt:lpstr>General Context</vt:lpstr>
      <vt:lpstr>Step 1a: the need for a ternary relationship</vt:lpstr>
      <vt:lpstr>Step 1b: needing the binary associations as well</vt:lpstr>
      <vt:lpstr>Step 2: Managing the evolution of associations</vt:lpstr>
      <vt:lpstr>Step 2: Managing the evolution of associations</vt:lpstr>
      <vt:lpstr>Step 3: Three Party Pattern</vt:lpstr>
      <vt:lpstr>Step 3: Three Party Pattern</vt:lpstr>
      <vt:lpstr>Advanced considerations</vt:lpstr>
      <vt:lpstr>Variation 1</vt:lpstr>
      <vt:lpstr>Variation 1</vt:lpstr>
      <vt:lpstr>Variation 2</vt:lpstr>
      <vt:lpstr>Variation 2</vt:lpstr>
      <vt:lpstr>Variation 3 = Variation 1 + Variation 2</vt:lpstr>
    </vt:vector>
  </TitlesOfParts>
  <Company>K.U.Leuven FEB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Applying the  Three Party Pattern  to a case</dc:title>
  <dc:creator>Monique</dc:creator>
  <cp:lastModifiedBy>Monique Snoeck</cp:lastModifiedBy>
  <cp:revision>18</cp:revision>
  <dcterms:created xsi:type="dcterms:W3CDTF">2010-11-25T19:57:00Z</dcterms:created>
  <dcterms:modified xsi:type="dcterms:W3CDTF">2022-05-16T15:14:08Z</dcterms:modified>
</cp:coreProperties>
</file>