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7055" y="1234907"/>
            <a:ext cx="5961185" cy="2387600"/>
          </a:xfrm>
        </p:spPr>
        <p:txBody>
          <a:bodyPr anchor="b">
            <a:normAutofit/>
          </a:bodyPr>
          <a:lstStyle>
            <a:lvl1pPr algn="ctr">
              <a:defRPr sz="6000">
                <a:solidFill>
                  <a:srgbClr val="DD0305"/>
                </a:solidFill>
              </a:defRPr>
            </a:lvl1pPr>
          </a:lstStyle>
          <a:p>
            <a:r>
              <a:rPr lang="it-IT" smtClean="0"/>
              <a:t>Fare clic per modificare lo stile del titolo</a:t>
            </a:r>
            <a:endParaRPr lang="en-US"/>
          </a:p>
        </p:txBody>
      </p:sp>
      <p:sp>
        <p:nvSpPr>
          <p:cNvPr id="3" name="Subtitle 2"/>
          <p:cNvSpPr>
            <a:spLocks noGrp="1"/>
          </p:cNvSpPr>
          <p:nvPr>
            <p:ph type="subTitle" idx="1"/>
          </p:nvPr>
        </p:nvSpPr>
        <p:spPr>
          <a:xfrm>
            <a:off x="2817055" y="3714582"/>
            <a:ext cx="5961185"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Date Placeholder 3"/>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lgn="l">
              <a:defRPr sz="54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Date Placeholder 4"/>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Date Placeholder 6"/>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Date Placeholder 2"/>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ctr"/>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457201"/>
            <a:ext cx="462915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ctr"/>
          <a:lstStyle>
            <a:lvl1pPr>
              <a:defRPr sz="3200"/>
            </a:lvl1pPr>
          </a:lstStyle>
          <a:p>
            <a:r>
              <a:rPr lang="it-IT" smtClean="0"/>
              <a:t>Fare clic per modificare lo stile del titolo</a:t>
            </a:r>
            <a:endParaRPr lang="en-US" dirty="0"/>
          </a:p>
        </p:txBody>
      </p:sp>
      <p:sp>
        <p:nvSpPr>
          <p:cNvPr id="3" name="Picture Placeholder 2"/>
          <p:cNvSpPr>
            <a:spLocks noGrp="1"/>
          </p:cNvSpPr>
          <p:nvPr>
            <p:ph type="pic" idx="1"/>
          </p:nvPr>
        </p:nvSpPr>
        <p:spPr>
          <a:xfrm>
            <a:off x="3887391" y="457201"/>
            <a:ext cx="46291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B6055F8-1D02-4417-9241-55C834FD9970}" type="datetimeFigureOut">
              <a:rPr lang="it-IT" smtClean="0"/>
              <a:pPr/>
              <a:t>09/03/2021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pPr/>
              <a:t>‹N›</a:t>
            </a:fld>
            <a:endParaRPr lang="it-IT"/>
          </a:p>
        </p:txBody>
      </p:sp>
    </p:spTree>
    <p:extLst>
      <p:ext uri="{BB962C8B-B14F-4D97-AF65-F5344CB8AC3E}">
        <p14:creationId xmlns:p14="http://schemas.microsoft.com/office/powerpoint/2010/main" xmlns=""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Text Placeholder 2"/>
          <p:cNvSpPr>
            <a:spLocks noGrp="1"/>
          </p:cNvSpPr>
          <p:nvPr>
            <p:ph type="body" idx="1"/>
          </p:nvPr>
        </p:nvSpPr>
        <p:spPr>
          <a:xfrm>
            <a:off x="628650" y="1789611"/>
            <a:ext cx="78867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solidFill>
              </a:defRPr>
            </a:lvl1pPr>
          </a:lstStyle>
          <a:p>
            <a:fld id="{4B6055F8-1D02-4417-9241-55C834FD9970}" type="datetimeFigureOut">
              <a:rPr lang="it-IT" smtClean="0"/>
              <a:pPr/>
              <a:t>09/03/2021</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B007B441-5312-499D-93C3-6E37886527FA}" type="slidenum">
              <a:rPr lang="it-IT" smtClean="0"/>
              <a:pPr/>
              <a:t>‹N›</a:t>
            </a:fld>
            <a:endParaRPr lang="it-IT"/>
          </a:p>
        </p:txBody>
      </p:sp>
      <p:pic>
        <p:nvPicPr>
          <p:cNvPr id="7" name="Picture 6"/>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rot="16200000">
            <a:off x="-569926" y="4955531"/>
            <a:ext cx="896556" cy="243296"/>
          </a:xfrm>
          <a:prstGeom prst="rect">
            <a:avLst/>
          </a:prstGeom>
        </p:spPr>
      </p:pic>
      <p:sp>
        <p:nvSpPr>
          <p:cNvPr id="8" name="TextBox 7"/>
          <p:cNvSpPr txBox="1"/>
          <p:nvPr/>
        </p:nvSpPr>
        <p:spPr>
          <a:xfrm rot="16200000">
            <a:off x="-2071410" y="2546066"/>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xmlns="" val="1297349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lnSpc>
          <a:spcPct val="90000"/>
        </a:lnSpc>
        <a:spcBef>
          <a:spcPct val="0"/>
        </a:spcBef>
        <a:buNone/>
        <a:defRPr sz="4400" b="1" kern="1200">
          <a:solidFill>
            <a:srgbClr val="DD030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843808" y="2348880"/>
            <a:ext cx="5961185" cy="2099568"/>
          </a:xfrm>
        </p:spPr>
        <p:txBody>
          <a:bodyPr>
            <a:normAutofit/>
          </a:bodyPr>
          <a:lstStyle/>
          <a:p>
            <a:r>
              <a:rPr lang="it-IT" sz="4400" dirty="0" smtClean="0"/>
              <a:t>Formula 1 </a:t>
            </a:r>
            <a:br>
              <a:rPr lang="it-IT" sz="4400" dirty="0" smtClean="0"/>
            </a:br>
            <a:r>
              <a:rPr lang="it-IT" sz="4400" dirty="0" smtClean="0"/>
              <a:t>Driver </a:t>
            </a:r>
            <a:r>
              <a:rPr lang="it-IT" sz="4400" dirty="0" err="1" smtClean="0"/>
              <a:t>Analyser</a:t>
            </a:r>
            <a:r>
              <a:rPr lang="it-IT" sz="4400" dirty="0" smtClean="0"/>
              <a:t/>
            </a:r>
            <a:br>
              <a:rPr lang="it-IT" sz="4400" dirty="0" smtClean="0"/>
            </a:br>
            <a:r>
              <a:rPr lang="it-IT" sz="2000" dirty="0" smtClean="0"/>
              <a:t>A </a:t>
            </a:r>
            <a:r>
              <a:rPr lang="it-IT" sz="2000" dirty="0" err="1" smtClean="0"/>
              <a:t>Visual</a:t>
            </a:r>
            <a:r>
              <a:rPr lang="it-IT" sz="2000" dirty="0" smtClean="0"/>
              <a:t> </a:t>
            </a:r>
            <a:r>
              <a:rPr lang="it-IT" sz="2000" dirty="0" err="1" smtClean="0"/>
              <a:t>Analytics</a:t>
            </a:r>
            <a:r>
              <a:rPr lang="it-IT" sz="2000" dirty="0" smtClean="0"/>
              <a:t> Project</a:t>
            </a:r>
            <a:endParaRPr lang="it-IT" sz="2000" dirty="0"/>
          </a:p>
        </p:txBody>
      </p:sp>
      <p:sp>
        <p:nvSpPr>
          <p:cNvPr id="3" name="Sottotitolo 2"/>
          <p:cNvSpPr>
            <a:spLocks noGrp="1"/>
          </p:cNvSpPr>
          <p:nvPr>
            <p:ph type="subTitle" idx="1"/>
          </p:nvPr>
        </p:nvSpPr>
        <p:spPr>
          <a:xfrm>
            <a:off x="1691680" y="6030119"/>
            <a:ext cx="5961185" cy="1655762"/>
          </a:xfrm>
        </p:spPr>
        <p:txBody>
          <a:bodyPr>
            <a:normAutofit/>
          </a:bodyPr>
          <a:lstStyle/>
          <a:p>
            <a:r>
              <a:rPr lang="it-IT" sz="1800" dirty="0" smtClean="0"/>
              <a:t>Luca </a:t>
            </a:r>
            <a:r>
              <a:rPr lang="it-IT" sz="1800" dirty="0" err="1" smtClean="0"/>
              <a:t>Sannino</a:t>
            </a:r>
            <a:r>
              <a:rPr lang="it-IT" sz="1800" dirty="0" smtClean="0"/>
              <a:t> 1542194</a:t>
            </a:r>
            <a:endParaRPr lang="it-IT"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11560" y="188640"/>
            <a:ext cx="7886700" cy="687609"/>
          </a:xfrm>
        </p:spPr>
        <p:txBody>
          <a:bodyPr>
            <a:normAutofit fontScale="90000"/>
          </a:bodyPr>
          <a:lstStyle/>
          <a:p>
            <a:r>
              <a:rPr lang="it-IT" dirty="0" err="1" smtClean="0"/>
              <a:t>Brief</a:t>
            </a:r>
            <a:r>
              <a:rPr lang="it-IT" dirty="0" smtClean="0"/>
              <a:t> </a:t>
            </a:r>
            <a:r>
              <a:rPr lang="it-IT" dirty="0" err="1" smtClean="0"/>
              <a:t>Overview</a:t>
            </a:r>
            <a:endParaRPr lang="it-IT" dirty="0"/>
          </a:p>
        </p:txBody>
      </p:sp>
      <p:sp>
        <p:nvSpPr>
          <p:cNvPr id="3" name="Segnaposto contenuto 2"/>
          <p:cNvSpPr>
            <a:spLocks noGrp="1"/>
          </p:cNvSpPr>
          <p:nvPr>
            <p:ph idx="1"/>
          </p:nvPr>
        </p:nvSpPr>
        <p:spPr>
          <a:xfrm>
            <a:off x="611560" y="1052736"/>
            <a:ext cx="7886700" cy="4968552"/>
          </a:xfrm>
        </p:spPr>
        <p:txBody>
          <a:bodyPr>
            <a:normAutofit fontScale="92500" lnSpcReduction="20000"/>
          </a:bodyPr>
          <a:lstStyle/>
          <a:p>
            <a:pPr>
              <a:spcAft>
                <a:spcPts val="1000"/>
              </a:spcAft>
            </a:pPr>
            <a:r>
              <a:rPr lang="it-IT" dirty="0" smtClean="0"/>
              <a:t>“Driver </a:t>
            </a:r>
            <a:r>
              <a:rPr lang="it-IT" dirty="0" err="1" smtClean="0"/>
              <a:t>Analyser</a:t>
            </a:r>
            <a:r>
              <a:rPr lang="it-IT" dirty="0" smtClean="0"/>
              <a:t>” </a:t>
            </a:r>
            <a:r>
              <a:rPr lang="it-IT" dirty="0" err="1" smtClean="0"/>
              <a:t>is</a:t>
            </a:r>
            <a:r>
              <a:rPr lang="it-IT" dirty="0" smtClean="0"/>
              <a:t> a Javascript </a:t>
            </a:r>
            <a:r>
              <a:rPr lang="it-IT" dirty="0" err="1" smtClean="0"/>
              <a:t>application</a:t>
            </a:r>
            <a:r>
              <a:rPr lang="it-IT" dirty="0" smtClean="0"/>
              <a:t> </a:t>
            </a:r>
            <a:r>
              <a:rPr lang="it-IT" dirty="0" err="1" smtClean="0"/>
              <a:t>that</a:t>
            </a:r>
            <a:r>
              <a:rPr lang="it-IT" dirty="0" smtClean="0"/>
              <a:t> </a:t>
            </a:r>
            <a:r>
              <a:rPr lang="it-IT" dirty="0" err="1" smtClean="0"/>
              <a:t>uses</a:t>
            </a:r>
            <a:r>
              <a:rPr lang="it-IT" dirty="0" smtClean="0"/>
              <a:t> the D3.js</a:t>
            </a:r>
            <a:r>
              <a:rPr lang="en-US" b="1" dirty="0" smtClean="0"/>
              <a:t> </a:t>
            </a:r>
            <a:r>
              <a:rPr lang="en-US" dirty="0" smtClean="0"/>
              <a:t>library to create a visual environment where a user can choose a Formula 1 driver (from 1994 to present day), so that they can learn more about their performance and place in the sport’s </a:t>
            </a:r>
            <a:r>
              <a:rPr lang="en-US" dirty="0" smtClean="0"/>
              <a:t>history</a:t>
            </a:r>
            <a:r>
              <a:rPr lang="en-US" dirty="0" smtClean="0"/>
              <a:t>. </a:t>
            </a:r>
            <a:endParaRPr lang="it-IT" dirty="0" smtClean="0"/>
          </a:p>
          <a:p>
            <a:pPr>
              <a:spcAft>
                <a:spcPts val="1000"/>
              </a:spcAft>
            </a:pPr>
            <a:r>
              <a:rPr lang="en-US" dirty="0" smtClean="0"/>
              <a:t>This </a:t>
            </a:r>
            <a:r>
              <a:rPr lang="en-US" dirty="0" smtClean="0"/>
              <a:t>is achieved by interacting with visualizations that focus on the aspects of a driver’s career that are of particular interest, like points achieved, results against their teammates, DNFs and consistency of their placements. </a:t>
            </a:r>
            <a:endParaRPr lang="it-IT" dirty="0" smtClean="0"/>
          </a:p>
          <a:p>
            <a:r>
              <a:rPr lang="en-US" dirty="0" smtClean="0"/>
              <a:t>Such visualizations, that are all synchronized between each other, include bar graphs, lollipop charts, box plots and scatter plots on </a:t>
            </a:r>
            <a:r>
              <a:rPr lang="en-US" dirty="0" smtClean="0"/>
              <a:t>multidimensional data achieved through PCA</a:t>
            </a:r>
            <a:r>
              <a:rPr lang="en-US" dirty="0" smtClean="0"/>
              <a:t>.</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11560" y="188640"/>
            <a:ext cx="7886700" cy="687609"/>
          </a:xfrm>
        </p:spPr>
        <p:txBody>
          <a:bodyPr>
            <a:normAutofit fontScale="90000"/>
          </a:bodyPr>
          <a:lstStyle/>
          <a:p>
            <a:r>
              <a:rPr lang="it-IT" dirty="0" smtClean="0"/>
              <a:t>Target </a:t>
            </a:r>
            <a:r>
              <a:rPr lang="it-IT" dirty="0" err="1" smtClean="0"/>
              <a:t>User</a:t>
            </a:r>
            <a:endParaRPr lang="it-IT" dirty="0"/>
          </a:p>
        </p:txBody>
      </p:sp>
      <p:sp>
        <p:nvSpPr>
          <p:cNvPr id="3" name="Segnaposto contenuto 2"/>
          <p:cNvSpPr>
            <a:spLocks noGrp="1"/>
          </p:cNvSpPr>
          <p:nvPr>
            <p:ph idx="1"/>
          </p:nvPr>
        </p:nvSpPr>
        <p:spPr>
          <a:xfrm>
            <a:off x="611560" y="1052736"/>
            <a:ext cx="7886700" cy="4968552"/>
          </a:xfrm>
        </p:spPr>
        <p:txBody>
          <a:bodyPr>
            <a:normAutofit/>
          </a:bodyPr>
          <a:lstStyle/>
          <a:p>
            <a:r>
              <a:rPr lang="it-IT" dirty="0" smtClean="0"/>
              <a:t>The target </a:t>
            </a:r>
            <a:r>
              <a:rPr lang="it-IT" dirty="0" err="1" smtClean="0"/>
              <a:t>user</a:t>
            </a:r>
            <a:r>
              <a:rPr lang="it-IT" dirty="0" smtClean="0"/>
              <a:t> </a:t>
            </a:r>
            <a:r>
              <a:rPr lang="it-IT" dirty="0" err="1" smtClean="0"/>
              <a:t>is</a:t>
            </a:r>
            <a:r>
              <a:rPr lang="it-IT" dirty="0" smtClean="0"/>
              <a:t> </a:t>
            </a:r>
            <a:r>
              <a:rPr lang="it-IT" dirty="0" err="1" smtClean="0"/>
              <a:t>someone</a:t>
            </a:r>
            <a:r>
              <a:rPr lang="it-IT" dirty="0" smtClean="0"/>
              <a:t> </a:t>
            </a:r>
            <a:r>
              <a:rPr lang="it-IT" dirty="0" err="1" smtClean="0"/>
              <a:t>interested</a:t>
            </a:r>
            <a:r>
              <a:rPr lang="it-IT" dirty="0" smtClean="0"/>
              <a:t> in </a:t>
            </a:r>
            <a:r>
              <a:rPr lang="it-IT" dirty="0" err="1" smtClean="0"/>
              <a:t>having</a:t>
            </a:r>
            <a:r>
              <a:rPr lang="it-IT" dirty="0" smtClean="0"/>
              <a:t> a </a:t>
            </a:r>
            <a:r>
              <a:rPr lang="it-IT" dirty="0" err="1" smtClean="0"/>
              <a:t>greater</a:t>
            </a:r>
            <a:r>
              <a:rPr lang="it-IT" dirty="0" smtClean="0"/>
              <a:t> </a:t>
            </a:r>
            <a:r>
              <a:rPr lang="it-IT" dirty="0" err="1" smtClean="0"/>
              <a:t>understanding</a:t>
            </a:r>
            <a:r>
              <a:rPr lang="it-IT" dirty="0" smtClean="0"/>
              <a:t> </a:t>
            </a:r>
            <a:r>
              <a:rPr lang="it-IT" dirty="0" err="1" smtClean="0"/>
              <a:t>of</a:t>
            </a:r>
            <a:r>
              <a:rPr lang="it-IT" dirty="0" smtClean="0"/>
              <a:t> a driver’s performance.</a:t>
            </a:r>
            <a:endParaRPr lang="it-IT" dirty="0" smtClean="0"/>
          </a:p>
          <a:p>
            <a:r>
              <a:rPr lang="it-IT" dirty="0" err="1" smtClean="0"/>
              <a:t>It</a:t>
            </a:r>
            <a:r>
              <a:rPr lang="it-IT" dirty="0" smtClean="0"/>
              <a:t> can </a:t>
            </a:r>
            <a:r>
              <a:rPr lang="it-IT" dirty="0" err="1" smtClean="0"/>
              <a:t>be</a:t>
            </a:r>
            <a:r>
              <a:rPr lang="it-IT" dirty="0" smtClean="0"/>
              <a:t> </a:t>
            </a:r>
            <a:r>
              <a:rPr lang="it-IT" dirty="0" err="1" smtClean="0"/>
              <a:t>someone</a:t>
            </a:r>
            <a:r>
              <a:rPr lang="it-IT" dirty="0" smtClean="0"/>
              <a:t> </a:t>
            </a:r>
            <a:r>
              <a:rPr lang="en-US" dirty="0" smtClean="0"/>
              <a:t>internally </a:t>
            </a:r>
            <a:r>
              <a:rPr lang="en-US" dirty="0" smtClean="0"/>
              <a:t>in the teams themselves who </a:t>
            </a:r>
            <a:r>
              <a:rPr lang="en-US" dirty="0" smtClean="0"/>
              <a:t>is looking </a:t>
            </a:r>
            <a:r>
              <a:rPr lang="en-US" dirty="0" smtClean="0"/>
              <a:t>for the next best </a:t>
            </a:r>
            <a:r>
              <a:rPr lang="en-US" dirty="0" smtClean="0"/>
              <a:t>hire.</a:t>
            </a:r>
          </a:p>
          <a:p>
            <a:r>
              <a:rPr lang="it-IT" dirty="0" smtClean="0"/>
              <a:t>Or </a:t>
            </a:r>
            <a:r>
              <a:rPr lang="it-IT" dirty="0" err="1" smtClean="0"/>
              <a:t>it</a:t>
            </a:r>
            <a:r>
              <a:rPr lang="it-IT" dirty="0" smtClean="0"/>
              <a:t> can </a:t>
            </a:r>
            <a:r>
              <a:rPr lang="it-IT" dirty="0" err="1" smtClean="0"/>
              <a:t>be</a:t>
            </a:r>
            <a:r>
              <a:rPr lang="it-IT" dirty="0" smtClean="0"/>
              <a:t> just a </a:t>
            </a:r>
            <a:r>
              <a:rPr lang="it-IT" dirty="0" err="1" smtClean="0"/>
              <a:t>passionate</a:t>
            </a:r>
            <a:r>
              <a:rPr lang="it-IT" dirty="0" smtClean="0"/>
              <a:t> fan, the </a:t>
            </a:r>
            <a:r>
              <a:rPr lang="it-IT" dirty="0" err="1" smtClean="0"/>
              <a:t>type</a:t>
            </a:r>
            <a:r>
              <a:rPr lang="it-IT" dirty="0" smtClean="0"/>
              <a:t> </a:t>
            </a:r>
            <a:r>
              <a:rPr lang="it-IT" dirty="0" err="1" smtClean="0"/>
              <a:t>that</a:t>
            </a:r>
            <a:r>
              <a:rPr lang="it-IT" dirty="0" smtClean="0"/>
              <a:t> </a:t>
            </a:r>
            <a:r>
              <a:rPr lang="it-IT" dirty="0" err="1" smtClean="0"/>
              <a:t>spends</a:t>
            </a:r>
            <a:r>
              <a:rPr lang="it-IT" dirty="0" smtClean="0"/>
              <a:t> </a:t>
            </a:r>
            <a:r>
              <a:rPr lang="it-IT" dirty="0" err="1" smtClean="0"/>
              <a:t>hours</a:t>
            </a:r>
            <a:r>
              <a:rPr lang="it-IT" dirty="0" smtClean="0"/>
              <a:t> </a:t>
            </a:r>
            <a:r>
              <a:rPr lang="it-IT" dirty="0" err="1" smtClean="0"/>
              <a:t>discussing</a:t>
            </a:r>
            <a:r>
              <a:rPr lang="it-IT" dirty="0" smtClean="0"/>
              <a:t> </a:t>
            </a:r>
            <a:r>
              <a:rPr lang="it-IT" dirty="0" err="1" smtClean="0"/>
              <a:t>which</a:t>
            </a:r>
            <a:r>
              <a:rPr lang="it-IT" dirty="0" smtClean="0"/>
              <a:t> driver </a:t>
            </a:r>
            <a:r>
              <a:rPr lang="it-IT" dirty="0" err="1" smtClean="0"/>
              <a:t>is</a:t>
            </a:r>
            <a:r>
              <a:rPr lang="it-IT" dirty="0" smtClean="0"/>
              <a:t> </a:t>
            </a:r>
            <a:r>
              <a:rPr lang="it-IT" dirty="0" err="1" smtClean="0"/>
              <a:t>better</a:t>
            </a:r>
            <a:r>
              <a:rPr lang="it-IT" dirty="0" smtClean="0"/>
              <a:t> and </a:t>
            </a:r>
            <a:r>
              <a:rPr lang="it-IT" dirty="0" err="1" smtClean="0"/>
              <a:t>why</a:t>
            </a:r>
            <a:r>
              <a:rPr lang="it-IT" dirty="0" smtClean="0"/>
              <a:t>.</a:t>
            </a:r>
          </a:p>
          <a:p>
            <a:r>
              <a:rPr lang="it-IT" dirty="0" smtClean="0"/>
              <a:t>Or </a:t>
            </a:r>
            <a:r>
              <a:rPr lang="it-IT" dirty="0" err="1" smtClean="0"/>
              <a:t>it</a:t>
            </a:r>
            <a:r>
              <a:rPr lang="it-IT" dirty="0" smtClean="0"/>
              <a:t> can </a:t>
            </a:r>
            <a:r>
              <a:rPr lang="it-IT" dirty="0" err="1" smtClean="0"/>
              <a:t>be</a:t>
            </a:r>
            <a:r>
              <a:rPr lang="it-IT" dirty="0" smtClean="0"/>
              <a:t> just </a:t>
            </a:r>
            <a:r>
              <a:rPr lang="it-IT" dirty="0" err="1" smtClean="0"/>
              <a:t>someone</a:t>
            </a:r>
            <a:r>
              <a:rPr lang="it-IT" dirty="0" smtClean="0"/>
              <a:t> </a:t>
            </a:r>
            <a:r>
              <a:rPr lang="it-IT" dirty="0" err="1" smtClean="0"/>
              <a:t>who</a:t>
            </a:r>
            <a:r>
              <a:rPr lang="it-IT" dirty="0" smtClean="0"/>
              <a:t> </a:t>
            </a:r>
            <a:r>
              <a:rPr lang="it-IT" dirty="0" err="1" smtClean="0"/>
              <a:t>likes</a:t>
            </a:r>
            <a:r>
              <a:rPr lang="it-IT" dirty="0" smtClean="0"/>
              <a:t> </a:t>
            </a:r>
            <a:r>
              <a:rPr lang="it-IT" dirty="0" err="1" smtClean="0"/>
              <a:t>to</a:t>
            </a:r>
            <a:r>
              <a:rPr lang="it-IT" dirty="0" smtClean="0"/>
              <a:t> </a:t>
            </a:r>
            <a:r>
              <a:rPr lang="it-IT" dirty="0" err="1" smtClean="0"/>
              <a:t>bet</a:t>
            </a:r>
            <a:r>
              <a:rPr lang="it-IT" dirty="0" smtClean="0"/>
              <a:t> and </a:t>
            </a:r>
            <a:r>
              <a:rPr lang="it-IT" dirty="0" err="1" smtClean="0"/>
              <a:t>win</a:t>
            </a:r>
            <a:r>
              <a:rPr lang="it-IT" dirty="0" smtClean="0"/>
              <a:t> (</a:t>
            </a:r>
            <a:r>
              <a:rPr lang="it-IT" dirty="0" err="1" smtClean="0"/>
              <a:t>hopefully</a:t>
            </a:r>
            <a:r>
              <a:rPr lang="it-IT" dirty="0" smtClean="0"/>
              <a:t>) some easy </a:t>
            </a:r>
            <a:r>
              <a:rPr lang="it-IT" dirty="0" err="1" smtClean="0"/>
              <a:t>money</a:t>
            </a:r>
            <a:r>
              <a:rPr lang="it-IT" dirty="0" smtClean="0"/>
              <a:t>.</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11560" y="188640"/>
            <a:ext cx="7886700" cy="687609"/>
          </a:xfrm>
        </p:spPr>
        <p:txBody>
          <a:bodyPr>
            <a:normAutofit fontScale="90000"/>
          </a:bodyPr>
          <a:lstStyle/>
          <a:p>
            <a:r>
              <a:rPr lang="it-IT" dirty="0" smtClean="0"/>
              <a:t>Target </a:t>
            </a:r>
            <a:r>
              <a:rPr lang="it-IT" dirty="0" err="1" smtClean="0"/>
              <a:t>User</a:t>
            </a:r>
            <a:r>
              <a:rPr lang="it-IT" dirty="0" smtClean="0"/>
              <a:t> (Part 2)</a:t>
            </a:r>
            <a:endParaRPr lang="it-IT" dirty="0"/>
          </a:p>
        </p:txBody>
      </p:sp>
      <p:sp>
        <p:nvSpPr>
          <p:cNvPr id="3" name="Segnaposto contenuto 2"/>
          <p:cNvSpPr>
            <a:spLocks noGrp="1"/>
          </p:cNvSpPr>
          <p:nvPr>
            <p:ph idx="1"/>
          </p:nvPr>
        </p:nvSpPr>
        <p:spPr>
          <a:xfrm>
            <a:off x="611560" y="1052736"/>
            <a:ext cx="7886700" cy="4968552"/>
          </a:xfrm>
        </p:spPr>
        <p:txBody>
          <a:bodyPr>
            <a:normAutofit/>
          </a:bodyPr>
          <a:lstStyle/>
          <a:p>
            <a:r>
              <a:rPr lang="it-IT" dirty="0" err="1" smtClean="0"/>
              <a:t>What</a:t>
            </a:r>
            <a:r>
              <a:rPr lang="it-IT" dirty="0" smtClean="0"/>
              <a:t> </a:t>
            </a:r>
            <a:r>
              <a:rPr lang="it-IT" dirty="0" err="1" smtClean="0"/>
              <a:t>may</a:t>
            </a:r>
            <a:r>
              <a:rPr lang="it-IT" dirty="0" smtClean="0"/>
              <a:t> a </a:t>
            </a:r>
            <a:r>
              <a:rPr lang="it-IT" dirty="0" err="1" smtClean="0"/>
              <a:t>user</a:t>
            </a:r>
            <a:r>
              <a:rPr lang="it-IT" dirty="0" smtClean="0"/>
              <a:t> </a:t>
            </a:r>
            <a:r>
              <a:rPr lang="it-IT" dirty="0" err="1" smtClean="0"/>
              <a:t>be</a:t>
            </a:r>
            <a:r>
              <a:rPr lang="it-IT" dirty="0" smtClean="0"/>
              <a:t> </a:t>
            </a:r>
            <a:r>
              <a:rPr lang="it-IT" dirty="0" err="1" smtClean="0"/>
              <a:t>interested</a:t>
            </a:r>
            <a:r>
              <a:rPr lang="it-IT" dirty="0" smtClean="0"/>
              <a:t> in? </a:t>
            </a:r>
            <a:r>
              <a:rPr lang="it-IT" dirty="0" err="1" smtClean="0"/>
              <a:t>Let</a:t>
            </a:r>
            <a:r>
              <a:rPr lang="it-IT" dirty="0" smtClean="0"/>
              <a:t>’s </a:t>
            </a:r>
            <a:r>
              <a:rPr lang="it-IT" dirty="0" err="1" smtClean="0"/>
              <a:t>try</a:t>
            </a:r>
            <a:r>
              <a:rPr lang="it-IT" dirty="0" smtClean="0"/>
              <a:t> </a:t>
            </a:r>
            <a:r>
              <a:rPr lang="it-IT" dirty="0" err="1" smtClean="0"/>
              <a:t>to</a:t>
            </a:r>
            <a:r>
              <a:rPr lang="it-IT" dirty="0" smtClean="0"/>
              <a:t> </a:t>
            </a:r>
            <a:r>
              <a:rPr lang="it-IT" dirty="0" err="1" smtClean="0"/>
              <a:t>guess</a:t>
            </a:r>
            <a:r>
              <a:rPr lang="it-IT" dirty="0" smtClean="0"/>
              <a:t> </a:t>
            </a:r>
            <a:r>
              <a:rPr lang="it-IT" dirty="0" err="1" smtClean="0"/>
              <a:t>it</a:t>
            </a:r>
            <a:r>
              <a:rPr lang="it-IT" dirty="0" smtClean="0"/>
              <a:t> </a:t>
            </a:r>
            <a:r>
              <a:rPr lang="it-IT" dirty="0" err="1" smtClean="0"/>
              <a:t>with</a:t>
            </a:r>
            <a:r>
              <a:rPr lang="it-IT" dirty="0" smtClean="0"/>
              <a:t> a </a:t>
            </a:r>
            <a:r>
              <a:rPr lang="it-IT" dirty="0" err="1" smtClean="0"/>
              <a:t>list</a:t>
            </a:r>
            <a:r>
              <a:rPr lang="it-IT" dirty="0" smtClean="0"/>
              <a:t>!</a:t>
            </a:r>
            <a:endParaRPr lang="it-IT" dirty="0" smtClean="0"/>
          </a:p>
        </p:txBody>
      </p:sp>
      <p:sp>
        <p:nvSpPr>
          <p:cNvPr id="4" name="CasellaDiTesto 3"/>
          <p:cNvSpPr txBox="1"/>
          <p:nvPr/>
        </p:nvSpPr>
        <p:spPr>
          <a:xfrm>
            <a:off x="539552" y="2060848"/>
            <a:ext cx="8136904" cy="34778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254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smtClean="0"/>
              <a:t>● Is the driver on an upward trajectory, or are his best days clearly behind him? </a:t>
            </a:r>
          </a:p>
          <a:p>
            <a:r>
              <a:rPr lang="en-US" sz="2000" dirty="0" smtClean="0"/>
              <a:t>● How does his performance compare against the ones of his teammates across his career</a:t>
            </a:r>
            <a:r>
              <a:rPr lang="en-US" sz="2000" dirty="0" smtClean="0"/>
              <a:t>?</a:t>
            </a:r>
          </a:p>
          <a:p>
            <a:r>
              <a:rPr lang="en-US" sz="2000" dirty="0" smtClean="0"/>
              <a:t>● </a:t>
            </a:r>
            <a:r>
              <a:rPr lang="en-US" sz="2000" dirty="0" smtClean="0"/>
              <a:t>Does he gets </a:t>
            </a:r>
            <a:r>
              <a:rPr lang="en-US" sz="2000" dirty="0" err="1" smtClean="0"/>
              <a:t>DNF’d</a:t>
            </a:r>
            <a:r>
              <a:rPr lang="en-US" sz="2000" dirty="0" smtClean="0"/>
              <a:t> often? If so, it’s because he is a hothead who constantly gets involved in crashes/collisions, or it’s due to unlucky </a:t>
            </a:r>
            <a:r>
              <a:rPr lang="en-US" sz="2000" dirty="0" smtClean="0"/>
              <a:t>reliability </a:t>
            </a:r>
            <a:r>
              <a:rPr lang="en-US" sz="2000" dirty="0" smtClean="0"/>
              <a:t>issues? </a:t>
            </a:r>
          </a:p>
          <a:p>
            <a:r>
              <a:rPr lang="en-US" sz="2000" dirty="0" smtClean="0"/>
              <a:t>● How constant he is in his placements? In which constructor did he gain the better results? In which circuits? </a:t>
            </a:r>
          </a:p>
          <a:p>
            <a:r>
              <a:rPr lang="en-US" sz="2000" dirty="0" smtClean="0"/>
              <a:t>● How does he fit in the history of the sport </a:t>
            </a:r>
            <a:r>
              <a:rPr lang="en-US" sz="2000" dirty="0" smtClean="0"/>
              <a:t>itself</a:t>
            </a:r>
            <a:r>
              <a:rPr lang="en-US" sz="2000" dirty="0" smtClean="0"/>
              <a:t>, in terms of achievements reached? </a:t>
            </a:r>
            <a:endParaRPr lang="it-IT"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11560" y="188640"/>
            <a:ext cx="7886700" cy="687609"/>
          </a:xfrm>
        </p:spPr>
        <p:txBody>
          <a:bodyPr>
            <a:normAutofit fontScale="90000"/>
          </a:bodyPr>
          <a:lstStyle/>
          <a:p>
            <a:r>
              <a:rPr lang="it-IT" dirty="0" err="1" smtClean="0"/>
              <a:t>Related</a:t>
            </a:r>
            <a:r>
              <a:rPr lang="it-IT" dirty="0" smtClean="0"/>
              <a:t> Works</a:t>
            </a:r>
            <a:endParaRPr lang="it-IT" dirty="0"/>
          </a:p>
        </p:txBody>
      </p:sp>
      <p:sp>
        <p:nvSpPr>
          <p:cNvPr id="3" name="Segnaposto contenuto 2"/>
          <p:cNvSpPr>
            <a:spLocks noGrp="1"/>
          </p:cNvSpPr>
          <p:nvPr>
            <p:ph idx="1"/>
          </p:nvPr>
        </p:nvSpPr>
        <p:spPr>
          <a:xfrm>
            <a:off x="611560" y="980728"/>
            <a:ext cx="7886700" cy="720080"/>
          </a:xfrm>
        </p:spPr>
        <p:txBody>
          <a:bodyPr>
            <a:normAutofit lnSpcReduction="10000"/>
          </a:bodyPr>
          <a:lstStyle/>
          <a:p>
            <a:r>
              <a:rPr lang="it-IT" sz="2400" dirty="0" err="1" smtClean="0"/>
              <a:t>Is</a:t>
            </a:r>
            <a:r>
              <a:rPr lang="it-IT" sz="2400" dirty="0" smtClean="0"/>
              <a:t> </a:t>
            </a:r>
            <a:r>
              <a:rPr lang="it-IT" sz="2400" dirty="0" err="1" smtClean="0"/>
              <a:t>there</a:t>
            </a:r>
            <a:r>
              <a:rPr lang="it-IT" sz="2400" dirty="0" smtClean="0"/>
              <a:t> </a:t>
            </a:r>
            <a:r>
              <a:rPr lang="it-IT" sz="2400" dirty="0" err="1" smtClean="0"/>
              <a:t>already</a:t>
            </a:r>
            <a:r>
              <a:rPr lang="it-IT" sz="2400" dirty="0" smtClean="0"/>
              <a:t> </a:t>
            </a:r>
            <a:r>
              <a:rPr lang="it-IT" sz="2400" dirty="0" err="1" smtClean="0"/>
              <a:t>another</a:t>
            </a:r>
            <a:r>
              <a:rPr lang="it-IT" sz="2400" dirty="0" smtClean="0"/>
              <a:t> work </a:t>
            </a:r>
            <a:r>
              <a:rPr lang="it-IT" sz="2400" dirty="0" err="1" smtClean="0"/>
              <a:t>that</a:t>
            </a:r>
            <a:r>
              <a:rPr lang="it-IT" sz="2400" dirty="0" smtClean="0"/>
              <a:t> can help or </a:t>
            </a:r>
            <a:r>
              <a:rPr lang="it-IT" sz="2400" dirty="0" err="1" smtClean="0"/>
              <a:t>be</a:t>
            </a:r>
            <a:r>
              <a:rPr lang="it-IT" sz="2400" dirty="0" smtClean="0"/>
              <a:t> </a:t>
            </a:r>
            <a:r>
              <a:rPr lang="it-IT" sz="2400" dirty="0" err="1" smtClean="0"/>
              <a:t>taken</a:t>
            </a:r>
            <a:r>
              <a:rPr lang="it-IT" sz="2400" dirty="0" smtClean="0"/>
              <a:t> </a:t>
            </a:r>
            <a:r>
              <a:rPr lang="it-IT" sz="2400" dirty="0" err="1" smtClean="0"/>
              <a:t>as</a:t>
            </a:r>
            <a:r>
              <a:rPr lang="it-IT" sz="2400" dirty="0" smtClean="0"/>
              <a:t> </a:t>
            </a:r>
            <a:r>
              <a:rPr lang="it-IT" sz="2400" dirty="0" err="1" smtClean="0"/>
              <a:t>inspiration</a:t>
            </a:r>
            <a:r>
              <a:rPr lang="it-IT" sz="2400" dirty="0" smtClean="0"/>
              <a:t>? </a:t>
            </a:r>
            <a:r>
              <a:rPr lang="it-IT" sz="2400" dirty="0" err="1" smtClean="0"/>
              <a:t>Sort</a:t>
            </a:r>
            <a:r>
              <a:rPr lang="it-IT" sz="2400" dirty="0" smtClean="0"/>
              <a:t> </a:t>
            </a:r>
            <a:r>
              <a:rPr lang="it-IT" sz="2400" dirty="0" err="1" smtClean="0"/>
              <a:t>of</a:t>
            </a:r>
            <a:r>
              <a:rPr lang="it-IT" sz="2400" dirty="0" smtClean="0"/>
              <a:t>!</a:t>
            </a:r>
          </a:p>
        </p:txBody>
      </p:sp>
      <p:pic>
        <p:nvPicPr>
          <p:cNvPr id="1026" name="Picture 2"/>
          <p:cNvPicPr>
            <a:picLocks noChangeAspect="1" noChangeArrowheads="1"/>
          </p:cNvPicPr>
          <p:nvPr/>
        </p:nvPicPr>
        <p:blipFill>
          <a:blip r:embed="rId2" cstate="print"/>
          <a:srcRect/>
          <a:stretch>
            <a:fillRect/>
          </a:stretch>
        </p:blipFill>
        <p:spPr bwMode="auto">
          <a:xfrm>
            <a:off x="1259632" y="1700808"/>
            <a:ext cx="6480720" cy="3466853"/>
          </a:xfrm>
          <a:prstGeom prst="rect">
            <a:avLst/>
          </a:prstGeom>
          <a:noFill/>
          <a:ln w="12700">
            <a:solidFill>
              <a:schemeClr val="tx1"/>
            </a:solidFill>
            <a:miter lim="800000"/>
            <a:headEnd/>
            <a:tailEnd/>
          </a:ln>
        </p:spPr>
      </p:pic>
      <p:sp>
        <p:nvSpPr>
          <p:cNvPr id="5" name="Segnaposto contenuto 2"/>
          <p:cNvSpPr txBox="1">
            <a:spLocks/>
          </p:cNvSpPr>
          <p:nvPr/>
        </p:nvSpPr>
        <p:spPr>
          <a:xfrm>
            <a:off x="683568" y="5229200"/>
            <a:ext cx="7886700" cy="864096"/>
          </a:xfrm>
          <a:prstGeom prst="rect">
            <a:avLst/>
          </a:prstGeom>
        </p:spPr>
        <p:txBody>
          <a:bodyPr vert="horz" lIns="91440" tIns="45720" rIns="91440" bIns="45720" rtlCol="0">
            <a:normAutofit/>
          </a:bodyPr>
          <a:lstStyle/>
          <a:p>
            <a:pPr marL="228600" lvl="0" indent="-228600">
              <a:lnSpc>
                <a:spcPct val="90000"/>
              </a:lnSpc>
              <a:spcBef>
                <a:spcPts val="1000"/>
              </a:spcBef>
              <a:buFont typeface="Arial" panose="020B0604020202020204" pitchFamily="34" charset="0"/>
              <a:buChar char="•"/>
            </a:pP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This</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is</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Visual</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Analysis</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of</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F1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races</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by</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a:t>
            </a:r>
            <a:r>
              <a:rPr lang="it-IT" sz="2400" dirty="0" err="1" smtClean="0"/>
              <a:t>Lampprecht</a:t>
            </a:r>
            <a:r>
              <a:rPr lang="it-IT" sz="2400" dirty="0" smtClean="0"/>
              <a:t> </a:t>
            </a:r>
            <a:r>
              <a:rPr lang="it-IT" sz="2400" dirty="0" err="1" smtClean="0"/>
              <a:t>et</a:t>
            </a:r>
            <a:r>
              <a:rPr lang="it-IT" sz="2400" dirty="0" smtClean="0"/>
              <a:t> al. </a:t>
            </a: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11560" y="188640"/>
            <a:ext cx="7886700" cy="687609"/>
          </a:xfrm>
        </p:spPr>
        <p:txBody>
          <a:bodyPr>
            <a:normAutofit fontScale="90000"/>
          </a:bodyPr>
          <a:lstStyle/>
          <a:p>
            <a:r>
              <a:rPr lang="it-IT" dirty="0" err="1" smtClean="0"/>
              <a:t>Related</a:t>
            </a:r>
            <a:r>
              <a:rPr lang="it-IT" dirty="0" smtClean="0"/>
              <a:t> Works (Part 2)</a:t>
            </a:r>
            <a:endParaRPr lang="it-IT" dirty="0"/>
          </a:p>
        </p:txBody>
      </p:sp>
      <p:sp>
        <p:nvSpPr>
          <p:cNvPr id="3" name="Segnaposto contenuto 2"/>
          <p:cNvSpPr>
            <a:spLocks noGrp="1"/>
          </p:cNvSpPr>
          <p:nvPr>
            <p:ph idx="1"/>
          </p:nvPr>
        </p:nvSpPr>
        <p:spPr>
          <a:xfrm>
            <a:off x="611560" y="1052736"/>
            <a:ext cx="7886700" cy="4968552"/>
          </a:xfrm>
        </p:spPr>
        <p:txBody>
          <a:bodyPr>
            <a:normAutofit fontScale="92500" lnSpcReduction="10000"/>
          </a:bodyPr>
          <a:lstStyle/>
          <a:p>
            <a:r>
              <a:rPr lang="it-IT" dirty="0" err="1" smtClean="0"/>
              <a:t>Even</a:t>
            </a:r>
            <a:r>
              <a:rPr lang="it-IT" dirty="0" smtClean="0"/>
              <a:t> </a:t>
            </a:r>
            <a:r>
              <a:rPr lang="it-IT" dirty="0" err="1" smtClean="0"/>
              <a:t>though</a:t>
            </a:r>
            <a:r>
              <a:rPr lang="it-IT" dirty="0" smtClean="0"/>
              <a:t> the work </a:t>
            </a:r>
            <a:r>
              <a:rPr lang="it-IT" dirty="0" err="1" smtClean="0"/>
              <a:t>of</a:t>
            </a:r>
            <a:r>
              <a:rPr lang="it-IT" dirty="0" smtClean="0"/>
              <a:t> </a:t>
            </a:r>
            <a:r>
              <a:rPr lang="it-IT" dirty="0" err="1" smtClean="0"/>
              <a:t>Lampprecht</a:t>
            </a:r>
            <a:r>
              <a:rPr lang="it-IT" dirty="0" smtClean="0"/>
              <a:t> </a:t>
            </a:r>
            <a:r>
              <a:rPr lang="it-IT" dirty="0" err="1" smtClean="0"/>
              <a:t>et</a:t>
            </a:r>
            <a:r>
              <a:rPr lang="it-IT" dirty="0" smtClean="0"/>
              <a:t> al. </a:t>
            </a:r>
            <a:r>
              <a:rPr lang="it-IT" dirty="0" err="1" smtClean="0"/>
              <a:t>i</a:t>
            </a:r>
            <a:r>
              <a:rPr lang="it-IT" dirty="0" err="1" smtClean="0"/>
              <a:t>s</a:t>
            </a:r>
            <a:r>
              <a:rPr lang="it-IT" dirty="0" smtClean="0"/>
              <a:t> </a:t>
            </a:r>
            <a:r>
              <a:rPr lang="it-IT" dirty="0" err="1" smtClean="0"/>
              <a:t>still</a:t>
            </a:r>
            <a:r>
              <a:rPr lang="it-IT" dirty="0" smtClean="0"/>
              <a:t> </a:t>
            </a:r>
            <a:r>
              <a:rPr lang="it-IT" dirty="0" err="1" smtClean="0"/>
              <a:t>finalized</a:t>
            </a:r>
            <a:r>
              <a:rPr lang="it-IT" dirty="0" smtClean="0"/>
              <a:t> </a:t>
            </a:r>
            <a:r>
              <a:rPr lang="it-IT" dirty="0" err="1" smtClean="0"/>
              <a:t>to</a:t>
            </a:r>
            <a:r>
              <a:rPr lang="it-IT" dirty="0" smtClean="0"/>
              <a:t> the </a:t>
            </a:r>
            <a:r>
              <a:rPr lang="it-IT" dirty="0" err="1" smtClean="0"/>
              <a:t>study</a:t>
            </a:r>
            <a:r>
              <a:rPr lang="it-IT" dirty="0" smtClean="0"/>
              <a:t> </a:t>
            </a:r>
            <a:r>
              <a:rPr lang="it-IT" dirty="0" err="1" smtClean="0"/>
              <a:t>of</a:t>
            </a:r>
            <a:r>
              <a:rPr lang="it-IT" dirty="0" smtClean="0"/>
              <a:t> a driver’s performance, </a:t>
            </a:r>
            <a:r>
              <a:rPr lang="it-IT" dirty="0" err="1" smtClean="0"/>
              <a:t>there</a:t>
            </a:r>
            <a:r>
              <a:rPr lang="it-IT" dirty="0" smtClean="0"/>
              <a:t> </a:t>
            </a:r>
            <a:r>
              <a:rPr lang="it-IT" dirty="0" err="1" smtClean="0"/>
              <a:t>is</a:t>
            </a:r>
            <a:r>
              <a:rPr lang="it-IT" dirty="0" smtClean="0"/>
              <a:t> </a:t>
            </a:r>
            <a:r>
              <a:rPr lang="it-IT" dirty="0" err="1" smtClean="0"/>
              <a:t>one</a:t>
            </a:r>
            <a:r>
              <a:rPr lang="it-IT" dirty="0" smtClean="0"/>
              <a:t> key </a:t>
            </a:r>
            <a:r>
              <a:rPr lang="it-IT" dirty="0" err="1" smtClean="0"/>
              <a:t>difference</a:t>
            </a:r>
            <a:r>
              <a:rPr lang="it-IT" dirty="0" smtClean="0"/>
              <a:t>.</a:t>
            </a:r>
            <a:endParaRPr lang="it-IT" dirty="0" smtClean="0"/>
          </a:p>
          <a:p>
            <a:r>
              <a:rPr lang="it-IT" dirty="0" err="1" smtClean="0"/>
              <a:t>That</a:t>
            </a:r>
            <a:r>
              <a:rPr lang="it-IT" dirty="0" smtClean="0"/>
              <a:t> </a:t>
            </a:r>
            <a:r>
              <a:rPr lang="it-IT" dirty="0" err="1" smtClean="0"/>
              <a:t>environment</a:t>
            </a:r>
            <a:r>
              <a:rPr lang="it-IT" dirty="0" smtClean="0"/>
              <a:t> </a:t>
            </a:r>
            <a:r>
              <a:rPr lang="it-IT" dirty="0" err="1" smtClean="0"/>
              <a:t>is</a:t>
            </a:r>
            <a:r>
              <a:rPr lang="it-IT" dirty="0" smtClean="0"/>
              <a:t> “</a:t>
            </a:r>
            <a:r>
              <a:rPr lang="it-IT" dirty="0" err="1" smtClean="0"/>
              <a:t>race-focused</a:t>
            </a:r>
            <a:r>
              <a:rPr lang="it-IT" dirty="0" smtClean="0"/>
              <a:t>”,</a:t>
            </a:r>
            <a:r>
              <a:rPr lang="en-US" dirty="0" smtClean="0"/>
              <a:t> </a:t>
            </a:r>
            <a:r>
              <a:rPr lang="en-US" dirty="0" smtClean="0"/>
              <a:t>meaning that a user </a:t>
            </a:r>
            <a:r>
              <a:rPr lang="en-US" dirty="0" smtClean="0"/>
              <a:t>can </a:t>
            </a:r>
            <a:r>
              <a:rPr lang="en-US" dirty="0" smtClean="0"/>
              <a:t>learn about the </a:t>
            </a:r>
            <a:r>
              <a:rPr lang="en-US" dirty="0" smtClean="0"/>
              <a:t>drivers</a:t>
            </a:r>
            <a:r>
              <a:rPr lang="en-US" dirty="0" smtClean="0"/>
              <a:t>’ performances in relation to a given selected race, where they have the possibility to inspect their times down to single laps in a timeline </a:t>
            </a:r>
            <a:r>
              <a:rPr lang="en-US" dirty="0" smtClean="0"/>
              <a:t>graph</a:t>
            </a:r>
            <a:r>
              <a:rPr lang="en-US" dirty="0" smtClean="0"/>
              <a:t>.</a:t>
            </a:r>
            <a:endParaRPr lang="en-US" dirty="0" smtClean="0"/>
          </a:p>
          <a:p>
            <a:r>
              <a:rPr lang="en-US" dirty="0" smtClean="0"/>
              <a:t>This </a:t>
            </a:r>
            <a:r>
              <a:rPr lang="en-US" dirty="0" smtClean="0"/>
              <a:t>work </a:t>
            </a:r>
            <a:r>
              <a:rPr lang="en-US" dirty="0" smtClean="0"/>
              <a:t>is, instead, </a:t>
            </a:r>
            <a:r>
              <a:rPr lang="en-US" dirty="0" smtClean="0"/>
              <a:t>meant to offer a “driver-focused” prospective, meaning that </a:t>
            </a:r>
            <a:r>
              <a:rPr lang="en-US" dirty="0" smtClean="0"/>
              <a:t>users </a:t>
            </a:r>
            <a:r>
              <a:rPr lang="en-US" dirty="0" smtClean="0"/>
              <a:t>get to choose drivers in order to gain a better knowledge about their performances across the entire stretch of their </a:t>
            </a:r>
            <a:r>
              <a:rPr lang="en-US" dirty="0" smtClean="0"/>
              <a:t>careers, and not for a race in particular.</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charRg st="362" end="612"/>
                                            </p:txEl>
                                          </p:spTgt>
                                        </p:tgtEl>
                                        <p:attrNameLst>
                                          <p:attrName>style.visibility</p:attrName>
                                        </p:attrNameLst>
                                      </p:cBhvr>
                                      <p:to>
                                        <p:strVal val="visible"/>
                                      </p:to>
                                    </p:set>
                                    <p:animEffect transition="in" filter="fade">
                                      <p:cBhvr>
                                        <p:cTn id="12" dur="1000"/>
                                        <p:tgtEl>
                                          <p:spTgt spid="3">
                                            <p:txEl>
                                              <p:charRg st="362" end="6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11560" y="188640"/>
            <a:ext cx="7886700" cy="687609"/>
          </a:xfrm>
        </p:spPr>
        <p:txBody>
          <a:bodyPr>
            <a:normAutofit fontScale="90000"/>
          </a:bodyPr>
          <a:lstStyle/>
          <a:p>
            <a:r>
              <a:rPr lang="it-IT" dirty="0" err="1" smtClean="0"/>
              <a:t>Related</a:t>
            </a:r>
            <a:r>
              <a:rPr lang="it-IT" dirty="0" smtClean="0"/>
              <a:t> Works (Part 3)</a:t>
            </a:r>
            <a:endParaRPr lang="it-IT" dirty="0"/>
          </a:p>
        </p:txBody>
      </p:sp>
      <p:sp>
        <p:nvSpPr>
          <p:cNvPr id="3" name="Segnaposto contenuto 2"/>
          <p:cNvSpPr>
            <a:spLocks noGrp="1"/>
          </p:cNvSpPr>
          <p:nvPr>
            <p:ph idx="1"/>
          </p:nvPr>
        </p:nvSpPr>
        <p:spPr>
          <a:xfrm>
            <a:off x="611560" y="2348880"/>
            <a:ext cx="7886700" cy="2232248"/>
          </a:xfrm>
        </p:spPr>
        <p:txBody>
          <a:bodyPr>
            <a:normAutofit/>
          </a:bodyPr>
          <a:lstStyle/>
          <a:p>
            <a:r>
              <a:rPr lang="en-US" dirty="0" smtClean="0"/>
              <a:t>The work proposed here is then meant as companion piece, since both tools together can now allow analyses that can be both focused on more narrower details, or that can look at the bigger picture. </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ization PowerPoint Template" id="{FFF885ED-297E-5E4F-B19A-7A64C6FBA3A3}" vid="{ECC2892D-9A08-3B4F-AD08-1052A0A1FB65}"/>
    </a:ext>
  </a:extLst>
</a:theme>
</file>

<file path=docProps/app.xml><?xml version="1.0" encoding="utf-8"?>
<Properties xmlns="http://schemas.openxmlformats.org/officeDocument/2006/extended-properties" xmlns:vt="http://schemas.openxmlformats.org/officeDocument/2006/docPropsVTypes">
  <Template>Formula-1-PowerPoint-Template</Template>
  <TotalTime>81</TotalTime>
  <Words>532</Words>
  <Application>Microsoft Office PowerPoint</Application>
  <PresentationFormat>Presentazione su schermo (4:3)</PresentationFormat>
  <Paragraphs>27</Paragraphs>
  <Slides>7</Slides>
  <Notes>0</Notes>
  <HiddenSlides>0</HiddenSlides>
  <MMClips>0</MMClips>
  <ScaleCrop>false</ScaleCrop>
  <HeadingPairs>
    <vt:vector size="4" baseType="variant">
      <vt:variant>
        <vt:lpstr>Tema</vt:lpstr>
      </vt:variant>
      <vt:variant>
        <vt:i4>1</vt:i4>
      </vt:variant>
      <vt:variant>
        <vt:lpstr>Titoli diapositive</vt:lpstr>
      </vt:variant>
      <vt:variant>
        <vt:i4>7</vt:i4>
      </vt:variant>
    </vt:vector>
  </HeadingPairs>
  <TitlesOfParts>
    <vt:vector size="8" baseType="lpstr">
      <vt:lpstr>Tema di Office</vt:lpstr>
      <vt:lpstr>Formula 1  Driver Analyser A Visual Analytics Project</vt:lpstr>
      <vt:lpstr>Brief Overview</vt:lpstr>
      <vt:lpstr>Target User</vt:lpstr>
      <vt:lpstr>Target User (Part 2)</vt:lpstr>
      <vt:lpstr>Related Works</vt:lpstr>
      <vt:lpstr>Related Works (Part 2)</vt:lpstr>
      <vt:lpstr>Related Works (Part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1  Driver Analyser A Visual Analytics Project</dc:title>
  <dc:creator>user</dc:creator>
  <cp:lastModifiedBy>user</cp:lastModifiedBy>
  <cp:revision>25</cp:revision>
  <dcterms:created xsi:type="dcterms:W3CDTF">2021-03-09T15:12:50Z</dcterms:created>
  <dcterms:modified xsi:type="dcterms:W3CDTF">2021-03-09T16:41:20Z</dcterms:modified>
</cp:coreProperties>
</file>