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516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06/06/2020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7558088" cy="1658938"/>
          </a:xfrm>
        </p:spPr>
        <p:txBody>
          <a:bodyPr>
            <a:normAutofit/>
          </a:bodyPr>
          <a:lstStyle/>
          <a:p>
            <a:r>
              <a:rPr lang="it-IT" sz="3600" dirty="0" smtClean="0">
                <a:latin typeface="Century Gothic" pitchFamily="34" charset="0"/>
              </a:rPr>
              <a:t>Università degli studi di Perugia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0" y="5373688"/>
            <a:ext cx="9144000" cy="6477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it-IT" sz="2800" b="1" dirty="0" smtClean="0">
                <a:solidFill>
                  <a:schemeClr val="tx1"/>
                </a:solidFill>
                <a:latin typeface="Century Gothic" pitchFamily="34" charset="0"/>
              </a:rPr>
              <a:t>IL SISTEMA </a:t>
            </a:r>
            <a:r>
              <a:rPr lang="it-IT" sz="2800" b="1" dirty="0" err="1" smtClean="0">
                <a:solidFill>
                  <a:schemeClr val="tx1"/>
                </a:solidFill>
                <a:latin typeface="Century Gothic" pitchFamily="34" charset="0"/>
              </a:rPr>
              <a:t>DI</a:t>
            </a:r>
            <a:r>
              <a:rPr lang="it-IT" sz="2800" b="1" dirty="0" smtClean="0">
                <a:solidFill>
                  <a:schemeClr val="tx1"/>
                </a:solidFill>
                <a:latin typeface="Century Gothic" pitchFamily="34" charset="0"/>
              </a:rPr>
              <a:t> CONTROLLO </a:t>
            </a:r>
            <a:r>
              <a:rPr lang="it-IT" sz="2800" b="1" dirty="0" err="1" smtClean="0">
                <a:solidFill>
                  <a:schemeClr val="tx1"/>
                </a:solidFill>
                <a:latin typeface="Century Gothic" pitchFamily="34" charset="0"/>
              </a:rPr>
              <a:t>DI</a:t>
            </a:r>
            <a:r>
              <a:rPr lang="it-IT" sz="2800" b="1" dirty="0" smtClean="0">
                <a:solidFill>
                  <a:schemeClr val="tx1"/>
                </a:solidFill>
                <a:latin typeface="Century Gothic" pitchFamily="34" charset="0"/>
              </a:rPr>
              <a:t> VERSIONE DISTRIBUITO GIT</a:t>
            </a:r>
            <a:endParaRPr lang="it-IT" sz="2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4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3768" y="1052736"/>
            <a:ext cx="3528392" cy="309634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0" y="21328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entury Gothic" pitchFamily="34" charset="0"/>
              </a:rPr>
              <a:t>Candidato:							Relatore:</a:t>
            </a:r>
          </a:p>
          <a:p>
            <a:r>
              <a:rPr lang="it-IT" dirty="0" smtClean="0">
                <a:latin typeface="Century Gothic" pitchFamily="34" charset="0"/>
              </a:rPr>
              <a:t>Domenico Pepino						Luca Grilli</a:t>
            </a:r>
            <a:endParaRPr lang="it-IT" dirty="0">
              <a:latin typeface="Century Gothic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0" y="41490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		               </a:t>
            </a:r>
            <a:r>
              <a:rPr lang="it-IT" dirty="0" smtClean="0">
                <a:latin typeface="Century Gothic" pitchFamily="34" charset="0"/>
              </a:rPr>
              <a:t>Dipartimento di Ingegneria </a:t>
            </a:r>
            <a:br>
              <a:rPr lang="it-IT" dirty="0" smtClean="0">
                <a:latin typeface="Century Gothic" pitchFamily="34" charset="0"/>
              </a:rPr>
            </a:br>
            <a:r>
              <a:rPr lang="it-IT" dirty="0" smtClean="0">
                <a:latin typeface="Century Gothic" pitchFamily="34" charset="0"/>
              </a:rPr>
              <a:t>	Corso di Laurea Triennale in Ingegneria Informatica ed Elettronica</a:t>
            </a:r>
            <a:endParaRPr lang="it-IT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783637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766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 : Comandi 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55679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branch</a:t>
            </a:r>
            <a:r>
              <a:rPr lang="it-IT" sz="2000" dirty="0" smtClean="0"/>
              <a:t>, permette la creazione dei rami o di elencare tutti i rami creati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checkout,  seleziona il ramo indicato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merge</a:t>
            </a:r>
            <a:r>
              <a:rPr lang="it-IT" sz="2000" dirty="0" smtClean="0"/>
              <a:t>, per unire un ramo al progetto originale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branch</a:t>
            </a:r>
            <a:r>
              <a:rPr lang="it-IT" sz="2000" dirty="0" smtClean="0"/>
              <a:t> – </a:t>
            </a:r>
            <a:r>
              <a:rPr lang="it-IT" sz="2000" dirty="0" err="1" smtClean="0"/>
              <a:t>merged</a:t>
            </a:r>
            <a:r>
              <a:rPr lang="it-IT" sz="2000" dirty="0" smtClean="0"/>
              <a:t>, per visualizzare tutti i rami uniti 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branch</a:t>
            </a:r>
            <a:r>
              <a:rPr lang="it-IT" sz="2000" dirty="0" smtClean="0"/>
              <a:t> </a:t>
            </a:r>
            <a:r>
              <a:rPr lang="it-IT" sz="2000" dirty="0" err="1" smtClean="0"/>
              <a:t>–no-merged</a:t>
            </a:r>
            <a:r>
              <a:rPr lang="it-IT" sz="2000" dirty="0" smtClean="0"/>
              <a:t>, per visualizzare solo i rami non uniti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rebase</a:t>
            </a:r>
            <a:r>
              <a:rPr lang="it-IT" sz="2000" dirty="0" smtClean="0"/>
              <a:t>, unisce un ramo al progetto originale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39330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Differenza tra </a:t>
            </a:r>
            <a:r>
              <a:rPr lang="it-IT" sz="3600" b="1" dirty="0" err="1" smtClean="0"/>
              <a:t>rebasing</a:t>
            </a:r>
            <a:r>
              <a:rPr lang="it-IT" sz="3600" b="1" dirty="0" smtClean="0"/>
              <a:t> e </a:t>
            </a:r>
            <a:r>
              <a:rPr lang="it-IT" sz="3600" b="1" dirty="0" err="1" smtClean="0"/>
              <a:t>merging</a:t>
            </a:r>
            <a:endParaRPr lang="it-IT" sz="36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4725144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Effettuando l’operazione di </a:t>
            </a:r>
            <a:r>
              <a:rPr lang="it-IT" sz="2000" dirty="0" err="1" smtClean="0"/>
              <a:t>rebasing</a:t>
            </a:r>
            <a:r>
              <a:rPr lang="it-IT" sz="2000" dirty="0" smtClean="0"/>
              <a:t>, il ramo viene aggiunto alla fine del progetto originale.</a:t>
            </a:r>
          </a:p>
          <a:p>
            <a:r>
              <a:rPr lang="it-IT" sz="2000" dirty="0" smtClean="0"/>
              <a:t>Non si ha sovrapposizione di rami </a:t>
            </a:r>
          </a:p>
          <a:p>
            <a:r>
              <a:rPr lang="it-IT" sz="2000" dirty="0" smtClean="0"/>
              <a:t>Cronologia più comprensibile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err="1" smtClean="0"/>
              <a:t>Workflows</a:t>
            </a:r>
            <a:endParaRPr lang="it-IT" sz="4800" b="1" dirty="0"/>
          </a:p>
        </p:txBody>
      </p:sp>
      <p:pic>
        <p:nvPicPr>
          <p:cNvPr id="3" name="Immagine 2" descr="https://lh4.googleusercontent.com/dd9OiRnION9KaCDlj3n111x4fM9ctbkcig7E4foUQTm_kY1qov-dKZdYXUwOc5XyNb55xlkdymC47czvPEWRl69zT99AyGt02N_T64j47HMkB9XflIpis9w2eU8f7fkiJ7lFgp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3543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https://lh6.googleusercontent.com/sm1MD0slSTahKFo4K65BZTZt4PwW3dRtFo7Q0QfAl2iI3JKOnuNoRAqNYe01JxVFTn2vPCDio5V8V20fRHgD0gwh41ok3SHbvAKh815mSsqxW4SquZF9lWTbRH1EP8JH7RRZpNg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80928"/>
            <a:ext cx="471601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https://lh4.googleusercontent.com/2YOkur2IX5NLvtHbGPVmWnbE2vGdzUsBxo_pHeq8dypFtc6KopNmOlSkOZugaSOyikc0wARezaaaG9t9r9jbWHXi3Yprxeu6k-sdMMUeAJbXxMG9rwfqD__BSiJqVR0vlPExk4P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53137"/>
            <a:ext cx="3203848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3347864" y="5013176"/>
            <a:ext cx="5796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con un dittatore e tenenti: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Utilizzata su grandi progetti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 tenenti sono responsabili solo di alcuni sottoteam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il dittatore è l’unico che può effettuare modifiche sul progetto originale </a:t>
            </a:r>
          </a:p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2996952"/>
            <a:ext cx="385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 smtClean="0"/>
              <a:t>Workflows</a:t>
            </a:r>
            <a:r>
              <a:rPr lang="it-IT" sz="1600" dirty="0" smtClean="0"/>
              <a:t> con un manager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 Il manager è l’unico che può effettuare modifiche sul progetto universale </a:t>
            </a:r>
          </a:p>
          <a:p>
            <a:pPr>
              <a:buFont typeface="Arial" pitchFamily="34" charset="0"/>
              <a:buChar char="•"/>
            </a:pPr>
            <a:r>
              <a:rPr lang="it-IT" sz="1600" dirty="0" smtClean="0"/>
              <a:t>  gli sviluppatori inviano il proprio lavoro al manager </a:t>
            </a:r>
            <a:endParaRPr lang="it-IT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39952" y="908720"/>
            <a:ext cx="5004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Workflows</a:t>
            </a:r>
            <a:r>
              <a:rPr lang="it-IT" sz="2000" dirty="0" smtClean="0"/>
              <a:t> centralizzato 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Utilizzato per progetti piccoli con pochi sviluppatori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Tutti gli sviluppatori posso accedere e modificare il progetto originale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Protocolli per la condivisione di un progetto</a:t>
            </a:r>
            <a:endParaRPr lang="it-IT" sz="36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700808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Un aspetto importante per la  condivisione di un progetto è il tipo di protocollo scelto per comunicare con la </a:t>
            </a:r>
            <a:r>
              <a:rPr lang="it-IT" sz="2800" dirty="0" err="1" smtClean="0"/>
              <a:t>repository</a:t>
            </a:r>
            <a:r>
              <a:rPr lang="it-IT" sz="2800" dirty="0" smtClean="0"/>
              <a:t> remota.</a:t>
            </a:r>
          </a:p>
          <a:p>
            <a:endParaRPr lang="it-IT" sz="2800" dirty="0" smtClean="0"/>
          </a:p>
          <a:p>
            <a:r>
              <a:rPr lang="it-IT" sz="2800" dirty="0" smtClean="0"/>
              <a:t>In </a:t>
            </a:r>
            <a:r>
              <a:rPr lang="it-IT" sz="2800" dirty="0" err="1" smtClean="0"/>
              <a:t>Git</a:t>
            </a:r>
            <a:r>
              <a:rPr lang="it-IT" sz="2800" dirty="0" smtClean="0"/>
              <a:t> esistono quattro principale protocolli:</a:t>
            </a:r>
          </a:p>
          <a:p>
            <a:endParaRPr lang="it-IT" sz="2800" dirty="0" smtClean="0"/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Locale 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</a:t>
            </a:r>
            <a:r>
              <a:rPr lang="it-IT" sz="2800" dirty="0" err="1" smtClean="0"/>
              <a:t>Secure</a:t>
            </a:r>
            <a:r>
              <a:rPr lang="it-IT" sz="2800" dirty="0" smtClean="0"/>
              <a:t> </a:t>
            </a:r>
            <a:r>
              <a:rPr lang="it-IT" sz="2800" dirty="0" err="1" smtClean="0"/>
              <a:t>Shell</a:t>
            </a:r>
            <a:endParaRPr lang="it-IT" sz="2800" dirty="0" smtClean="0"/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</a:t>
            </a:r>
            <a:r>
              <a:rPr lang="it-IT" sz="2800" dirty="0" err="1" smtClean="0"/>
              <a:t>Git</a:t>
            </a:r>
            <a:endParaRPr lang="it-IT" sz="2800" dirty="0" smtClean="0"/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HTPP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 smtClean="0"/>
              <a:t>GitHub</a:t>
            </a:r>
            <a:endParaRPr lang="it-IT" sz="44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4847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412776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dirty="0" smtClean="0"/>
              <a:t> Offre la possibilità di utilizzare sia </a:t>
            </a:r>
            <a:r>
              <a:rPr lang="it-IT" sz="2800" dirty="0" err="1" smtClean="0"/>
              <a:t>Git</a:t>
            </a:r>
            <a:r>
              <a:rPr lang="it-IT" sz="2800" dirty="0" smtClean="0"/>
              <a:t> che </a:t>
            </a:r>
            <a:r>
              <a:rPr lang="it-IT" sz="2800" dirty="0" err="1" smtClean="0"/>
              <a:t>Subversion</a:t>
            </a:r>
            <a:endParaRPr lang="it-IT" sz="2800" dirty="0" smtClean="0"/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Consente di creare in modo illimitato le </a:t>
            </a:r>
            <a:r>
              <a:rPr lang="it-IT" sz="2800" dirty="0" err="1" smtClean="0"/>
              <a:t>repository</a:t>
            </a:r>
            <a:r>
              <a:rPr lang="it-IT" sz="2800" dirty="0" smtClean="0"/>
              <a:t> pubbliche, con pagamento mensile per le private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Permette di creare team che funzionano come account normali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Permette di configurare velocemente la propria </a:t>
            </a:r>
            <a:r>
              <a:rPr lang="it-IT" sz="2800" dirty="0" err="1" smtClean="0"/>
              <a:t>repository</a:t>
            </a:r>
            <a:r>
              <a:rPr lang="it-IT" sz="2800" dirty="0" smtClean="0"/>
              <a:t> con i protocolli  HTTPS e SHH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 Permette l’accesso in sola lettura tramite  il link di condivisione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3326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Servizi di hosting alternativi a </a:t>
            </a:r>
            <a:r>
              <a:rPr lang="it-IT" sz="4000" b="1" dirty="0" err="1" smtClean="0"/>
              <a:t>GitHub</a:t>
            </a:r>
            <a:endParaRPr lang="it-IT" sz="4000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0" y="1124744"/>
          <a:ext cx="9144000" cy="62761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375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GitHub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Bitbucket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SourceForge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GitLab</a:t>
                      </a:r>
                      <a:endParaRPr lang="it-IT" dirty="0"/>
                    </a:p>
                  </a:txBody>
                  <a:tcPr/>
                </a:tc>
              </a:tr>
              <a:tr h="537583">
                <a:tc>
                  <a:txBody>
                    <a:bodyPr/>
                    <a:lstStyle/>
                    <a:p>
                      <a:r>
                        <a:rPr lang="it-IT" dirty="0" smtClean="0"/>
                        <a:t>Costo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Gratuito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Gratuito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Gratuito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Gratuito</a:t>
                      </a:r>
                      <a:endParaRPr lang="it-IT" dirty="0"/>
                    </a:p>
                  </a:txBody>
                  <a:tcPr/>
                </a:tc>
              </a:tr>
              <a:tr h="598734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Repository</a:t>
                      </a:r>
                      <a:r>
                        <a:rPr lang="it-IT" dirty="0" smtClean="0"/>
                        <a:t> private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 pagamento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</a:t>
                      </a:r>
                      <a:r>
                        <a:rPr lang="it-IT" baseline="0" dirty="0" smtClean="0"/>
                        <a:t> e gratuite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</a:t>
                      </a:r>
                      <a:r>
                        <a:rPr lang="it-IT" baseline="0" dirty="0" smtClean="0"/>
                        <a:t> e gratuite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 e gratuite</a:t>
                      </a:r>
                      <a:endParaRPr lang="it-IT" dirty="0"/>
                    </a:p>
                  </a:txBody>
                  <a:tcPr/>
                </a:tc>
              </a:tr>
              <a:tr h="598734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Repository</a:t>
                      </a:r>
                      <a:endParaRPr lang="it-IT" dirty="0" smtClean="0"/>
                    </a:p>
                    <a:p>
                      <a:r>
                        <a:rPr lang="it-IT" dirty="0" smtClean="0"/>
                        <a:t>pubbliche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 e gratuite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 e gratuite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</a:t>
                      </a:r>
                      <a:r>
                        <a:rPr lang="it-IT" baseline="0" dirty="0" smtClean="0"/>
                        <a:t> e gratuite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Illimitate e </a:t>
                      </a:r>
                      <a:r>
                        <a:rPr lang="it-IT" dirty="0" err="1" smtClean="0"/>
                        <a:t>gratutite</a:t>
                      </a:r>
                      <a:endParaRPr lang="it-IT" dirty="0"/>
                    </a:p>
                  </a:txBody>
                  <a:tcPr/>
                </a:tc>
              </a:tr>
              <a:tr h="598734">
                <a:tc>
                  <a:txBody>
                    <a:bodyPr/>
                    <a:lstStyle/>
                    <a:p>
                      <a:r>
                        <a:rPr lang="it-IT" dirty="0" smtClean="0"/>
                        <a:t>Limite</a:t>
                      </a:r>
                      <a:r>
                        <a:rPr lang="it-IT" baseline="0" dirty="0" smtClean="0"/>
                        <a:t> di archiviazione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 GB per </a:t>
                      </a:r>
                      <a:r>
                        <a:rPr lang="it-IT" dirty="0" err="1" smtClean="0"/>
                        <a:t>repository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 GB per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repository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Nessuno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Nessuno</a:t>
                      </a:r>
                      <a:endParaRPr lang="it-IT" dirty="0"/>
                    </a:p>
                  </a:txBody>
                  <a:tcPr/>
                </a:tc>
              </a:tr>
              <a:tr h="537583">
                <a:tc>
                  <a:txBody>
                    <a:bodyPr/>
                    <a:lstStyle/>
                    <a:p>
                      <a:r>
                        <a:rPr lang="it-IT" dirty="0" smtClean="0"/>
                        <a:t>Utenti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 per gli account gratuiti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 permette</a:t>
                      </a:r>
                      <a:r>
                        <a:rPr lang="it-IT" baseline="0" dirty="0" smtClean="0"/>
                        <a:t> la collaborazione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Illimitati</a:t>
                      </a:r>
                      <a:endParaRPr lang="it-IT" dirty="0"/>
                    </a:p>
                  </a:txBody>
                  <a:tcPr/>
                </a:tc>
              </a:tr>
              <a:tr h="855334">
                <a:tc>
                  <a:txBody>
                    <a:bodyPr/>
                    <a:lstStyle/>
                    <a:p>
                      <a:r>
                        <a:rPr lang="it-IT" dirty="0" smtClean="0"/>
                        <a:t>Tipi di sistemi di </a:t>
                      </a:r>
                      <a:r>
                        <a:rPr lang="it-IT" baseline="0" dirty="0" smtClean="0"/>
                        <a:t>  controllo di versione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</a:t>
                      </a:r>
                      <a:r>
                        <a:rPr lang="it-IT" dirty="0" smtClean="0"/>
                        <a:t> SVN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</a:t>
                      </a:r>
                      <a:r>
                        <a:rPr lang="it-IT" dirty="0" smtClean="0"/>
                        <a:t>, HG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Git</a:t>
                      </a:r>
                      <a:r>
                        <a:rPr lang="it-IT" dirty="0" smtClean="0"/>
                        <a:t> ,</a:t>
                      </a:r>
                      <a:r>
                        <a:rPr lang="it-IT" baseline="0" dirty="0" smtClean="0"/>
                        <a:t> SVN, HG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Nessuno</a:t>
                      </a:r>
                      <a:endParaRPr lang="it-IT" dirty="0"/>
                    </a:p>
                  </a:txBody>
                  <a:tcPr/>
                </a:tc>
              </a:tr>
              <a:tr h="537583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Wiki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</a:tr>
              <a:tr h="598734">
                <a:tc>
                  <a:txBody>
                    <a:bodyPr/>
                    <a:lstStyle/>
                    <a:p>
                      <a:r>
                        <a:rPr lang="it-IT" dirty="0" smtClean="0"/>
                        <a:t>Revisione del codice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Disponibile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/>
              <a:t>Conclusioni</a:t>
            </a:r>
            <a:endParaRPr lang="it-IT" sz="44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340768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Abbiamo visto come i sistemi di controllo di versione aiutino a soddisfare tutte le esigenze degli sviluppatori, permettendo la gestione della cronologia dei lavori attraverso un’opportuna gestione di </a:t>
            </a:r>
            <a:r>
              <a:rPr lang="it-IT" sz="2000" dirty="0" err="1" smtClean="0"/>
              <a:t>versioning</a:t>
            </a:r>
            <a:r>
              <a:rPr lang="it-IT" sz="2000" dirty="0" smtClean="0"/>
              <a:t>. </a:t>
            </a:r>
            <a:r>
              <a:rPr lang="it-IT" sz="2000" dirty="0" err="1" smtClean="0"/>
              <a:t>Git</a:t>
            </a:r>
            <a:r>
              <a:rPr lang="it-IT" sz="2000" dirty="0" smtClean="0"/>
              <a:t> mette a disposizione un efficiente controllo di versione e permette, attraverso il branching, di agevolare notevolmente il lavoro dei programmatori permettendo loro di duplicare il progetto principale e di modificarlo senza sporcare il codice. Si è visto inoltre che, utilizzando i sistemi di controllo di versione, un aspetto molto importante è la gestione del team di sviluppo e l’utilizzo dei protocolli per la lettura e scrittura</a:t>
            </a:r>
            <a:r>
              <a:rPr lang="it-IT" sz="2000" smtClean="0"/>
              <a:t>, utilizzati </a:t>
            </a:r>
            <a:r>
              <a:rPr lang="it-IT" sz="2000" dirty="0" smtClean="0"/>
              <a:t>per ovviare i problemi dei conflitti e per la sicurezza del progetto stesso</a:t>
            </a:r>
            <a:r>
              <a:rPr lang="it-IT" sz="2000" smtClean="0"/>
              <a:t>. 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70892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smtClean="0"/>
              <a:t>Grazie per l’attenzione</a:t>
            </a:r>
            <a:endParaRPr lang="it-I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76672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smtClean="0">
                <a:latin typeface="Century Gothic" pitchFamily="34" charset="0"/>
              </a:rPr>
              <a:t>Sommario</a:t>
            </a:r>
            <a:endParaRPr lang="it-IT" dirty="0" smtClean="0">
              <a:latin typeface="Century Gothic" pitchFamily="34" charset="0"/>
            </a:endParaRPr>
          </a:p>
          <a:p>
            <a:endParaRPr lang="it-IT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4000" dirty="0" smtClean="0">
                <a:latin typeface="Century Gothic" pitchFamily="34" charset="0"/>
              </a:rPr>
              <a:t>  Sistemi di controllo di versione </a:t>
            </a:r>
          </a:p>
          <a:p>
            <a:pPr>
              <a:buFont typeface="Arial" pitchFamily="34" charset="0"/>
              <a:buChar char="•"/>
            </a:pPr>
            <a:r>
              <a:rPr lang="it-IT" sz="4000" dirty="0" smtClean="0">
                <a:latin typeface="Century Gothic" pitchFamily="34" charset="0"/>
              </a:rPr>
              <a:t>  </a:t>
            </a:r>
            <a:r>
              <a:rPr lang="it-IT" sz="4000" dirty="0" err="1" smtClean="0">
                <a:latin typeface="Century Gothic" pitchFamily="34" charset="0"/>
              </a:rPr>
              <a:t>Git</a:t>
            </a:r>
            <a:r>
              <a:rPr lang="it-IT" sz="4000" dirty="0" smtClean="0">
                <a:latin typeface="Century Gothic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sz="4000" dirty="0" smtClean="0">
                <a:latin typeface="Century Gothic" pitchFamily="34" charset="0"/>
              </a:rPr>
              <a:t>  </a:t>
            </a:r>
            <a:r>
              <a:rPr lang="it-IT" sz="4000" dirty="0" err="1" smtClean="0">
                <a:latin typeface="Century Gothic" pitchFamily="34" charset="0"/>
              </a:rPr>
              <a:t>GitHub</a:t>
            </a:r>
            <a:r>
              <a:rPr lang="it-IT" sz="4000" dirty="0" smtClean="0">
                <a:latin typeface="Century Gothic" pitchFamily="34" charset="0"/>
              </a:rPr>
              <a:t> e alternative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8892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 smtClean="0">
                <a:latin typeface="Century Gothic" pitchFamily="34" charset="0"/>
              </a:rPr>
              <a:t>Obiettivo</a:t>
            </a:r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84482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latin typeface="Century Gothic" pitchFamily="34" charset="0"/>
              </a:rPr>
              <a:t>Mostrare come i Sistemi di controllo di versione, </a:t>
            </a:r>
            <a:r>
              <a:rPr lang="it-IT" sz="3600" dirty="0" err="1" smtClean="0">
                <a:latin typeface="Century Gothic" pitchFamily="34" charset="0"/>
              </a:rPr>
              <a:t>Git</a:t>
            </a:r>
            <a:r>
              <a:rPr lang="it-IT" sz="3600" dirty="0" smtClean="0">
                <a:latin typeface="Century Gothic" pitchFamily="34" charset="0"/>
              </a:rPr>
              <a:t> soprattutto, permettono di tenere traccia di tutte le modifiche di un progetto e di evitare l’insorgere dei conflitti delle modifiche di diversi sviluppatori sullo stesso codice.</a:t>
            </a:r>
            <a:endParaRPr lang="it-IT" sz="3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54868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Century Gothic" pitchFamily="34" charset="0"/>
              </a:rPr>
              <a:t>Sistemi di Controllo di Versione</a:t>
            </a:r>
          </a:p>
        </p:txBody>
      </p:sp>
      <p:pic>
        <p:nvPicPr>
          <p:cNvPr id="3" name="Immagine 2" descr="Schema di controllo di versione loca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27363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Risultato immagini per vcs centralized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04864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Distributed Version Control Systems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132856"/>
            <a:ext cx="25922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251520" y="141277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Century Gothic" pitchFamily="34" charset="0"/>
              </a:rPr>
              <a:t>Locale </a:t>
            </a:r>
            <a:r>
              <a:rPr lang="it-IT" dirty="0" smtClean="0">
                <a:latin typeface="Century Gothic" pitchFamily="34" charset="0"/>
              </a:rPr>
              <a:t>			        </a:t>
            </a:r>
            <a:r>
              <a:rPr lang="it-IT" b="1" dirty="0" smtClean="0">
                <a:latin typeface="Century Gothic" pitchFamily="34" charset="0"/>
              </a:rPr>
              <a:t>Centralizzato </a:t>
            </a:r>
            <a:r>
              <a:rPr lang="it-IT" dirty="0" smtClean="0">
                <a:latin typeface="Century Gothic" pitchFamily="34" charset="0"/>
              </a:rPr>
              <a:t>			</a:t>
            </a:r>
            <a:r>
              <a:rPr lang="it-IT" b="1" dirty="0" smtClean="0">
                <a:latin typeface="Century Gothic" pitchFamily="34" charset="0"/>
              </a:rPr>
              <a:t>Distribuito</a:t>
            </a:r>
            <a:endParaRPr lang="it-IT" b="1" dirty="0">
              <a:latin typeface="Century Gothic" pitchFamily="34" charset="0"/>
            </a:endParaRPr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-1" y="5013176"/>
          <a:ext cx="8748465" cy="1842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155"/>
                <a:gridCol w="2916155"/>
                <a:gridCol w="2916155"/>
              </a:tblGrid>
              <a:tr h="184251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800" dirty="0" smtClean="0">
                          <a:latin typeface="Century Gothic" pitchFamily="34" charset="0"/>
                        </a:rPr>
                        <a:t> Database</a:t>
                      </a:r>
                      <a:r>
                        <a:rPr lang="it-IT" sz="1800" baseline="0" dirty="0" smtClean="0">
                          <a:latin typeface="Century Gothic" pitchFamily="34" charset="0"/>
                        </a:rPr>
                        <a:t> semplice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800" baseline="0" dirty="0" smtClean="0">
                          <a:latin typeface="Century Gothic" pitchFamily="34" charset="0"/>
                        </a:rPr>
                        <a:t> Informazioni Locali</a:t>
                      </a:r>
                      <a:endParaRPr lang="it-IT" sz="18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800" baseline="0" dirty="0" smtClean="0">
                          <a:latin typeface="Century Gothic" pitchFamily="34" charset="0"/>
                        </a:rPr>
                        <a:t> Permette la collaborazione tra sviluppatori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800" baseline="0" dirty="0" smtClean="0">
                          <a:latin typeface="Century Gothic" pitchFamily="34" charset="0"/>
                        </a:rPr>
                        <a:t> Informazioni sul server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800" baseline="0" dirty="0" smtClean="0">
                          <a:latin typeface="Century Gothic" pitchFamily="34" charset="0"/>
                        </a:rPr>
                        <a:t>Miglior protocolli: CVS, SUBVERSION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800" dirty="0" smtClean="0">
                          <a:latin typeface="Century Gothic" pitchFamily="34" charset="0"/>
                        </a:rPr>
                        <a:t> I</a:t>
                      </a:r>
                      <a:r>
                        <a:rPr lang="it-IT" sz="1800" baseline="0" dirty="0" smtClean="0">
                          <a:latin typeface="Century Gothic" pitchFamily="34" charset="0"/>
                        </a:rPr>
                        <a:t> client controllano una copia completa della </a:t>
                      </a:r>
                      <a:r>
                        <a:rPr lang="it-IT" sz="1800" baseline="0" dirty="0" err="1" smtClean="0">
                          <a:latin typeface="Century Gothic" pitchFamily="34" charset="0"/>
                        </a:rPr>
                        <a:t>repository</a:t>
                      </a:r>
                      <a:endParaRPr lang="it-IT" sz="1800" baseline="0" dirty="0" smtClean="0">
                        <a:latin typeface="Century Gothic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sz="1800" baseline="0" dirty="0" smtClean="0">
                          <a:latin typeface="Century Gothic" pitchFamily="34" charset="0"/>
                        </a:rPr>
                        <a:t> Evita la problematica della rottura del server</a:t>
                      </a:r>
                      <a:endParaRPr lang="it-IT" sz="18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620688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Century Gothic" pitchFamily="34" charset="0"/>
              </a:rPr>
              <a:t>Il Sistema di Controllo di Versione Distribuito GIT</a:t>
            </a:r>
            <a:endParaRPr lang="it-IT" sz="3200" b="1" dirty="0">
              <a:latin typeface="Century Gothic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84482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entury Gothic" pitchFamily="34" charset="0"/>
              </a:rPr>
              <a:t>Nasce nel 2005, dopo la revoca dell’uso gratuito di </a:t>
            </a:r>
            <a:r>
              <a:rPr lang="it-IT" dirty="0" err="1" smtClean="0">
                <a:latin typeface="Century Gothic" pitchFamily="34" charset="0"/>
              </a:rPr>
              <a:t>BitKeeper</a:t>
            </a:r>
            <a:r>
              <a:rPr lang="it-IT" dirty="0" smtClean="0">
                <a:latin typeface="Century Gothic" pitchFamily="34" charset="0"/>
              </a:rPr>
              <a:t>, con i seguenti obiettivi prestazionali: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latin typeface="Century Gothic" pitchFamily="34" charset="0"/>
              </a:rPr>
              <a:t>  Velocità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latin typeface="Century Gothic" pitchFamily="34" charset="0"/>
              </a:rPr>
              <a:t> Design Semplice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latin typeface="Century Gothic" pitchFamily="34" charset="0"/>
              </a:rPr>
              <a:t> Ottimo supporto allo sviluppo non-lineare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latin typeface="Century Gothic" pitchFamily="34" charset="0"/>
              </a:rPr>
              <a:t> Gestione del controllo di versione totalmente distribuito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latin typeface="Century Gothic" pitchFamily="34" charset="0"/>
              </a:rPr>
              <a:t> Capacitò di gestire grandi progetti </a:t>
            </a:r>
          </a:p>
          <a:p>
            <a:pPr>
              <a:buFont typeface="Arial" pitchFamily="34" charset="0"/>
              <a:buChar char="•"/>
            </a:pPr>
            <a:endParaRPr lang="it-IT" dirty="0" smtClean="0">
              <a:latin typeface="Century Gothic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1520" y="429309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entury Gothic" pitchFamily="34" charset="0"/>
              </a:rPr>
              <a:t>È possibile installarlo su qualsiasi sistema operativo, tramite pannello di controllo  o interfaccia grafica, ad esempio per i sistemi linux:</a:t>
            </a:r>
            <a:endParaRPr lang="it-IT" dirty="0">
              <a:latin typeface="Century Gothic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1520" y="5661248"/>
            <a:ext cx="8568952" cy="64633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Century Gothic" pitchFamily="34" charset="0"/>
              </a:rPr>
              <a:t>$ </a:t>
            </a:r>
            <a:r>
              <a:rPr lang="it-IT" b="1" dirty="0" err="1" smtClean="0">
                <a:latin typeface="Century Gothic" pitchFamily="34" charset="0"/>
              </a:rPr>
              <a:t>yum</a:t>
            </a:r>
            <a:r>
              <a:rPr lang="it-IT" b="1" dirty="0" smtClean="0">
                <a:latin typeface="Century Gothic" pitchFamily="34" charset="0"/>
              </a:rPr>
              <a:t> </a:t>
            </a:r>
            <a:r>
              <a:rPr lang="it-IT" b="1" dirty="0" err="1" smtClean="0">
                <a:latin typeface="Century Gothic" pitchFamily="34" charset="0"/>
              </a:rPr>
              <a:t>install</a:t>
            </a:r>
            <a:r>
              <a:rPr lang="it-IT" b="1" dirty="0" smtClean="0">
                <a:latin typeface="Century Gothic" pitchFamily="34" charset="0"/>
              </a:rPr>
              <a:t> </a:t>
            </a:r>
            <a:r>
              <a:rPr lang="it-IT" b="1" dirty="0" err="1" smtClean="0">
                <a:latin typeface="Century Gothic" pitchFamily="34" charset="0"/>
              </a:rPr>
              <a:t>curl-devel</a:t>
            </a:r>
            <a:r>
              <a:rPr lang="it-IT" b="1" dirty="0" smtClean="0">
                <a:latin typeface="Century Gothic" pitchFamily="34" charset="0"/>
              </a:rPr>
              <a:t> </a:t>
            </a:r>
            <a:r>
              <a:rPr lang="it-IT" b="1" dirty="0" err="1" smtClean="0">
                <a:latin typeface="Century Gothic" pitchFamily="34" charset="0"/>
              </a:rPr>
              <a:t>expat-deval</a:t>
            </a:r>
            <a:r>
              <a:rPr lang="it-IT" b="1" dirty="0" smtClean="0">
                <a:latin typeface="Century Gothic" pitchFamily="34" charset="0"/>
              </a:rPr>
              <a:t> </a:t>
            </a:r>
            <a:r>
              <a:rPr lang="it-IT" b="1" dirty="0" err="1" smtClean="0">
                <a:latin typeface="Century Gothic" pitchFamily="34" charset="0"/>
              </a:rPr>
              <a:t>gettext-devel</a:t>
            </a:r>
            <a:r>
              <a:rPr lang="it-IT" b="1" dirty="0" smtClean="0">
                <a:latin typeface="Century Gothic" pitchFamily="34" charset="0"/>
              </a:rPr>
              <a:t> \ </a:t>
            </a:r>
            <a:r>
              <a:rPr lang="it-IT" b="1" dirty="0" err="1" smtClean="0">
                <a:latin typeface="Century Gothic" pitchFamily="34" charset="0"/>
              </a:rPr>
              <a:t>openssl-devel</a:t>
            </a:r>
            <a:r>
              <a:rPr lang="it-IT" b="1" dirty="0" smtClean="0">
                <a:latin typeface="Century Gothic" pitchFamily="34" charset="0"/>
              </a:rPr>
              <a:t> </a:t>
            </a:r>
            <a:r>
              <a:rPr lang="it-IT" b="1" dirty="0" err="1" smtClean="0">
                <a:latin typeface="Century Gothic" pitchFamily="34" charset="0"/>
              </a:rPr>
              <a:t>zlib-devel</a:t>
            </a:r>
            <a:endParaRPr lang="it-IT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Gestione del Controllo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79512" y="1628800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Ogni volta che si opera una modifica in un file o un salvataggio dello stato, </a:t>
            </a:r>
            <a:r>
              <a:rPr lang="it-IT" sz="2400" dirty="0" err="1" smtClean="0"/>
              <a:t>Git</a:t>
            </a:r>
            <a:r>
              <a:rPr lang="it-IT" sz="2400" dirty="0" smtClean="0"/>
              <a:t> fa un’immagine di tutti i file modificati in quel momento, creando una serie di istantanee.</a:t>
            </a:r>
          </a:p>
          <a:p>
            <a:endParaRPr lang="it-IT" sz="2400" dirty="0" smtClean="0"/>
          </a:p>
          <a:p>
            <a:r>
              <a:rPr lang="it-IT" sz="2400" dirty="0" smtClean="0"/>
              <a:t>Controlla tramite </a:t>
            </a:r>
            <a:r>
              <a:rPr lang="it-IT" sz="2400" dirty="0" err="1" smtClean="0"/>
              <a:t>checksum</a:t>
            </a:r>
            <a:r>
              <a:rPr lang="it-IT" sz="2400" dirty="0" smtClean="0"/>
              <a:t> ogni operazione.</a:t>
            </a:r>
          </a:p>
          <a:p>
            <a:endParaRPr lang="it-IT" sz="2400" dirty="0" smtClean="0"/>
          </a:p>
          <a:p>
            <a:r>
              <a:rPr lang="it-IT" sz="2400" dirty="0" smtClean="0"/>
              <a:t>Utilizza il </a:t>
            </a:r>
            <a:r>
              <a:rPr lang="it-IT" sz="2400" dirty="0" err="1" smtClean="0"/>
              <a:t>checksum</a:t>
            </a:r>
            <a:r>
              <a:rPr lang="it-IT" sz="2400" dirty="0" smtClean="0"/>
              <a:t> denominato SHA-1.</a:t>
            </a:r>
          </a:p>
          <a:p>
            <a:endParaRPr lang="it-IT" sz="2400" dirty="0" smtClean="0"/>
          </a:p>
          <a:p>
            <a:r>
              <a:rPr lang="it-IT" sz="2400" dirty="0" smtClean="0"/>
              <a:t>SHA-1 è una funzione di </a:t>
            </a:r>
            <a:r>
              <a:rPr lang="it-IT" sz="2400" dirty="0" err="1" smtClean="0"/>
              <a:t>hash</a:t>
            </a:r>
            <a:r>
              <a:rPr lang="it-IT" sz="2400" dirty="0" smtClean="0"/>
              <a:t> crittografica che accetta un input e produce un valore di </a:t>
            </a:r>
            <a:r>
              <a:rPr lang="it-IT" sz="2400" dirty="0" err="1" smtClean="0"/>
              <a:t>hash</a:t>
            </a:r>
            <a:r>
              <a:rPr lang="it-IT" sz="2400" dirty="0" smtClean="0"/>
              <a:t> a  20 byte, denominato come </a:t>
            </a:r>
            <a:r>
              <a:rPr lang="it-IT" sz="2400" dirty="0" err="1" smtClean="0"/>
              <a:t>digest</a:t>
            </a:r>
            <a:r>
              <a:rPr lang="it-IT" sz="2400" dirty="0" smtClean="0"/>
              <a:t> del messaggio.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9512" y="476672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Divisione per stati dei file e del piano di lavoro</a:t>
            </a:r>
            <a:endParaRPr lang="it-IT" sz="3200" b="1" dirty="0"/>
          </a:p>
        </p:txBody>
      </p:sp>
      <p:pic>
        <p:nvPicPr>
          <p:cNvPr id="3" name="Immagine 2" descr="git director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216" y="3140968"/>
            <a:ext cx="3502784" cy="32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/>
          <p:cNvSpPr txBox="1"/>
          <p:nvPr/>
        </p:nvSpPr>
        <p:spPr>
          <a:xfrm>
            <a:off x="179512" y="148478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All’interno di </a:t>
            </a:r>
            <a:r>
              <a:rPr lang="it-IT" dirty="0" err="1" smtClean="0"/>
              <a:t>Git</a:t>
            </a:r>
            <a:r>
              <a:rPr lang="it-IT" dirty="0" smtClean="0"/>
              <a:t> i file possono entrare in tre stati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Committed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Modified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In </a:t>
            </a:r>
            <a:r>
              <a:rPr lang="it-IT" dirty="0" err="1" smtClean="0"/>
              <a:t>Staged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45024"/>
            <a:ext cx="522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Questi tre strati dividono il piano di lavoro in: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Directory di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Working</a:t>
            </a:r>
            <a:r>
              <a:rPr lang="it-IT" dirty="0" smtClean="0"/>
              <a:t> directory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Area di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62068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Comandi per la creazione e gestione di un progetto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220486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clone, per importare una </a:t>
            </a:r>
            <a:r>
              <a:rPr lang="it-IT" dirty="0" err="1" smtClean="0"/>
              <a:t>repository</a:t>
            </a:r>
            <a:r>
              <a:rPr lang="it-IT" dirty="0" smtClean="0"/>
              <a:t> esistente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init</a:t>
            </a:r>
            <a:r>
              <a:rPr lang="it-IT" dirty="0" smtClean="0"/>
              <a:t>, per creare una </a:t>
            </a:r>
            <a:r>
              <a:rPr lang="it-IT" dirty="0" err="1" smtClean="0"/>
              <a:t>repository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add</a:t>
            </a:r>
            <a:r>
              <a:rPr lang="it-IT" dirty="0" smtClean="0"/>
              <a:t>, per poter aggiungere un  file in area di stage o nella directory di </a:t>
            </a:r>
            <a:r>
              <a:rPr lang="it-IT" dirty="0" err="1" smtClean="0"/>
              <a:t>git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status, per conoscere lo stato dei file ( tracciato o non tracciato e </a:t>
            </a:r>
            <a:r>
              <a:rPr lang="it-IT" dirty="0" err="1" smtClean="0"/>
              <a:t>unmodified</a:t>
            </a:r>
            <a:r>
              <a:rPr lang="it-IT" dirty="0" smtClean="0"/>
              <a:t> o </a:t>
            </a:r>
            <a:r>
              <a:rPr lang="it-IT" dirty="0" err="1" smtClean="0"/>
              <a:t>modified</a:t>
            </a:r>
            <a:r>
              <a:rPr lang="it-IT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diff</a:t>
            </a:r>
            <a:r>
              <a:rPr lang="it-IT" dirty="0" smtClean="0"/>
              <a:t>, per conoscere le </a:t>
            </a:r>
            <a:r>
              <a:rPr lang="it-IT" dirty="0" err="1" smtClean="0"/>
              <a:t>modifche</a:t>
            </a:r>
            <a:r>
              <a:rPr lang="it-IT" dirty="0" smtClean="0"/>
              <a:t> di un file  presente in due aree diverse del progetto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commit</a:t>
            </a:r>
            <a:r>
              <a:rPr lang="it-IT" dirty="0" smtClean="0"/>
              <a:t>, per ufficializzare un file nel progetto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--</a:t>
            </a:r>
            <a:r>
              <a:rPr lang="it-IT" dirty="0" smtClean="0"/>
              <a:t> , per eliminare tutte le modifiche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rm</a:t>
            </a:r>
            <a:r>
              <a:rPr lang="it-IT" dirty="0" smtClean="0"/>
              <a:t>, per rimuovere un file.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mv</a:t>
            </a:r>
            <a:r>
              <a:rPr lang="it-IT" dirty="0" smtClean="0"/>
              <a:t> </a:t>
            </a:r>
            <a:r>
              <a:rPr lang="it-IT" dirty="0" err="1" smtClean="0"/>
              <a:t>nomefile</a:t>
            </a:r>
            <a:r>
              <a:rPr lang="it-IT" dirty="0" smtClean="0"/>
              <a:t> </a:t>
            </a:r>
            <a:r>
              <a:rPr lang="it-IT" dirty="0" err="1" smtClean="0"/>
              <a:t>nomenuovofile</a:t>
            </a:r>
            <a:r>
              <a:rPr lang="it-IT" dirty="0" smtClean="0"/>
              <a:t>, per rinominare  un file ( </a:t>
            </a:r>
            <a:r>
              <a:rPr lang="it-IT" dirty="0" err="1" smtClean="0"/>
              <a:t>Git</a:t>
            </a:r>
            <a:r>
              <a:rPr lang="it-IT" dirty="0" smtClean="0"/>
              <a:t> non traccia questa operazione)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log, per controllare la cronologia delle </a:t>
            </a:r>
            <a:r>
              <a:rPr lang="it-IT" dirty="0" err="1" smtClean="0"/>
              <a:t>commit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046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Etichette</a:t>
            </a:r>
            <a:endParaRPr lang="it-IT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700808"/>
            <a:ext cx="9144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Permettono  di  contrassegnare i  file e  mantenere una migliore gestione della cronologia.</a:t>
            </a:r>
          </a:p>
          <a:p>
            <a:r>
              <a:rPr lang="it-IT" sz="2000" dirty="0" smtClean="0"/>
              <a:t>Esistono due tipi di etichette:</a:t>
            </a:r>
          </a:p>
          <a:p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Semplici,  rappresentano il riferimento ad un </a:t>
            </a:r>
            <a:r>
              <a:rPr lang="it-IT" sz="2000" dirty="0" err="1" smtClean="0"/>
              <a:t>commit</a:t>
            </a:r>
            <a:r>
              <a:rPr lang="it-IT" sz="2000" dirty="0" smtClean="0"/>
              <a:t> specifico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Annotate, oggetti complessi , ne viene calcolato il </a:t>
            </a:r>
            <a:r>
              <a:rPr lang="it-IT" sz="2000" dirty="0" err="1" smtClean="0"/>
              <a:t>checksum</a:t>
            </a:r>
            <a:r>
              <a:rPr lang="it-IT" sz="2000" dirty="0" smtClean="0"/>
              <a:t>, possono essere firmate con GPG</a:t>
            </a:r>
          </a:p>
          <a:p>
            <a:endParaRPr lang="it-IT" sz="2000" dirty="0" smtClean="0"/>
          </a:p>
          <a:p>
            <a:r>
              <a:rPr lang="it-IT" sz="2000" dirty="0" smtClean="0"/>
              <a:t>Comandi utili: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tag</a:t>
            </a:r>
            <a:r>
              <a:rPr lang="it-IT" sz="2000" dirty="0" smtClean="0"/>
              <a:t>, per creare un’etichetta ( -a per creare le etichette Annotate)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show per ottenere tutte le  informazioni aggiuntive ( nome, </a:t>
            </a:r>
            <a:r>
              <a:rPr lang="it-IT" sz="2000" dirty="0" err="1" smtClean="0"/>
              <a:t>email</a:t>
            </a:r>
            <a:r>
              <a:rPr lang="it-IT" sz="2000" dirty="0" smtClean="0"/>
              <a:t> e data del creatore)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/>
              <a:t>  </a:t>
            </a:r>
            <a:r>
              <a:rPr lang="it-IT" sz="2000" dirty="0" err="1" smtClean="0"/>
              <a:t>git</a:t>
            </a:r>
            <a:r>
              <a:rPr lang="it-IT" sz="2000" dirty="0" smtClean="0"/>
              <a:t> </a:t>
            </a:r>
            <a:r>
              <a:rPr lang="it-IT" sz="2000" dirty="0" err="1" smtClean="0"/>
              <a:t>tag</a:t>
            </a:r>
            <a:r>
              <a:rPr lang="it-IT" sz="2000" dirty="0" smtClean="0"/>
              <a:t>, per creare un elenco di tutte le etichette create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874</TotalTime>
  <Words>1066</Words>
  <Application>Microsoft Office PowerPoint</Application>
  <PresentationFormat>Presentazione su schermo (4:3)</PresentationFormat>
  <Paragraphs>157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Verve</vt:lpstr>
      <vt:lpstr>Università degli studi di Perugia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Perugia Dipartimento di Ingegneria  Corso di Laurea Triennale in Ingegneria Informatica ed Elettronica</dc:title>
  <dc:creator>Domenico Pepino</dc:creator>
  <cp:lastModifiedBy>Utente</cp:lastModifiedBy>
  <cp:revision>58</cp:revision>
  <dcterms:created xsi:type="dcterms:W3CDTF">2020-06-04T14:30:46Z</dcterms:created>
  <dcterms:modified xsi:type="dcterms:W3CDTF">2020-06-06T14:42:36Z</dcterms:modified>
</cp:coreProperties>
</file>