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>
        <p:scale>
          <a:sx n="50" d="100"/>
          <a:sy n="50" d="100"/>
        </p:scale>
        <p:origin x="-186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idx="4294967295"/>
          </p:nvPr>
        </p:nvSpPr>
        <p:spPr>
          <a:xfrm>
            <a:off x="1585912" y="260648"/>
            <a:ext cx="7558088" cy="1658938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Università degli studi di Perugia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Dipartimento di Ingegneria </a:t>
            </a:r>
            <a:br>
              <a:rPr lang="it-IT" sz="2400" dirty="0" smtClean="0"/>
            </a:br>
            <a:r>
              <a:rPr lang="it-IT" sz="2400" dirty="0" smtClean="0"/>
              <a:t>Corso di Laurea Triennale in Ingegneria Informatica ed Elettronica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1691680" y="2420888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chemeClr val="tx1"/>
                </a:solidFill>
              </a:rPr>
              <a:t>IL SISTEMA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CONTROLLO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VERSIONE DISTRIBUITO GIT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1905000" cy="18974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1520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Candidato:						Relatore:</a:t>
            </a:r>
          </a:p>
          <a:p>
            <a:r>
              <a:rPr lang="it-IT" dirty="0" smtClean="0"/>
              <a:t>Domenico Pepino						Luca Grilli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 : Comandi 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55679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, permette la creazione dei rami o di elencare tutti i rami creati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checkout,  seleziona il ramo indicato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merge</a:t>
            </a:r>
            <a:r>
              <a:rPr lang="it-IT" dirty="0" smtClean="0"/>
              <a:t>, per unire un ramo al progetto originale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– </a:t>
            </a:r>
            <a:r>
              <a:rPr lang="it-IT" dirty="0" err="1" smtClean="0"/>
              <a:t>merged</a:t>
            </a:r>
            <a:r>
              <a:rPr lang="it-IT" dirty="0" smtClean="0"/>
              <a:t>, per visualizzare tutti i rami uniti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–no-merged</a:t>
            </a:r>
            <a:r>
              <a:rPr lang="it-IT" dirty="0" smtClean="0"/>
              <a:t>, per visualizzare solo i rami non uniti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rebase</a:t>
            </a:r>
            <a:r>
              <a:rPr lang="it-IT" dirty="0" smtClean="0"/>
              <a:t>, unisce un ramo al progetto originale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3717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Differenza tra </a:t>
            </a:r>
            <a:r>
              <a:rPr lang="it-IT" sz="3600" b="1" dirty="0" err="1" smtClean="0"/>
              <a:t>rebasing</a:t>
            </a:r>
            <a:r>
              <a:rPr lang="it-IT" sz="3600" b="1" dirty="0" smtClean="0"/>
              <a:t> e </a:t>
            </a:r>
            <a:r>
              <a:rPr lang="it-IT" sz="3600" b="1" dirty="0" err="1" smtClean="0"/>
              <a:t>merging</a:t>
            </a:r>
            <a:endParaRPr lang="it-IT" sz="3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47251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Effettuando l’operazione di </a:t>
            </a:r>
            <a:r>
              <a:rPr lang="it-IT" dirty="0" err="1" smtClean="0"/>
              <a:t>rebasing</a:t>
            </a:r>
            <a:r>
              <a:rPr lang="it-IT" dirty="0" smtClean="0"/>
              <a:t>, il ramo viene aggiunto alla fine del progetto originale.</a:t>
            </a:r>
          </a:p>
          <a:p>
            <a:r>
              <a:rPr lang="it-IT" dirty="0" smtClean="0"/>
              <a:t>Non ho sovrapposizione di rami </a:t>
            </a:r>
          </a:p>
          <a:p>
            <a:r>
              <a:rPr lang="it-IT" dirty="0" smtClean="0"/>
              <a:t>Cronologia più comprensibile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/>
              <a:t>Workflows</a:t>
            </a:r>
            <a:endParaRPr lang="it-IT" sz="4800" b="1" dirty="0"/>
          </a:p>
        </p:txBody>
      </p:sp>
      <p:pic>
        <p:nvPicPr>
          <p:cNvPr id="3" name="Immagine 2" descr="https://lh4.googleusercontent.com/dd9OiRnION9KaCDlj3n111x4fM9ctbkcig7E4foUQTm_kY1qov-dKZdYXUwOc5XyNb55xlkdymC47czvPEWRl69zT99AyGt02N_T64j47HMkB9XflIpis9w2eU8f7fkiJ7lFgp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3543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https://lh6.googleusercontent.com/sm1MD0slSTahKFo4K65BZTZt4PwW3dRtFo7Q0QfAl2iI3JKOnuNoRAqNYe01JxVFTn2vPCDio5V8V20fRHgD0gwh41ok3SHbvAKh815mSsqxW4SquZF9lWTbRH1EP8JH7RRZpNg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40" y="2636912"/>
            <a:ext cx="5039360" cy="203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https://lh4.googleusercontent.com/2YOkur2IX5NLvtHbGPVmWnbE2vGdzUsBxo_pHeq8dypFtc6KopNmOlSkOZugaSOyikc0wARezaaaG9t9r9jbWHXi3Yprxeu6k-sdMMUeAJbXxMG9rwfqD__BSiJqVR0vlPExk4P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33411"/>
            <a:ext cx="2847975" cy="21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3347864" y="5013176"/>
            <a:ext cx="579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dittatore e tenenti: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Utilizzata su grandi progetti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 tenenti sono responsabili solo di alcuni sottoteam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il dittatore è l’unico che può effettuare modifiche sul progetto originale </a:t>
            </a:r>
          </a:p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2996952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manager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Il manager è l’unico che può effettuare modifiche sul progetto </a:t>
            </a:r>
            <a:r>
              <a:rPr lang="it-IT" dirty="0" err="1" smtClean="0"/>
              <a:t>universare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gli sviluppatori inviano il proprio lavoro al </a:t>
            </a:r>
            <a:r>
              <a:rPr lang="it-IT" dirty="0" err="1" smtClean="0"/>
              <a:t>manger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39952" y="908720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centralizzato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Utilizzato per progetti piccoli con pochi sviluppatori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Tutti gli sviluppatori posso accedere e modificare il progetto originale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Protocolli per la condivisione di un progetto</a:t>
            </a:r>
            <a:endParaRPr lang="it-IT" sz="36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26876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 aspetto importante per la  condivisione di un progetto è il tipo di protocollo scelto per comunicare con la </a:t>
            </a:r>
            <a:r>
              <a:rPr lang="it-IT" dirty="0" err="1" smtClean="0"/>
              <a:t>repository</a:t>
            </a:r>
            <a:r>
              <a:rPr lang="it-IT" dirty="0" smtClean="0"/>
              <a:t> remota.</a:t>
            </a:r>
          </a:p>
          <a:p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err="1" smtClean="0"/>
              <a:t>Git</a:t>
            </a:r>
            <a:r>
              <a:rPr lang="it-IT" dirty="0" smtClean="0"/>
              <a:t> esistono quattro principale protocolli: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Locale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Secure</a:t>
            </a:r>
            <a:r>
              <a:rPr lang="it-IT" dirty="0" smtClean="0"/>
              <a:t> </a:t>
            </a:r>
            <a:r>
              <a:rPr lang="it-IT" dirty="0" err="1" smtClean="0"/>
              <a:t>Shell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HTPP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 smtClean="0"/>
              <a:t>GitHub</a:t>
            </a:r>
            <a:endParaRPr lang="it-IT" sz="44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Offre la possibilità di utilizzare sia </a:t>
            </a:r>
            <a:r>
              <a:rPr lang="it-IT" dirty="0" err="1" smtClean="0"/>
              <a:t>Git</a:t>
            </a:r>
            <a:r>
              <a:rPr lang="it-IT" dirty="0" smtClean="0"/>
              <a:t> che </a:t>
            </a:r>
            <a:r>
              <a:rPr lang="it-IT" dirty="0" err="1" smtClean="0"/>
              <a:t>Subversioni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Consente di creare in modo illimitato le </a:t>
            </a:r>
            <a:r>
              <a:rPr lang="it-IT" dirty="0" err="1" smtClean="0"/>
              <a:t>repository</a:t>
            </a:r>
            <a:r>
              <a:rPr lang="it-IT" dirty="0" smtClean="0"/>
              <a:t> pubbliche, pagamento mensile per le private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Permette di creare team che funzionano come account normali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Permette di configurare velocemente la propria </a:t>
            </a:r>
            <a:r>
              <a:rPr lang="it-IT" dirty="0" err="1" smtClean="0"/>
              <a:t>repository</a:t>
            </a:r>
            <a:r>
              <a:rPr lang="it-IT" dirty="0" smtClean="0"/>
              <a:t> con i protocolli di HTTPS e SHH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Permettte</a:t>
            </a:r>
            <a:r>
              <a:rPr lang="it-IT" dirty="0" smtClean="0"/>
              <a:t> l’accesso in solo lettura tramite  il link di condivisione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Servizi di hosting alternativi a </a:t>
            </a:r>
            <a:r>
              <a:rPr lang="it-IT" sz="4000" b="1" dirty="0" err="1" smtClean="0"/>
              <a:t>GitHub</a:t>
            </a:r>
            <a:endParaRPr lang="it-IT" sz="4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Conclusioni</a:t>
            </a:r>
            <a:endParaRPr lang="it-IT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7667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Questa tesi si è proposta di valutare:</a:t>
            </a:r>
          </a:p>
          <a:p>
            <a:pPr algn="ctr"/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smtClean="0"/>
              <a:t>A tale scopo: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54868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Sistemi di Controllo di Versione</a:t>
            </a:r>
          </a:p>
        </p:txBody>
      </p:sp>
      <p:pic>
        <p:nvPicPr>
          <p:cNvPr id="3" name="Immagine 2" descr="Schema di controllo di versione loca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Risultato immagini per vcs centralize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istributed Version Control System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132856"/>
            <a:ext cx="25922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141277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Locale </a:t>
            </a:r>
            <a:r>
              <a:rPr lang="it-IT" dirty="0" smtClean="0"/>
              <a:t>			        </a:t>
            </a:r>
            <a:r>
              <a:rPr lang="it-IT" b="1" dirty="0" smtClean="0"/>
              <a:t>Centralizzato </a:t>
            </a:r>
            <a:r>
              <a:rPr lang="it-IT" dirty="0" smtClean="0"/>
              <a:t>			</a:t>
            </a:r>
            <a:r>
              <a:rPr lang="it-IT" b="1" dirty="0" smtClean="0"/>
              <a:t>Distribuito</a:t>
            </a:r>
            <a:endParaRPr lang="it-IT" b="1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-1" y="5301208"/>
          <a:ext cx="874846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155"/>
                <a:gridCol w="2916155"/>
                <a:gridCol w="2916155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Database</a:t>
                      </a:r>
                      <a:r>
                        <a:rPr lang="it-IT" baseline="0" dirty="0" smtClean="0"/>
                        <a:t> semplice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Locali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Permette la collaborazione tra sviluppatori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sul server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Miglior protocolli: CVS, 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I</a:t>
                      </a:r>
                      <a:r>
                        <a:rPr lang="it-IT" baseline="0" dirty="0" smtClean="0"/>
                        <a:t> client controllano una copia completa della </a:t>
                      </a:r>
                      <a:r>
                        <a:rPr lang="it-IT" baseline="0" dirty="0" err="1" smtClean="0"/>
                        <a:t>repository</a:t>
                      </a:r>
                      <a:endParaRPr lang="it-IT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Evita la problematica della rottura del server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62068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Il Sistema di Controllo di Versione Distribuito GIT</a:t>
            </a:r>
            <a:endParaRPr lang="it-IT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8448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Nasce nel 2005, dopo la revoca dell’uso gratuito di </a:t>
            </a:r>
            <a:r>
              <a:rPr lang="it-IT" dirty="0" err="1" smtClean="0"/>
              <a:t>BitKeeper</a:t>
            </a:r>
            <a:r>
              <a:rPr lang="it-IT" dirty="0" smtClean="0"/>
              <a:t>, con i seguenti obiettivi prestazionali: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Velocità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Design Semplice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Ottimo supporto allo sviluppo non-lineare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Gestione del controllo di versione totalmente distribuito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Capacitò di gestire grandi progetti 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9309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È possibile installarlo su qualsiasi sistema operativo, tramite pannello di controllo  o interfaccia grafica, ad esempio per i sistemi linux: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661248"/>
            <a:ext cx="85689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yum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install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curl-devel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expat-deval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gettext-devel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\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openssl-devel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zlib-devel</a:t>
            </a:r>
            <a:endParaRPr lang="it-IT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Gestione del Controllo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628800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Ogni volta che si opera una modifica in un file o un salvataggio dello stato, </a:t>
            </a:r>
            <a:r>
              <a:rPr lang="it-IT" dirty="0" err="1" smtClean="0"/>
              <a:t>Git</a:t>
            </a:r>
            <a:r>
              <a:rPr lang="it-IT" dirty="0" smtClean="0"/>
              <a:t> fa un’immagine di tutti i file modificati in quel momento, creando una serie di istantanee.</a:t>
            </a:r>
          </a:p>
          <a:p>
            <a:endParaRPr lang="it-IT" dirty="0" smtClean="0"/>
          </a:p>
          <a:p>
            <a:r>
              <a:rPr lang="it-IT" dirty="0" smtClean="0"/>
              <a:t>Controlla tramite </a:t>
            </a:r>
            <a:r>
              <a:rPr lang="it-IT" dirty="0" err="1" smtClean="0"/>
              <a:t>checksum</a:t>
            </a:r>
            <a:r>
              <a:rPr lang="it-IT" dirty="0" smtClean="0"/>
              <a:t> ogni operazione.</a:t>
            </a:r>
          </a:p>
          <a:p>
            <a:endParaRPr lang="it-IT" dirty="0" smtClean="0"/>
          </a:p>
          <a:p>
            <a:r>
              <a:rPr lang="it-IT" dirty="0" smtClean="0"/>
              <a:t>Utilizza il </a:t>
            </a:r>
            <a:r>
              <a:rPr lang="it-IT" dirty="0" err="1" smtClean="0"/>
              <a:t>checksum</a:t>
            </a:r>
            <a:r>
              <a:rPr lang="it-IT" dirty="0" smtClean="0"/>
              <a:t> denominato SHA-1.</a:t>
            </a:r>
          </a:p>
          <a:p>
            <a:endParaRPr lang="it-IT" dirty="0" smtClean="0"/>
          </a:p>
          <a:p>
            <a:r>
              <a:rPr lang="it-IT" dirty="0" smtClean="0"/>
              <a:t>SHA-1 è una funzione di </a:t>
            </a:r>
            <a:r>
              <a:rPr lang="it-IT" dirty="0" err="1" smtClean="0"/>
              <a:t>hash</a:t>
            </a:r>
            <a:r>
              <a:rPr lang="it-IT" dirty="0" smtClean="0"/>
              <a:t> crittografica che accetta un input e produce un valore di </a:t>
            </a:r>
            <a:r>
              <a:rPr lang="it-IT" dirty="0" err="1" smtClean="0"/>
              <a:t>hash</a:t>
            </a:r>
            <a:r>
              <a:rPr lang="it-IT" dirty="0" smtClean="0"/>
              <a:t> a  20 byte, denominato come </a:t>
            </a:r>
            <a:r>
              <a:rPr lang="it-IT" dirty="0" err="1" smtClean="0"/>
              <a:t>digest</a:t>
            </a:r>
            <a:r>
              <a:rPr lang="it-IT" dirty="0" smtClean="0"/>
              <a:t> del messaggio.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2" y="47667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Divisione per stati dei file e del piano di lavoro</a:t>
            </a:r>
            <a:endParaRPr lang="it-IT" sz="3200" b="1" dirty="0"/>
          </a:p>
        </p:txBody>
      </p:sp>
      <p:pic>
        <p:nvPicPr>
          <p:cNvPr id="3" name="Immagine 2" descr="git director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16" y="3140968"/>
            <a:ext cx="3502784" cy="32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179512" y="14847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All’interno di </a:t>
            </a:r>
            <a:r>
              <a:rPr lang="it-IT" dirty="0" err="1" smtClean="0"/>
              <a:t>Git</a:t>
            </a:r>
            <a:r>
              <a:rPr lang="it-IT" dirty="0" smtClean="0"/>
              <a:t> i file possono entrare in tre stati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Committed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In </a:t>
            </a:r>
            <a:r>
              <a:rPr lang="it-IT" dirty="0" err="1" smtClean="0"/>
              <a:t>Staged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45024"/>
            <a:ext cx="507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Questi tre strati dividono il piano di lavoro in: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Directory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directory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Area di stage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6206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Comandi per la creazione e gestione di un progetto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34888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clone, per importare una </a:t>
            </a:r>
            <a:r>
              <a:rPr lang="it-IT" dirty="0" err="1" smtClean="0"/>
              <a:t>repository</a:t>
            </a:r>
            <a:r>
              <a:rPr lang="it-IT" dirty="0" smtClean="0"/>
              <a:t> esistente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, per creare una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r>
              <a:rPr lang="it-IT" dirty="0" smtClean="0"/>
              <a:t>, per poter aggiungere un  file in area di stage o nella directory di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status, per conoscere lo stato dei file ( tracciato o non tracciato e </a:t>
            </a:r>
            <a:r>
              <a:rPr lang="it-IT" dirty="0" err="1" smtClean="0"/>
              <a:t>unmodified</a:t>
            </a:r>
            <a:r>
              <a:rPr lang="it-IT" dirty="0" smtClean="0"/>
              <a:t> o </a:t>
            </a:r>
            <a:r>
              <a:rPr lang="it-IT" dirty="0" err="1" smtClean="0"/>
              <a:t>modified</a:t>
            </a:r>
            <a:r>
              <a:rPr lang="it-IT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r>
              <a:rPr lang="it-IT" dirty="0" smtClean="0"/>
              <a:t>, per conoscere le </a:t>
            </a:r>
            <a:r>
              <a:rPr lang="it-IT" dirty="0" err="1" smtClean="0"/>
              <a:t>modifche</a:t>
            </a:r>
            <a:r>
              <a:rPr lang="it-IT" dirty="0" smtClean="0"/>
              <a:t> di un file  presente in due aree diverse del progetto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r>
              <a:rPr lang="it-IT" dirty="0" smtClean="0"/>
              <a:t>, per ufficializzare un file nel progetto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--</a:t>
            </a:r>
            <a:r>
              <a:rPr lang="it-IT" dirty="0" smtClean="0"/>
              <a:t> , per eliminare tutte le modifiche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rm</a:t>
            </a:r>
            <a:r>
              <a:rPr lang="it-IT" dirty="0" smtClean="0"/>
              <a:t>, per rimuovere un file.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mv</a:t>
            </a:r>
            <a:r>
              <a:rPr lang="it-IT" dirty="0" smtClean="0"/>
              <a:t> </a:t>
            </a:r>
            <a:r>
              <a:rPr lang="it-IT" dirty="0" err="1" smtClean="0"/>
              <a:t>nomefile</a:t>
            </a:r>
            <a:r>
              <a:rPr lang="it-IT" dirty="0" smtClean="0"/>
              <a:t> </a:t>
            </a:r>
            <a:r>
              <a:rPr lang="it-IT" dirty="0" err="1" smtClean="0"/>
              <a:t>nomenuovofile</a:t>
            </a:r>
            <a:r>
              <a:rPr lang="it-IT" dirty="0" smtClean="0"/>
              <a:t>, per rinominare  un file ( </a:t>
            </a:r>
            <a:r>
              <a:rPr lang="it-IT" dirty="0" err="1" smtClean="0"/>
              <a:t>Git</a:t>
            </a:r>
            <a:r>
              <a:rPr lang="it-IT" dirty="0" smtClean="0"/>
              <a:t> non traccia questa operazione)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log, per controllare la cronologia delle </a:t>
            </a:r>
            <a:r>
              <a:rPr lang="it-IT" dirty="0" err="1" smtClean="0"/>
              <a:t>commit</a:t>
            </a:r>
            <a:endParaRPr lang="it-IT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046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Etichette</a:t>
            </a:r>
            <a:endParaRPr lang="it-IT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Permettono  di  contrassegnare i  file e  mantenere una migliore gestione della cronologia.</a:t>
            </a:r>
          </a:p>
          <a:p>
            <a:r>
              <a:rPr lang="it-IT" dirty="0" smtClean="0"/>
              <a:t>Esistono due tipi di etichette: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Semplici,  semplice riferimento ad un </a:t>
            </a:r>
            <a:r>
              <a:rPr lang="it-IT" dirty="0" err="1" smtClean="0"/>
              <a:t>commit</a:t>
            </a:r>
            <a:r>
              <a:rPr lang="it-IT" dirty="0" smtClean="0"/>
              <a:t> specifico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Annotate, oggetti complessi , ne viene calcolato il </a:t>
            </a:r>
            <a:r>
              <a:rPr lang="it-IT" dirty="0" err="1" smtClean="0"/>
              <a:t>checksum</a:t>
            </a:r>
            <a:r>
              <a:rPr lang="it-IT" dirty="0" smtClean="0"/>
              <a:t>, possono essere firmate con GPG</a:t>
            </a:r>
          </a:p>
          <a:p>
            <a:endParaRPr lang="it-IT" dirty="0" smtClean="0"/>
          </a:p>
          <a:p>
            <a:r>
              <a:rPr lang="it-IT" dirty="0" smtClean="0"/>
              <a:t>Comandi utili: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, per creare una etichetta ( -a per creare le etichette Annotate)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show per ottenere tutte le  informazioni aggiuntive ( nome, </a:t>
            </a:r>
            <a:r>
              <a:rPr lang="it-IT" dirty="0" err="1" smtClean="0"/>
              <a:t>email</a:t>
            </a:r>
            <a:r>
              <a:rPr lang="it-IT" dirty="0" smtClean="0"/>
              <a:t> e data del creatore)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, per creare un elenco di tutte le etichette create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78363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816</Words>
  <Application>Microsoft Office PowerPoint</Application>
  <PresentationFormat>Presentazione su schermo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Università degli studi di Perugia Dipartimento di Ingegneria  Corso di Laurea Triennale in Ingegneria Informatica ed Elettronica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Perugia Dipartimento di Ingegneria  Corso di Laurea Triennale in Ingegneria Informatica ed Elettronica</dc:title>
  <dc:creator>Domenico Pepino</dc:creator>
  <cp:lastModifiedBy>Utente</cp:lastModifiedBy>
  <cp:revision>44</cp:revision>
  <dcterms:created xsi:type="dcterms:W3CDTF">2020-06-04T14:30:46Z</dcterms:created>
  <dcterms:modified xsi:type="dcterms:W3CDTF">2020-06-06T00:52:27Z</dcterms:modified>
</cp:coreProperties>
</file>