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10" r:id="rId3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B300E704-4367-44E8-9590-2A22431AB6DD}" type="datetime1">
              <a:rPr lang="it-IT" smtClean="0"/>
              <a:t>12/07/2024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00AC623C-86E0-4A85-83FB-F4A716956FD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17F87BE5-2980-4625-A178-ED4EDB0DF570}" type="datetime1">
              <a:rPr lang="it-IT" smtClean="0"/>
              <a:t>12/07/2024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C37D7554-D10C-4E29-B8E6-BB7111FA614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i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4" name="Segnaposto tabella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it-IT" sz="2000"/>
            </a:lvl1pPr>
            <a:lvl2pPr>
              <a:lnSpc>
                <a:spcPct val="100000"/>
              </a:lnSpc>
              <a:spcAft>
                <a:spcPts val="600"/>
              </a:spcAft>
              <a:defRPr lang="it-IT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it-IT" sz="2000"/>
            </a:lvl3pPr>
            <a:lvl4pPr>
              <a:lnSpc>
                <a:spcPct val="100000"/>
              </a:lnSpc>
              <a:spcAft>
                <a:spcPts val="1200"/>
              </a:spcAft>
              <a:defRPr lang="it-IT" sz="2000"/>
            </a:lvl4pPr>
            <a:lvl5pPr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testo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contenuto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it-IT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it-IT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it-IT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it-IT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71" y="3429000"/>
            <a:ext cx="5156337" cy="653657"/>
          </a:xfrm>
        </p:spPr>
        <p:txBody>
          <a:bodyPr rtlCol="0" anchor="t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200" dirty="0"/>
              <a:t>Presentazione del 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42217D-8D01-DBCE-DE00-42FE2766D9C5}"/>
              </a:ext>
            </a:extLst>
          </p:cNvPr>
          <p:cNvSpPr txBox="1"/>
          <p:nvPr/>
        </p:nvSpPr>
        <p:spPr>
          <a:xfrm>
            <a:off x="1226174" y="639687"/>
            <a:ext cx="95363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sa Offc Serif Pro"/>
                <a:ea typeface="+mj-ea"/>
                <a:cs typeface="+mj-cs"/>
              </a:rPr>
              <a:t>Business Intelligence per i servizi finanziari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0C91C1B-4883-6349-C6D8-EFFAB87EA62A}"/>
              </a:ext>
            </a:extLst>
          </p:cNvPr>
          <p:cNvSpPr txBox="1">
            <a:spLocks/>
          </p:cNvSpPr>
          <p:nvPr/>
        </p:nvSpPr>
        <p:spPr>
          <a:xfrm>
            <a:off x="7666599" y="5646953"/>
            <a:ext cx="3095889" cy="488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2000" dirty="0"/>
              <a:t>Riccardo Mattia 885964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3EBAEAC-84C6-BB1C-C622-559D5094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 err="1"/>
              <a:t>Statistiche</a:t>
            </a:r>
            <a:r>
              <a:rPr lang="en-US" dirty="0"/>
              <a:t> e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varianze</a:t>
            </a:r>
            <a:endParaRPr lang="en-US" dirty="0"/>
          </a:p>
        </p:txBody>
      </p:sp>
      <p:pic>
        <p:nvPicPr>
          <p:cNvPr id="8" name="Immagine 7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762BA489-A954-167D-B136-4B41978D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5" y="2474851"/>
            <a:ext cx="3068678" cy="3284563"/>
          </a:xfrm>
          <a:prstGeom prst="rect">
            <a:avLst/>
          </a:prstGeom>
          <a:noFill/>
        </p:spPr>
      </p:pic>
      <p:pic>
        <p:nvPicPr>
          <p:cNvPr id="6" name="Segnaposto contenuto 5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7D70124F-F4E2-793B-9DD6-B9F2F963AF7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191727" y="3029286"/>
            <a:ext cx="6085857" cy="2175693"/>
          </a:xfr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A39E34-4D4A-6E7C-C6AE-121777DC0D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2E1BF2-7784-5D99-3943-434A84D9A827}"/>
              </a:ext>
            </a:extLst>
          </p:cNvPr>
          <p:cNvSpPr txBox="1"/>
          <p:nvPr/>
        </p:nvSpPr>
        <p:spPr>
          <a:xfrm>
            <a:off x="1412379" y="5900225"/>
            <a:ext cx="31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Matrice delle varianze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E5D1AFD-716E-8FCA-32DD-9330754C7389}"/>
              </a:ext>
            </a:extLst>
          </p:cNvPr>
          <p:cNvSpPr txBox="1"/>
          <p:nvPr/>
        </p:nvSpPr>
        <p:spPr>
          <a:xfrm>
            <a:off x="7002885" y="5309829"/>
            <a:ext cx="2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Statistiche </a:t>
            </a:r>
            <a:r>
              <a:rPr lang="it-IT" dirty="0" err="1"/>
              <a:t>univariate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95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34B88-94B3-13F5-2ABC-993E373C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it-IT" dirty="0"/>
              <a:t>Matrice delle Correlazioni</a:t>
            </a:r>
          </a:p>
        </p:txBody>
      </p:sp>
      <p:pic>
        <p:nvPicPr>
          <p:cNvPr id="6" name="Segnaposto contenuto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A8500DC-07B1-AEAC-9E2F-0F9F2319975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50153" y="2552047"/>
            <a:ext cx="8552264" cy="3232813"/>
          </a:xfr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2FB84D-DCE1-7021-B30F-679F94439F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27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95D27-3028-5A1A-A807-1B7678CD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Correlazioni e </a:t>
            </a:r>
            <a:r>
              <a:rPr lang="it-IT" dirty="0" err="1"/>
              <a:t>Scatter</a:t>
            </a:r>
            <a:r>
              <a:rPr lang="it-IT" dirty="0"/>
              <a:t> Plots</a:t>
            </a:r>
          </a:p>
        </p:txBody>
      </p:sp>
      <p:pic>
        <p:nvPicPr>
          <p:cNvPr id="9" name="Segnaposto contenuto 8" descr="Immagine che contiene diagramma, linea, schermata, testo&#10;&#10;Descrizione generata automaticamente">
            <a:extLst>
              <a:ext uri="{FF2B5EF4-FFF2-40B4-BE49-F238E27FC236}">
                <a16:creationId xmlns:a16="http://schemas.microsoft.com/office/drawing/2014/main" id="{30F76D24-1587-3889-CB1C-AC0FD6A69E5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796657" y="3894436"/>
            <a:ext cx="3156043" cy="2104029"/>
          </a:xfrm>
        </p:spPr>
      </p:pic>
      <p:pic>
        <p:nvPicPr>
          <p:cNvPr id="7" name="Segnaposto contenuto 6" descr="Immagine che contiene testo, linea, diagramma, calligrafia&#10;&#10;Descrizione generata automaticamente">
            <a:extLst>
              <a:ext uri="{FF2B5EF4-FFF2-40B4-BE49-F238E27FC236}">
                <a16:creationId xmlns:a16="http://schemas.microsoft.com/office/drawing/2014/main" id="{BD4D9BD2-7CBE-F9C7-8ED9-7FBDDC28B0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96657" y="1799085"/>
            <a:ext cx="3156043" cy="2104028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FEE64B-3AB1-86E6-145F-98B014AF0A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12</a:t>
            </a:fld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99AE80DE-9779-53A9-C999-9A8D62173E12}"/>
              </a:ext>
            </a:extLst>
          </p:cNvPr>
          <p:cNvGrpSpPr/>
          <p:nvPr/>
        </p:nvGrpSpPr>
        <p:grpSpPr>
          <a:xfrm>
            <a:off x="8118587" y="1793172"/>
            <a:ext cx="3159000" cy="4205293"/>
            <a:chOff x="8618556" y="2066234"/>
            <a:chExt cx="3159000" cy="4205293"/>
          </a:xfrm>
        </p:grpSpPr>
        <p:pic>
          <p:nvPicPr>
            <p:cNvPr id="11" name="Immagine 10" descr="Immagine che contiene testo, diagramma, linea, Diagramma&#10;&#10;Descrizione generata automaticamente">
              <a:extLst>
                <a:ext uri="{FF2B5EF4-FFF2-40B4-BE49-F238E27FC236}">
                  <a16:creationId xmlns:a16="http://schemas.microsoft.com/office/drawing/2014/main" id="{AFE727BE-AECD-7001-8FB4-428610D2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8556" y="2066234"/>
              <a:ext cx="3159000" cy="21060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FFF41863-7FC2-F983-6800-3593A66A5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8556" y="4165527"/>
              <a:ext cx="3159000" cy="2106000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123D8A0-890E-ADA6-77E7-CA6AF0CE1C84}"/>
              </a:ext>
            </a:extLst>
          </p:cNvPr>
          <p:cNvGrpSpPr/>
          <p:nvPr/>
        </p:nvGrpSpPr>
        <p:grpSpPr>
          <a:xfrm>
            <a:off x="1468814" y="1804480"/>
            <a:ext cx="3159000" cy="4203323"/>
            <a:chOff x="1677482" y="2066234"/>
            <a:chExt cx="3159000" cy="4203323"/>
          </a:xfrm>
        </p:grpSpPr>
        <p:pic>
          <p:nvPicPr>
            <p:cNvPr id="15" name="Immagine 14" descr="Immagine che contiene testo, diagramma, linea, Diagramma&#10;&#10;Descrizione generata automaticamente">
              <a:extLst>
                <a:ext uri="{FF2B5EF4-FFF2-40B4-BE49-F238E27FC236}">
                  <a16:creationId xmlns:a16="http://schemas.microsoft.com/office/drawing/2014/main" id="{9D1E5057-C3DF-BF70-C353-5169C586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7482" y="2066234"/>
              <a:ext cx="3159000" cy="2106000"/>
            </a:xfrm>
            <a:prstGeom prst="rect">
              <a:avLst/>
            </a:prstGeom>
          </p:spPr>
        </p:pic>
        <p:pic>
          <p:nvPicPr>
            <p:cNvPr id="17" name="Immagine 16" descr="Immagine che contiene diagramma, testo, schermata, linea&#10;&#10;Descrizione generata automaticamente">
              <a:extLst>
                <a:ext uri="{FF2B5EF4-FFF2-40B4-BE49-F238E27FC236}">
                  <a16:creationId xmlns:a16="http://schemas.microsoft.com/office/drawing/2014/main" id="{4C207759-46C6-FB44-8380-32716D4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7482" y="4165528"/>
              <a:ext cx="3156043" cy="2104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074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15727-6E30-26B0-58B7-5987801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di Previsione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7D1D6D-0895-808E-080A-1348958962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39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6C29F-7F02-BA73-F222-723A57A0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Previsione di serie temporali tramite SVM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22CE2-BC18-1F4C-5885-61F908E081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1541794"/>
            <a:ext cx="9150675" cy="41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Support </a:t>
            </a:r>
            <a:r>
              <a:rPr lang="it-IT" sz="1600" dirty="0" err="1"/>
              <a:t>Vector</a:t>
            </a:r>
            <a:r>
              <a:rPr lang="it-IT" sz="1600" dirty="0"/>
              <a:t> </a:t>
            </a:r>
            <a:r>
              <a:rPr lang="it-IT" sz="1600" dirty="0" err="1"/>
              <a:t>Regression</a:t>
            </a:r>
            <a:r>
              <a:rPr lang="it-IT" sz="1600" dirty="0"/>
              <a:t> (SVR) è un adattamento dei modelli di Support </a:t>
            </a:r>
            <a:r>
              <a:rPr lang="it-IT" sz="1600" dirty="0" err="1"/>
              <a:t>Vector</a:t>
            </a:r>
            <a:r>
              <a:rPr lang="it-IT" sz="1600" dirty="0"/>
              <a:t> Machine (SVM) per la regressione, utilizzato per la previsione delle serie temporali (time </a:t>
            </a:r>
            <a:r>
              <a:rPr lang="it-IT" sz="1600" dirty="0" err="1"/>
              <a:t>series</a:t>
            </a:r>
            <a:r>
              <a:rPr lang="it-IT" sz="1600" dirty="0"/>
              <a:t> forecasting). Questo modello sfrutta un kernel per trasformare i dati e trovare una funzione di previsione ottimale.</a:t>
            </a:r>
          </a:p>
          <a:p>
            <a:pPr marL="0" indent="0">
              <a:buNone/>
            </a:pPr>
            <a:r>
              <a:rPr lang="it-IT" sz="1600" b="1" dirty="0"/>
              <a:t>Componenti principali</a:t>
            </a:r>
            <a:r>
              <a:rPr lang="it-IT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/>
              <a:t>Kernel</a:t>
            </a:r>
            <a:r>
              <a:rPr lang="it-IT" sz="1600" dirty="0"/>
              <a:t>: Funzione per trasformare i dati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/>
              <a:t>Parametro C</a:t>
            </a:r>
            <a:r>
              <a:rPr lang="it-IT" sz="1600" dirty="0"/>
              <a:t>: Bilanciamento tra accuratezza e margine di errore.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/>
              <a:t>Epsilon (ε)</a:t>
            </a:r>
            <a:r>
              <a:rPr lang="it-IT" sz="1600" dirty="0"/>
              <a:t>: Precisione della funzione di previsione.</a:t>
            </a:r>
          </a:p>
          <a:p>
            <a:pPr marL="0" indent="0">
              <a:buNone/>
            </a:pPr>
            <a:r>
              <a:rPr lang="it-IT" sz="1600" dirty="0"/>
              <a:t>La scelta accurata di questi parametri è fondamentale per ottenere previsioni precise con un margine di errore ridotto.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5CC653-10AE-CF9E-D13C-80F8E17FA9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00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BA98C-B089-FE40-DC5E-E2209DA8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modello ottimizzato su un titolo</a:t>
            </a:r>
          </a:p>
        </p:txBody>
      </p:sp>
      <p:pic>
        <p:nvPicPr>
          <p:cNvPr id="6" name="Segnaposto contenuto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B6C81804-DF2C-3FA9-694C-31C35439ACE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613235" y="1611502"/>
            <a:ext cx="4692201" cy="3128134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57C5A1-1E1D-4819-760F-4920C40997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15</a:t>
            </a:fld>
            <a:endParaRPr lang="it-IT" dirty="0"/>
          </a:p>
        </p:txBody>
      </p:sp>
      <p:pic>
        <p:nvPicPr>
          <p:cNvPr id="8" name="Immagine 7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27171236-87E5-1673-0053-46E63DAE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14" y="1611502"/>
            <a:ext cx="4692201" cy="312813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1346B0-C463-1C14-F23E-5184BCA4545F}"/>
              </a:ext>
            </a:extLst>
          </p:cNvPr>
          <p:cNvSpPr txBox="1"/>
          <p:nvPr/>
        </p:nvSpPr>
        <p:spPr>
          <a:xfrm>
            <a:off x="1468815" y="4812145"/>
            <a:ext cx="95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Orizzonte delle previsioni: </a:t>
            </a:r>
            <a:r>
              <a:rPr lang="it-IT" dirty="0"/>
              <a:t>1 giorno</a:t>
            </a:r>
          </a:p>
        </p:txBody>
      </p:sp>
      <p:graphicFrame>
        <p:nvGraphicFramePr>
          <p:cNvPr id="10" name="Oggetto 9">
            <a:extLst>
              <a:ext uri="{FF2B5EF4-FFF2-40B4-BE49-F238E27FC236}">
                <a16:creationId xmlns:a16="http://schemas.microsoft.com/office/drawing/2014/main" id="{41408793-98B6-BB23-DA35-8691749AF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95650"/>
              </p:ext>
            </p:extLst>
          </p:nvPr>
        </p:nvGraphicFramePr>
        <p:xfrm>
          <a:off x="3968496" y="5404531"/>
          <a:ext cx="1533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ggetto shell Packager" showAsIcon="1" r:id="rId4" imgW="1533485" imgH="514350" progId="Package">
                  <p:embed/>
                </p:oleObj>
              </mc:Choice>
              <mc:Fallback>
                <p:oleObj name="Oggetto shell Packager" showAsIcon="1" r:id="rId4" imgW="153348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8496" y="5404531"/>
                        <a:ext cx="1533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688D2A6-E457-9501-8D9D-76C3CB1119F0}"/>
              </a:ext>
            </a:extLst>
          </p:cNvPr>
          <p:cNvSpPr txBox="1"/>
          <p:nvPr/>
        </p:nvSpPr>
        <p:spPr>
          <a:xfrm>
            <a:off x="1468815" y="5477040"/>
            <a:ext cx="249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Parametri Ottimali:</a:t>
            </a:r>
          </a:p>
        </p:txBody>
      </p:sp>
    </p:spTree>
    <p:extLst>
      <p:ext uri="{BB962C8B-B14F-4D97-AF65-F5344CB8AC3E}">
        <p14:creationId xmlns:p14="http://schemas.microsoft.com/office/powerpoint/2010/main" val="222401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C9088-1120-EE5A-5141-75203B6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Stategia</a:t>
            </a:r>
            <a:r>
              <a:rPr lang="it-IT" dirty="0"/>
              <a:t> di Trading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55CD0E-6BB0-3058-1019-10D9975A24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60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E626B3-47C2-73CF-3B5E-3CF101E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en-US" dirty="0" err="1"/>
              <a:t>Strategia</a:t>
            </a:r>
            <a:r>
              <a:rPr lang="en-US" dirty="0"/>
              <a:t>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mobili</a:t>
            </a:r>
            <a:r>
              <a:rPr lang="en-US" dirty="0"/>
              <a:t> </a:t>
            </a:r>
            <a:r>
              <a:rPr lang="en-US" dirty="0" err="1"/>
              <a:t>semplici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DC330E0-39EA-E3F5-BC20-AE259357A1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600" dirty="0"/>
              <a:t>Questa strategia consiste in: 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it-IT" sz="1600" dirty="0"/>
              <a:t>Definire i periodi su cui calcolare le medie mobili semplici del titolo, vengono calcolate due medie mobili semplici una “corta” e una “lunga” (ad esempio: 50 giorni e 200 giorni)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it-IT" sz="1600" dirty="0"/>
              <a:t>Si applica la strategia sull’andamento del titolo:</a:t>
            </a:r>
          </a:p>
          <a:p>
            <a:pPr marL="1143000" lvl="1">
              <a:lnSpc>
                <a:spcPct val="90000"/>
              </a:lnSpc>
            </a:pPr>
            <a:r>
              <a:rPr lang="it-IT" sz="1600" dirty="0"/>
              <a:t>Quando la SMA10 più corta è sopra la SMA più lunga si assume una posizione long sul titolo. </a:t>
            </a:r>
          </a:p>
          <a:p>
            <a:pPr marL="1143000" lvl="1">
              <a:lnSpc>
                <a:spcPct val="90000"/>
              </a:lnSpc>
            </a:pPr>
            <a:r>
              <a:rPr lang="it-IT" sz="1600" dirty="0"/>
              <a:t>Quando la SMA più corta è sotto la SMA più lunga si assume una posizione short sul titolo</a:t>
            </a:r>
            <a:endParaRPr lang="en-US" sz="1600" dirty="0"/>
          </a:p>
        </p:txBody>
      </p:sp>
      <p:pic>
        <p:nvPicPr>
          <p:cNvPr id="7" name="Segnaposto contenuto 6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F940E329-B0B3-14CD-0B03-605B427A528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18803" y="2470335"/>
            <a:ext cx="5140992" cy="3084595"/>
          </a:xfr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EAD850-00A3-0557-1A00-EB076130A4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39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A4433-1E21-873F-1898-CD336FD3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it-IT" kern="1200">
                <a:latin typeface="+mj-lt"/>
                <a:ea typeface="+mj-ea"/>
                <a:cs typeface="+mj-cs"/>
              </a:rPr>
              <a:t>Backtest strategia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78CFE2-6A15-AEE1-C97F-1799B1F3C09F}"/>
              </a:ext>
            </a:extLst>
          </p:cNvPr>
          <p:cNvSpPr txBox="1"/>
          <p:nvPr/>
        </p:nvSpPr>
        <p:spPr>
          <a:xfrm>
            <a:off x="1468815" y="2057401"/>
            <a:ext cx="3068678" cy="41194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20040" indent="-320040">
              <a:spcAft>
                <a:spcPts val="1200"/>
              </a:spcAft>
              <a:buFont typeface="+mj-lt"/>
              <a:buAutoNum type="arabicPeriod"/>
            </a:pPr>
            <a:r>
              <a:rPr lang="it-IT" sz="2000" b="1" dirty="0"/>
              <a:t>Ritorno cumulato Della strategia: </a:t>
            </a:r>
            <a:r>
              <a:rPr lang="it-IT" sz="2000" dirty="0"/>
              <a:t>4.370 </a:t>
            </a:r>
          </a:p>
          <a:p>
            <a:pPr marL="320040" indent="-320040">
              <a:spcAft>
                <a:spcPts val="1200"/>
              </a:spcAft>
              <a:buFont typeface="+mj-lt"/>
              <a:buAutoNum type="arabicPeriod"/>
            </a:pPr>
            <a:r>
              <a:rPr lang="it-IT" sz="2000" b="1" dirty="0"/>
              <a:t>Ritorno cumulato Buy and </a:t>
            </a:r>
            <a:r>
              <a:rPr lang="it-IT" sz="2000" b="1" dirty="0" err="1"/>
              <a:t>Hold</a:t>
            </a:r>
            <a:r>
              <a:rPr lang="it-IT" sz="2000" b="1" dirty="0"/>
              <a:t>: </a:t>
            </a:r>
            <a:r>
              <a:rPr lang="it-IT" sz="2000" dirty="0"/>
              <a:t>3.520 </a:t>
            </a:r>
          </a:p>
          <a:p>
            <a:pPr marL="320040" indent="-320040">
              <a:spcAft>
                <a:spcPts val="1200"/>
              </a:spcAft>
              <a:buFont typeface="+mj-lt"/>
              <a:buAutoNum type="arabicPeriod"/>
            </a:pPr>
            <a:r>
              <a:rPr lang="it-IT" sz="2000" b="1" dirty="0"/>
              <a:t>Out Performance (market </a:t>
            </a:r>
            <a:r>
              <a:rPr lang="it-IT" sz="2000" b="1" dirty="0" err="1"/>
              <a:t>returns</a:t>
            </a:r>
            <a:r>
              <a:rPr lang="it-IT" sz="2000" b="1" dirty="0"/>
              <a:t> – strategy </a:t>
            </a:r>
            <a:r>
              <a:rPr lang="it-IT" sz="2000" b="1" dirty="0" err="1"/>
              <a:t>returns</a:t>
            </a:r>
            <a:r>
              <a:rPr lang="it-IT" sz="2000" b="1" dirty="0"/>
              <a:t>): </a:t>
            </a:r>
            <a:r>
              <a:rPr lang="it-IT" sz="2000" dirty="0"/>
              <a:t>0.850 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DE895CF6-BCAD-7DBF-EA70-0FC2273D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26" y="2057401"/>
            <a:ext cx="6085857" cy="3651513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102F01-A7A9-A0DD-8491-EEDE281F52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it-IT" smtClean="0"/>
              <a:pPr>
                <a:spcAft>
                  <a:spcPts val="600"/>
                </a:spcAft>
              </a:pPr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87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B5C29-CA2A-DA1C-9EEC-662E3EF8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B64805-9E1E-2759-6680-E48F7A3C8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8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6CD5B-0D03-DBBA-F2A4-99222FE3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Titoli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40DF7B-EAF8-A6C7-9FFE-67BAC8D7CC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3"/>
            <a:ext cx="3103186" cy="566925"/>
          </a:xfrm>
        </p:spPr>
        <p:txBody>
          <a:bodyPr>
            <a:normAutofit/>
          </a:bodyPr>
          <a:lstStyle/>
          <a:p>
            <a:r>
              <a:rPr lang="it-IT"/>
              <a:t>Settore Tecnologico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6ABEBE-CF5E-68FF-E165-ADC4EAC4A7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A3444D3-0408-4F33-4FFB-5A8228AFA3EA}"/>
              </a:ext>
            </a:extLst>
          </p:cNvPr>
          <p:cNvSpPr txBox="1">
            <a:spLocks/>
          </p:cNvSpPr>
          <p:nvPr/>
        </p:nvSpPr>
        <p:spPr>
          <a:xfrm>
            <a:off x="4821607" y="2057398"/>
            <a:ext cx="3103186" cy="41194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Settore Bellico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F36EFA-AB0B-1E51-61C8-705A8380522D}"/>
              </a:ext>
            </a:extLst>
          </p:cNvPr>
          <p:cNvSpPr txBox="1">
            <a:spLocks/>
          </p:cNvSpPr>
          <p:nvPr/>
        </p:nvSpPr>
        <p:spPr>
          <a:xfrm>
            <a:off x="8174401" y="2057399"/>
            <a:ext cx="3103186" cy="41194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Settore Bancario</a:t>
            </a:r>
            <a:endParaRPr lang="it-IT" dirty="0"/>
          </a:p>
        </p:txBody>
      </p:sp>
      <p:pic>
        <p:nvPicPr>
          <p:cNvPr id="19" name="Immagine 18" descr="Immagine che contiene Elementi grafici, logo, schermata, Carattere&#10;&#10;Descrizione generata automaticamente">
            <a:extLst>
              <a:ext uri="{FF2B5EF4-FFF2-40B4-BE49-F238E27FC236}">
                <a16:creationId xmlns:a16="http://schemas.microsoft.com/office/drawing/2014/main" id="{4B9E5B6B-E460-3976-7C30-CD01F873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00" y="2228224"/>
            <a:ext cx="2084833" cy="2084833"/>
          </a:xfrm>
          <a:prstGeom prst="rect">
            <a:avLst/>
          </a:prstGeom>
        </p:spPr>
      </p:pic>
      <p:pic>
        <p:nvPicPr>
          <p:cNvPr id="8" name="Immagine 7" descr="Immagine che contiene logo, Carattere, Elementi grafici, simbolo&#10;&#10;Descrizione generata automaticamente">
            <a:extLst>
              <a:ext uri="{FF2B5EF4-FFF2-40B4-BE49-F238E27FC236}">
                <a16:creationId xmlns:a16="http://schemas.microsoft.com/office/drawing/2014/main" id="{DE1EE731-03DB-AF4C-1FD8-E56BE563A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675" y1="47073" x2="33675" y2="47073"/>
                        <a14:foregroundMark x1="34261" y1="35610" x2="34261" y2="35610"/>
                        <a14:foregroundMark x1="38653" y1="29268" x2="38653" y2="29268"/>
                        <a14:foregroundMark x1="39092" y1="47317" x2="39092" y2="47317"/>
                        <a14:foregroundMark x1="50220" y1="47073" x2="50220" y2="47073"/>
                        <a14:foregroundMark x1="57394" y1="49756" x2="57394" y2="49756"/>
                        <a14:foregroundMark x1="67350" y1="45610" x2="67350" y2="45610"/>
                        <a14:foregroundMark x1="71010" y1="35366" x2="71010" y2="35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366" y="4117129"/>
            <a:ext cx="2532746" cy="1520389"/>
          </a:xfrm>
          <a:prstGeom prst="rect">
            <a:avLst/>
          </a:prstGeom>
        </p:spPr>
      </p:pic>
      <p:pic>
        <p:nvPicPr>
          <p:cNvPr id="12" name="Immagine 11" descr="Immagine che contiene logo, Elementi grafici, Carattere, testo&#10;&#10;Descrizione generata automaticamente">
            <a:extLst>
              <a:ext uri="{FF2B5EF4-FFF2-40B4-BE49-F238E27FC236}">
                <a16:creationId xmlns:a16="http://schemas.microsoft.com/office/drawing/2014/main" id="{B5FF827A-54E5-87E7-F365-7D831B517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333" y1="73077" x2="28333" y2="73077"/>
                        <a14:foregroundMark x1="39333" y1="73373" x2="39333" y2="73373"/>
                        <a14:foregroundMark x1="48500" y1="75148" x2="48500" y2="75148"/>
                        <a14:foregroundMark x1="52500" y1="73373" x2="52500" y2="73373"/>
                        <a14:foregroundMark x1="61667" y1="73669" x2="61667" y2="73669"/>
                        <a14:foregroundMark x1="66167" y1="75148" x2="66167" y2="75148"/>
                        <a14:foregroundMark x1="75000" y1="81953" x2="75000" y2="819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366" y="2488100"/>
            <a:ext cx="2778252" cy="1565082"/>
          </a:xfrm>
          <a:prstGeom prst="rect">
            <a:avLst/>
          </a:prstGeom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98258880-5EE3-C2D3-0C79-05BF615F2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4399" y="4313057"/>
            <a:ext cx="2005584" cy="1128141"/>
          </a:xfrm>
          <a:prstGeom prst="rect">
            <a:avLst/>
          </a:prstGeom>
        </p:spPr>
      </p:pic>
      <p:pic>
        <p:nvPicPr>
          <p:cNvPr id="16" name="Immagine 15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886ED6D3-55DD-5B79-752C-11D65EAB23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875" y1="39250" x2="22875" y2="39250"/>
                        <a14:foregroundMark x1="30250" y1="39250" x2="30250" y2="39250"/>
                        <a14:foregroundMark x1="48875" y1="35250" x2="48875" y2="35250"/>
                        <a14:foregroundMark x1="51500" y1="36250" x2="51500" y2="36250"/>
                        <a14:foregroundMark x1="53750" y1="36750" x2="53750" y2="36750"/>
                        <a14:foregroundMark x1="55375" y1="36250" x2="55375" y2="36250"/>
                        <a14:foregroundMark x1="59750" y1="36000" x2="59750" y2="36000"/>
                        <a14:foregroundMark x1="62000" y1="36250" x2="62000" y2="36250"/>
                        <a14:foregroundMark x1="61875" y1="31000" x2="61875" y2="31000"/>
                        <a14:foregroundMark x1="63875" y1="37750" x2="63875" y2="37750"/>
                        <a14:foregroundMark x1="70125" y1="37000" x2="70125" y2="37000"/>
                        <a14:foregroundMark x1="71875" y1="35250" x2="71875" y2="35250"/>
                        <a14:foregroundMark x1="75375" y1="34250" x2="75375" y2="34250"/>
                        <a14:foregroundMark x1="78250" y1="35500" x2="78250" y2="35500"/>
                        <a14:foregroundMark x1="46625" y1="49000" x2="46625" y2="49000"/>
                        <a14:foregroundMark x1="48500" y1="51000" x2="48500" y2="51000"/>
                        <a14:foregroundMark x1="52375" y1="52000" x2="52375" y2="52000"/>
                        <a14:foregroundMark x1="56875" y1="52500" x2="56875" y2="52500"/>
                        <a14:foregroundMark x1="60250" y1="50750" x2="60250" y2="50750"/>
                        <a14:foregroundMark x1="62500" y1="50750" x2="62500" y2="50750"/>
                        <a14:foregroundMark x1="63875" y1="51500" x2="63875" y2="51500"/>
                        <a14:foregroundMark x1="46875" y1="66500" x2="46875" y2="66500"/>
                        <a14:foregroundMark x1="49125" y1="66250" x2="49125" y2="66250"/>
                        <a14:foregroundMark x1="54125" y1="65750" x2="54125" y2="65750"/>
                        <a14:foregroundMark x1="56750" y1="66500" x2="56750" y2="66500"/>
                        <a14:foregroundMark x1="61000" y1="67000" x2="61000" y2="67000"/>
                        <a14:foregroundMark x1="64125" y1="67000" x2="64125" y2="67000"/>
                        <a14:foregroundMark x1="66250" y1="66500" x2="66250" y2="66500"/>
                        <a14:foregroundMark x1="68375" y1="66750" x2="68375" y2="66750"/>
                        <a14:foregroundMark x1="68625" y1="61750" x2="68625" y2="61750"/>
                        <a14:foregroundMark x1="70250" y1="67250" x2="70250" y2="67250"/>
                        <a14:foregroundMark x1="74125" y1="67500" x2="74125" y2="67500"/>
                        <a14:foregroundMark x1="29875" y1="39250" x2="29875" y2="39250"/>
                        <a14:foregroundMark x1="30125" y1="37250" x2="30125" y2="37250"/>
                        <a14:foregroundMark x1="30125" y1="37250" x2="30125" y2="37250"/>
                        <a14:backgroundMark x1="69250" y1="36500" x2="69250" y2="36500"/>
                        <a14:backgroundMark x1="69125" y1="36750" x2="69125" y2="36750"/>
                        <a14:backgroundMark x1="68125" y1="37250" x2="68125" y2="37250"/>
                        <a14:backgroundMark x1="53625" y1="52250" x2="53625" y2="52250"/>
                        <a14:backgroundMark x1="57625" y1="53750" x2="57625" y2="53750"/>
                        <a14:backgroundMark x1="75125" y1="37250" x2="75125" y2="37250"/>
                        <a14:backgroundMark x1="71500" y1="66000" x2="71500" y2="66000"/>
                        <a14:backgroundMark x1="53625" y1="68000" x2="53625" y2="68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9" y="2712392"/>
            <a:ext cx="2505450" cy="1252725"/>
          </a:xfrm>
          <a:prstGeom prst="rect">
            <a:avLst/>
          </a:prstGeom>
        </p:spPr>
      </p:pic>
      <p:pic>
        <p:nvPicPr>
          <p:cNvPr id="21" name="Immagine 20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81990FCC-473F-D186-95B9-89FD5E1905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3000" r="96556">
                        <a14:foregroundMark x1="6444" y1="38600" x2="6444" y2="38600"/>
                        <a14:foregroundMark x1="3111" y1="35000" x2="3111" y2="35000"/>
                        <a14:foregroundMark x1="59222" y1="38800" x2="59222" y2="38800"/>
                        <a14:foregroundMark x1="59111" y1="38800" x2="59111" y2="38800"/>
                        <a14:foregroundMark x1="12111" y1="38200" x2="12111" y2="38200"/>
                        <a14:foregroundMark x1="34889" y1="43200" x2="34889" y2="43200"/>
                        <a14:foregroundMark x1="48778" y1="42000" x2="48778" y2="42000"/>
                        <a14:foregroundMark x1="58556" y1="43200" x2="58556" y2="43200"/>
                        <a14:foregroundMark x1="58556" y1="43000" x2="58556" y2="43000"/>
                        <a14:foregroundMark x1="68889" y1="43800" x2="68889" y2="43800"/>
                        <a14:foregroundMark x1="73333" y1="44000" x2="73333" y2="44000"/>
                        <a14:foregroundMark x1="86000" y1="42800" x2="86000" y2="42800"/>
                        <a14:foregroundMark x1="94111" y1="42200" x2="94111" y2="42200"/>
                        <a14:foregroundMark x1="96556" y1="47200" x2="96556" y2="47200"/>
                        <a14:foregroundMark x1="57889" y1="64200" x2="57889" y2="64200"/>
                        <a14:foregroundMark x1="61667" y1="63400" x2="61667" y2="63400"/>
                        <a14:foregroundMark x1="68111" y1="64400" x2="68111" y2="64400"/>
                        <a14:foregroundMark x1="70889" y1="64000" x2="70889" y2="64000"/>
                        <a14:foregroundMark x1="76889" y1="60600" x2="76889" y2="60600"/>
                        <a14:foregroundMark x1="83000" y1="61400" x2="83000" y2="61400"/>
                        <a14:foregroundMark x1="86556" y1="61800" x2="86556" y2="61800"/>
                        <a14:foregroundMark x1="90889" y1="62400" x2="90889" y2="62400"/>
                        <a14:foregroundMark x1="94333" y1="66200" x2="94333" y2="66200"/>
                        <a14:foregroundMark x1="69778" y1="43200" x2="69778" y2="43200"/>
                        <a14:backgroundMark x1="62000" y1="61600" x2="62000" y2="61600"/>
                        <a14:backgroundMark x1="67000" y1="63400" x2="67000" y2="63400"/>
                        <a14:backgroundMark x1="77222" y1="61600" x2="77222" y2="61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9687" y="4261611"/>
            <a:ext cx="1930074" cy="11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6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0A277-99D7-1080-2CAD-12FF1FC4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Beta dei titoli e Rendimenti attesi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21204B-1C8E-89F0-6499-031A5500664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615408"/>
            <a:ext cx="4575337" cy="2477799"/>
          </a:xfrm>
        </p:spPr>
        <p:txBody>
          <a:bodyPr>
            <a:noAutofit/>
          </a:bodyPr>
          <a:lstStyle/>
          <a:p>
            <a:r>
              <a:rPr lang="it-IT" sz="1800" dirty="0"/>
              <a:t>Indice beta per NVDA con ^GSPC : 1.8058</a:t>
            </a:r>
          </a:p>
          <a:p>
            <a:r>
              <a:rPr lang="it-IT" sz="1800" dirty="0"/>
              <a:t>Indice beta per INTC con ^GSPC : 0.9808</a:t>
            </a:r>
          </a:p>
          <a:p>
            <a:r>
              <a:rPr lang="it-IT" sz="1800" dirty="0"/>
              <a:t>Indice beta per HII con ^GSPC : 0.7361</a:t>
            </a:r>
          </a:p>
          <a:p>
            <a:r>
              <a:rPr lang="it-IT" sz="1800" dirty="0"/>
              <a:t>Indice beta per TDG con ^GSPC : 1.2942</a:t>
            </a:r>
          </a:p>
          <a:p>
            <a:r>
              <a:rPr lang="it-IT" sz="1800" dirty="0"/>
              <a:t>Indice beta per JPM con ^GSPC : 1.1381</a:t>
            </a:r>
          </a:p>
          <a:p>
            <a:r>
              <a:rPr lang="it-IT" sz="1800" dirty="0"/>
              <a:t>Indice beta per BAC con ^GSPC : 1.4049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0C4773-5B82-4634-3086-A73936BDB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20</a:t>
            </a:fld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F3B252-F8C2-1740-FCDF-347BA2BFCF17}"/>
              </a:ext>
            </a:extLst>
          </p:cNvPr>
          <p:cNvSpPr txBox="1"/>
          <p:nvPr/>
        </p:nvSpPr>
        <p:spPr>
          <a:xfrm>
            <a:off x="6096000" y="2102248"/>
            <a:ext cx="327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j-lt"/>
              </a:rPr>
              <a:t>Rendimenti attesi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A72158-A939-4333-9468-54445445A963}"/>
              </a:ext>
            </a:extLst>
          </p:cNvPr>
          <p:cNvSpPr txBox="1"/>
          <p:nvPr/>
        </p:nvSpPr>
        <p:spPr>
          <a:xfrm>
            <a:off x="1468815" y="2102248"/>
            <a:ext cx="327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+mj-lt"/>
              </a:rPr>
              <a:t>Beta dei titoli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90D70D-02E1-7415-0551-E8C7CF2D15C8}"/>
              </a:ext>
            </a:extLst>
          </p:cNvPr>
          <p:cNvSpPr txBox="1"/>
          <p:nvPr/>
        </p:nvSpPr>
        <p:spPr>
          <a:xfrm>
            <a:off x="6565360" y="2615408"/>
            <a:ext cx="44897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/>
              <a:t>Rendimento atteso per NVDA: 0.1831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/>
              <a:t>Rendimento atteso per INTC: 0.1216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/>
              <a:t>Rendimento atteso per HII: 0.1033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/>
              <a:t>Rendimento atteso per TDG: 0.1449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/>
              <a:t>Rendimento atteso per JPM: 0.1333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/>
              <a:t>Rendimento atteso per BAC: 0.1532</a:t>
            </a:r>
          </a:p>
        </p:txBody>
      </p:sp>
    </p:spTree>
    <p:extLst>
      <p:ext uri="{BB962C8B-B14F-4D97-AF65-F5344CB8AC3E}">
        <p14:creationId xmlns:p14="http://schemas.microsoft.com/office/powerpoint/2010/main" val="120621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374409-BAF8-6CD9-BBFB-3F0D9441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Esposizione ai fattori di rischio F&amp;F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87B541-9A7C-3226-178D-76ED8066CD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F29859-7235-BA56-A13F-211B2B37E633}"/>
              </a:ext>
            </a:extLst>
          </p:cNvPr>
          <p:cNvSpPr txBox="1"/>
          <p:nvPr/>
        </p:nvSpPr>
        <p:spPr>
          <a:xfrm>
            <a:off x="1671728" y="1746771"/>
            <a:ext cx="894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+mj-lt"/>
              </a:rPr>
              <a:t>Titoli tecnologici</a:t>
            </a:r>
            <a:endParaRPr lang="it-IT" dirty="0">
              <a:latin typeface="+mj-lt"/>
            </a:endParaRPr>
          </a:p>
        </p:txBody>
      </p:sp>
      <p:pic>
        <p:nvPicPr>
          <p:cNvPr id="11" name="Immagine 10" descr="Immagine che contiene testo, schermata, menu, numero&#10;&#10;Descrizione generata automaticamente">
            <a:extLst>
              <a:ext uri="{FF2B5EF4-FFF2-40B4-BE49-F238E27FC236}">
                <a16:creationId xmlns:a16="http://schemas.microsoft.com/office/drawing/2014/main" id="{ADC6EE56-9B2D-1C16-0519-E8DFB22E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28" y="2245660"/>
            <a:ext cx="4006260" cy="30005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00C386-3552-F2EC-FE20-9E141B437E16}"/>
              </a:ext>
            </a:extLst>
          </p:cNvPr>
          <p:cNvSpPr txBox="1"/>
          <p:nvPr/>
        </p:nvSpPr>
        <p:spPr>
          <a:xfrm>
            <a:off x="1671728" y="5375813"/>
            <a:ext cx="400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NVIDIA</a:t>
            </a:r>
            <a:endParaRPr lang="it-IT" sz="1400" dirty="0"/>
          </a:p>
        </p:txBody>
      </p:sp>
      <p:pic>
        <p:nvPicPr>
          <p:cNvPr id="14" name="Immagine 13" descr="Immagine che contiene testo, schermata, menu, numero&#10;&#10;Descrizione generata automaticamente">
            <a:extLst>
              <a:ext uri="{FF2B5EF4-FFF2-40B4-BE49-F238E27FC236}">
                <a16:creationId xmlns:a16="http://schemas.microsoft.com/office/drawing/2014/main" id="{784FBC7E-D988-841A-5590-EE90D73C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97" y="2245660"/>
            <a:ext cx="3986193" cy="300059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C4AED42-CCFA-E3D3-B5D5-78AA505E1090}"/>
              </a:ext>
            </a:extLst>
          </p:cNvPr>
          <p:cNvSpPr txBox="1"/>
          <p:nvPr/>
        </p:nvSpPr>
        <p:spPr>
          <a:xfrm>
            <a:off x="6633297" y="5375813"/>
            <a:ext cx="1152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Intel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797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374409-BAF8-6CD9-BBFB-3F0D9441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Esposizione ai fattori di rischio F&amp;F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87B541-9A7C-3226-178D-76ED8066CD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22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F29859-7235-BA56-A13F-211B2B37E633}"/>
              </a:ext>
            </a:extLst>
          </p:cNvPr>
          <p:cNvSpPr txBox="1"/>
          <p:nvPr/>
        </p:nvSpPr>
        <p:spPr>
          <a:xfrm>
            <a:off x="1671728" y="1746771"/>
            <a:ext cx="894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Titoli Bellici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DC6EE56-9B2D-1C16-0519-E8DFB22E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71728" y="2264078"/>
            <a:ext cx="4006260" cy="296375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00C386-3552-F2EC-FE20-9E141B437E16}"/>
              </a:ext>
            </a:extLst>
          </p:cNvPr>
          <p:cNvSpPr txBox="1"/>
          <p:nvPr/>
        </p:nvSpPr>
        <p:spPr>
          <a:xfrm>
            <a:off x="1671728" y="5375813"/>
            <a:ext cx="400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Huntington </a:t>
            </a:r>
            <a:r>
              <a:rPr lang="it-IT" sz="1400" dirty="0" err="1"/>
              <a:t>Ingall</a:t>
            </a:r>
            <a:r>
              <a:rPr lang="it-IT" sz="1400" dirty="0"/>
              <a:t> Industries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84FBC7E-D988-841A-5590-EE90D73C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33297" y="2247040"/>
            <a:ext cx="3986193" cy="299783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C4AED42-CCFA-E3D3-B5D5-78AA505E1090}"/>
              </a:ext>
            </a:extLst>
          </p:cNvPr>
          <p:cNvSpPr txBox="1"/>
          <p:nvPr/>
        </p:nvSpPr>
        <p:spPr>
          <a:xfrm>
            <a:off x="6633297" y="5375813"/>
            <a:ext cx="232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Transdigm</a:t>
            </a:r>
            <a:r>
              <a:rPr lang="it-IT" sz="1400" dirty="0"/>
              <a:t> Group. </a:t>
            </a:r>
            <a:r>
              <a:rPr lang="it-IT" sz="1400" dirty="0" err="1"/>
              <a:t>inc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15657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374409-BAF8-6CD9-BBFB-3F0D9441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Esposizione ai fattori di rischio F&amp;F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87B541-9A7C-3226-178D-76ED8066CD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F29859-7235-BA56-A13F-211B2B37E633}"/>
              </a:ext>
            </a:extLst>
          </p:cNvPr>
          <p:cNvSpPr txBox="1"/>
          <p:nvPr/>
        </p:nvSpPr>
        <p:spPr>
          <a:xfrm>
            <a:off x="1671728" y="1746771"/>
            <a:ext cx="894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Titoli Bancari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DC6EE56-9B2D-1C16-0519-E8DFB22E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71728" y="2251911"/>
            <a:ext cx="4006260" cy="298809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00C386-3552-F2EC-FE20-9E141B437E16}"/>
              </a:ext>
            </a:extLst>
          </p:cNvPr>
          <p:cNvSpPr txBox="1"/>
          <p:nvPr/>
        </p:nvSpPr>
        <p:spPr>
          <a:xfrm>
            <a:off x="1671728" y="5375813"/>
            <a:ext cx="400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Bank of America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84FBC7E-D988-841A-5590-EE90D73C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33297" y="2255946"/>
            <a:ext cx="3986193" cy="298002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C4AED42-CCFA-E3D3-B5D5-78AA505E1090}"/>
              </a:ext>
            </a:extLst>
          </p:cNvPr>
          <p:cNvSpPr txBox="1"/>
          <p:nvPr/>
        </p:nvSpPr>
        <p:spPr>
          <a:xfrm>
            <a:off x="6633296" y="5375813"/>
            <a:ext cx="230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JP Morgan Chase &amp; Co.</a:t>
            </a:r>
          </a:p>
        </p:txBody>
      </p:sp>
    </p:spTree>
    <p:extLst>
      <p:ext uri="{BB962C8B-B14F-4D97-AF65-F5344CB8AC3E}">
        <p14:creationId xmlns:p14="http://schemas.microsoft.com/office/powerpoint/2010/main" val="35598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514A9-C08F-FC66-3A9E-EA86E182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Portfolio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65BF5D-C036-6D1C-9B5A-C2F2EBB3F8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707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CBDB7-DA23-8E85-4129-28EFBB70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Montecarlo</a:t>
            </a:r>
          </a:p>
        </p:txBody>
      </p:sp>
      <p:pic>
        <p:nvPicPr>
          <p:cNvPr id="9" name="Segnaposto contenuto 8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A3944E4D-74E3-B1A4-5D51-046A28DA342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68438" y="2249481"/>
            <a:ext cx="4627562" cy="3735401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536F3-62C8-3CBF-09BB-E14D742B07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25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E3844D-2B5B-BFD8-4B7C-65D0E92A1BA0}"/>
              </a:ext>
            </a:extLst>
          </p:cNvPr>
          <p:cNvSpPr txBox="1"/>
          <p:nvPr/>
        </p:nvSpPr>
        <p:spPr>
          <a:xfrm>
            <a:off x="1381118" y="1562105"/>
            <a:ext cx="471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Primi 108 mesi di dati</a:t>
            </a:r>
          </a:p>
        </p:txBody>
      </p:sp>
      <p:pic>
        <p:nvPicPr>
          <p:cNvPr id="13" name="Immagine 1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062D121-6A62-2E4C-09A2-4D007811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25" y="3110059"/>
            <a:ext cx="4610087" cy="19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CBDB7-DA23-8E85-4129-28EFBB70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Montecarlo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3944E4D-74E3-B1A4-5D51-046A28DA342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1468438" y="2249481"/>
            <a:ext cx="4627562" cy="3735401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536F3-62C8-3CBF-09BB-E14D742B07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26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E3844D-2B5B-BFD8-4B7C-65D0E92A1BA0}"/>
              </a:ext>
            </a:extLst>
          </p:cNvPr>
          <p:cNvSpPr txBox="1"/>
          <p:nvPr/>
        </p:nvSpPr>
        <p:spPr>
          <a:xfrm>
            <a:off x="1381118" y="1562105"/>
            <a:ext cx="471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Su ritorni Attesi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062D121-6A62-2E4C-09A2-4D007811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24791" y="3110059"/>
            <a:ext cx="4460554" cy="19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10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E3EDA-3835-E251-0C08-DD4918BE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Analitico</a:t>
            </a:r>
          </a:p>
        </p:txBody>
      </p:sp>
      <p:pic>
        <p:nvPicPr>
          <p:cNvPr id="9" name="Segnaposto contenuto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2DE8FE9-A3D2-A4E9-C992-D807A2C70F1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68814" y="2482032"/>
            <a:ext cx="4627562" cy="2167533"/>
          </a:xfrm>
        </p:spPr>
      </p:pic>
      <p:pic>
        <p:nvPicPr>
          <p:cNvPr id="11" name="Segnaposto contenuto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E8E05DE-0313-C99A-8BAF-5230179537E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667484" y="2457877"/>
            <a:ext cx="4626000" cy="2199246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CD9A0D-7753-6E8A-6844-C1546643E3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27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15A1B0-5A1B-E047-B087-481D2F51B553}"/>
              </a:ext>
            </a:extLst>
          </p:cNvPr>
          <p:cNvSpPr txBox="1"/>
          <p:nvPr/>
        </p:nvSpPr>
        <p:spPr>
          <a:xfrm>
            <a:off x="1381118" y="1562105"/>
            <a:ext cx="471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Su ritorni Primi 108 mesi di dati</a:t>
            </a:r>
          </a:p>
          <a:p>
            <a:endParaRPr lang="it-IT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0A69EB-099A-D6CA-BBF4-C25BB3E1E1CC}"/>
              </a:ext>
            </a:extLst>
          </p:cNvPr>
          <p:cNvSpPr txBox="1"/>
          <p:nvPr/>
        </p:nvSpPr>
        <p:spPr>
          <a:xfrm>
            <a:off x="6562703" y="1562104"/>
            <a:ext cx="471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Sui ritorni attesi</a:t>
            </a:r>
          </a:p>
          <a:p>
            <a:endParaRPr lang="it-IT" dirty="0">
              <a:latin typeface="+mj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8D1723-9DC3-6909-2880-7B4BF99D5318}"/>
              </a:ext>
            </a:extLst>
          </p:cNvPr>
          <p:cNvSpPr txBox="1"/>
          <p:nvPr/>
        </p:nvSpPr>
        <p:spPr>
          <a:xfrm>
            <a:off x="1468814" y="4882896"/>
            <a:ext cx="46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Beta of Maximum Sharpe Ratio Portfolio: 1.7896525907866634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DB89BF-BCD0-7616-3D18-F10BC81636B8}"/>
              </a:ext>
            </a:extLst>
          </p:cNvPr>
          <p:cNvSpPr txBox="1"/>
          <p:nvPr/>
        </p:nvSpPr>
        <p:spPr>
          <a:xfrm>
            <a:off x="6562703" y="4882896"/>
            <a:ext cx="46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Beta of Maximum Sharpe Ratio Portfolio: 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1.2954673367267695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55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3D35BA-466B-53CA-78CB-223AE52D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col Portafogli effettivo</a:t>
            </a:r>
          </a:p>
        </p:txBody>
      </p:sp>
      <p:pic>
        <p:nvPicPr>
          <p:cNvPr id="7" name="Segnaposto contenuto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BA483955-5216-DDEC-378D-1EE40947495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68438" y="2381846"/>
            <a:ext cx="4627562" cy="3470671"/>
          </a:xfrm>
        </p:spPr>
      </p:pic>
      <p:pic>
        <p:nvPicPr>
          <p:cNvPr id="10" name="Segnaposto contenuto 9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ECC7C4E-3AF3-A922-2CF2-45417D15771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667500" y="2388394"/>
            <a:ext cx="4610100" cy="3457575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643B24-7588-7A57-1968-CB300F868E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28</a:t>
            </a:fld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1FF9E5-DED7-BC49-A40F-2C318D3A393F}"/>
              </a:ext>
            </a:extLst>
          </p:cNvPr>
          <p:cNvSpPr txBox="1"/>
          <p:nvPr/>
        </p:nvSpPr>
        <p:spPr>
          <a:xfrm>
            <a:off x="1381119" y="1746771"/>
            <a:ext cx="471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Rendimenti semplici netti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284F4A-FB8A-F0FA-35AF-6829798752FF}"/>
              </a:ext>
            </a:extLst>
          </p:cNvPr>
          <p:cNvSpPr txBox="1"/>
          <p:nvPr/>
        </p:nvSpPr>
        <p:spPr>
          <a:xfrm>
            <a:off x="6667500" y="1746771"/>
            <a:ext cx="471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Rendimenti cumulati</a:t>
            </a:r>
          </a:p>
        </p:txBody>
      </p:sp>
    </p:spTree>
    <p:extLst>
      <p:ext uri="{BB962C8B-B14F-4D97-AF65-F5344CB8AC3E}">
        <p14:creationId xmlns:p14="http://schemas.microsoft.com/office/powerpoint/2010/main" val="3418020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3778169" cy="52530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Riccardo Mattia</a:t>
            </a:r>
          </a:p>
          <a:p>
            <a:pPr rtl="0"/>
            <a:r>
              <a:rPr lang="it-IT" dirty="0"/>
              <a:t>885964</a:t>
            </a:r>
          </a:p>
          <a:p>
            <a:pPr rtl="0"/>
            <a:r>
              <a:rPr lang="it-IT" dirty="0"/>
              <a:t>r.mattia1@campus.unimb.it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004F1-C58D-4536-F719-7E3C42D9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Statistiche Descrittive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07110-F513-FDE5-0543-6024B4317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007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E79BF-4BED-E89D-6759-3D3D6AA4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92" y="503852"/>
            <a:ext cx="10123896" cy="1427585"/>
          </a:xfrm>
        </p:spPr>
        <p:txBody>
          <a:bodyPr/>
          <a:lstStyle/>
          <a:p>
            <a:r>
              <a:rPr lang="it-IT" dirty="0"/>
              <a:t>Rendimenti Semplici e Composti</a:t>
            </a:r>
          </a:p>
        </p:txBody>
      </p:sp>
      <p:pic>
        <p:nvPicPr>
          <p:cNvPr id="17" name="Segnaposto contenuto 16" descr="Immagine che contiene testo, linea, Carattere, diagramma&#10;&#10;Descrizione generata automaticamente">
            <a:extLst>
              <a:ext uri="{FF2B5EF4-FFF2-40B4-BE49-F238E27FC236}">
                <a16:creationId xmlns:a16="http://schemas.microsoft.com/office/drawing/2014/main" id="{41085F5E-9D5B-54BA-6184-B77DA8AF0A9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528955" y="2484286"/>
            <a:ext cx="5220000" cy="3132000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103BB0-5DC9-2BD8-BEBA-3415300D62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15" name="Segnaposto contenuto 14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9B5291C0-239E-51CA-469A-387878999AA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153691" y="2484581"/>
            <a:ext cx="5219509" cy="3131705"/>
          </a:xfrm>
        </p:spPr>
      </p:pic>
      <p:sp>
        <p:nvSpPr>
          <p:cNvPr id="18" name="Titolo 1">
            <a:extLst>
              <a:ext uri="{FF2B5EF4-FFF2-40B4-BE49-F238E27FC236}">
                <a16:creationId xmlns:a16="http://schemas.microsoft.com/office/drawing/2014/main" id="{489EADDF-C715-6D72-8FFB-DBB31615A611}"/>
              </a:ext>
            </a:extLst>
          </p:cNvPr>
          <p:cNvSpPr txBox="1">
            <a:spLocks/>
          </p:cNvSpPr>
          <p:nvPr/>
        </p:nvSpPr>
        <p:spPr>
          <a:xfrm>
            <a:off x="1153691" y="1810550"/>
            <a:ext cx="10595264" cy="39716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Titoli tecnologici</a:t>
            </a:r>
          </a:p>
        </p:txBody>
      </p:sp>
    </p:spTree>
    <p:extLst>
      <p:ext uri="{BB962C8B-B14F-4D97-AF65-F5344CB8AC3E}">
        <p14:creationId xmlns:p14="http://schemas.microsoft.com/office/powerpoint/2010/main" val="387645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E79BF-4BED-E89D-6759-3D3D6AA4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92" y="503852"/>
            <a:ext cx="10123896" cy="1427585"/>
          </a:xfrm>
        </p:spPr>
        <p:txBody>
          <a:bodyPr/>
          <a:lstStyle/>
          <a:p>
            <a:r>
              <a:rPr lang="it-IT" dirty="0"/>
              <a:t>Rendimenti Semplici e Composti</a:t>
            </a: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41085F5E-9D5B-54BA-6184-B77DA8AF0A9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/>
          <a:stretch/>
        </p:blipFill>
        <p:spPr>
          <a:xfrm>
            <a:off x="6528955" y="2484286"/>
            <a:ext cx="5220000" cy="3132000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103BB0-5DC9-2BD8-BEBA-3415300D62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9B5291C0-239E-51CA-469A-387878999AA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1153691" y="2484581"/>
            <a:ext cx="5219509" cy="3131705"/>
          </a:xfrm>
        </p:spPr>
      </p:pic>
      <p:sp>
        <p:nvSpPr>
          <p:cNvPr id="18" name="Titolo 1">
            <a:extLst>
              <a:ext uri="{FF2B5EF4-FFF2-40B4-BE49-F238E27FC236}">
                <a16:creationId xmlns:a16="http://schemas.microsoft.com/office/drawing/2014/main" id="{489EADDF-C715-6D72-8FFB-DBB31615A611}"/>
              </a:ext>
            </a:extLst>
          </p:cNvPr>
          <p:cNvSpPr txBox="1">
            <a:spLocks/>
          </p:cNvSpPr>
          <p:nvPr/>
        </p:nvSpPr>
        <p:spPr>
          <a:xfrm>
            <a:off x="1153691" y="1810550"/>
            <a:ext cx="10595264" cy="39716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Titoli Bellici</a:t>
            </a:r>
          </a:p>
        </p:txBody>
      </p:sp>
    </p:spTree>
    <p:extLst>
      <p:ext uri="{BB962C8B-B14F-4D97-AF65-F5344CB8AC3E}">
        <p14:creationId xmlns:p14="http://schemas.microsoft.com/office/powerpoint/2010/main" val="9438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E79BF-4BED-E89D-6759-3D3D6AA4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92" y="503852"/>
            <a:ext cx="10123896" cy="1427585"/>
          </a:xfrm>
        </p:spPr>
        <p:txBody>
          <a:bodyPr/>
          <a:lstStyle/>
          <a:p>
            <a:r>
              <a:rPr lang="it-IT" dirty="0"/>
              <a:t>Rendimenti Semplici e Composti</a:t>
            </a: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41085F5E-9D5B-54BA-6184-B77DA8AF0A9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/>
          <a:stretch/>
        </p:blipFill>
        <p:spPr>
          <a:xfrm>
            <a:off x="1153691" y="2509362"/>
            <a:ext cx="5220000" cy="3132000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103BB0-5DC9-2BD8-BEBA-3415300D62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9B5291C0-239E-51CA-469A-387878999AA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6529446" y="2509657"/>
            <a:ext cx="5219509" cy="3131705"/>
          </a:xfrm>
        </p:spPr>
      </p:pic>
      <p:sp>
        <p:nvSpPr>
          <p:cNvPr id="18" name="Titolo 1">
            <a:extLst>
              <a:ext uri="{FF2B5EF4-FFF2-40B4-BE49-F238E27FC236}">
                <a16:creationId xmlns:a16="http://schemas.microsoft.com/office/drawing/2014/main" id="{489EADDF-C715-6D72-8FFB-DBB31615A611}"/>
              </a:ext>
            </a:extLst>
          </p:cNvPr>
          <p:cNvSpPr txBox="1">
            <a:spLocks/>
          </p:cNvSpPr>
          <p:nvPr/>
        </p:nvSpPr>
        <p:spPr>
          <a:xfrm>
            <a:off x="1153691" y="1810550"/>
            <a:ext cx="10595264" cy="39716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Titoli Bancari</a:t>
            </a:r>
          </a:p>
        </p:txBody>
      </p:sp>
    </p:spTree>
    <p:extLst>
      <p:ext uri="{BB962C8B-B14F-4D97-AF65-F5344CB8AC3E}">
        <p14:creationId xmlns:p14="http://schemas.microsoft.com/office/powerpoint/2010/main" val="244536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E79BF-4BED-E89D-6759-3D3D6AA4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92" y="503852"/>
            <a:ext cx="10123896" cy="1427585"/>
          </a:xfrm>
        </p:spPr>
        <p:txBody>
          <a:bodyPr/>
          <a:lstStyle/>
          <a:p>
            <a:r>
              <a:rPr lang="it-IT"/>
              <a:t>Grafici diagnostici 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103BB0-5DC9-2BD8-BEBA-3415300D62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489EADDF-C715-6D72-8FFB-DBB31615A611}"/>
              </a:ext>
            </a:extLst>
          </p:cNvPr>
          <p:cNvSpPr txBox="1">
            <a:spLocks/>
          </p:cNvSpPr>
          <p:nvPr/>
        </p:nvSpPr>
        <p:spPr>
          <a:xfrm>
            <a:off x="914412" y="422953"/>
            <a:ext cx="10595264" cy="39716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Titoli Tecnologici</a:t>
            </a:r>
          </a:p>
        </p:txBody>
      </p:sp>
      <p:pic>
        <p:nvPicPr>
          <p:cNvPr id="9" name="Segnaposto contenuto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13C95FE7-966E-71B0-63A5-DB94EB60919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654716" y="1534273"/>
            <a:ext cx="3873600" cy="4842000"/>
          </a:xfrm>
        </p:spPr>
      </p:pic>
      <p:pic>
        <p:nvPicPr>
          <p:cNvPr id="11" name="Segnaposto contenuto 10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FC5C97EE-EEC1-7401-1808-AA62FE82B72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663686" y="1535001"/>
            <a:ext cx="3873018" cy="4841272"/>
          </a:xfrm>
        </p:spPr>
      </p:pic>
    </p:spTree>
    <p:extLst>
      <p:ext uri="{BB962C8B-B14F-4D97-AF65-F5344CB8AC3E}">
        <p14:creationId xmlns:p14="http://schemas.microsoft.com/office/powerpoint/2010/main" val="12141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E79BF-4BED-E89D-6759-3D3D6AA4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92" y="503852"/>
            <a:ext cx="10123896" cy="1427585"/>
          </a:xfrm>
        </p:spPr>
        <p:txBody>
          <a:bodyPr/>
          <a:lstStyle/>
          <a:p>
            <a:r>
              <a:rPr lang="it-IT"/>
              <a:t>Grafici diagnostici 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103BB0-5DC9-2BD8-BEBA-3415300D62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489EADDF-C715-6D72-8FFB-DBB31615A611}"/>
              </a:ext>
            </a:extLst>
          </p:cNvPr>
          <p:cNvSpPr txBox="1">
            <a:spLocks/>
          </p:cNvSpPr>
          <p:nvPr/>
        </p:nvSpPr>
        <p:spPr>
          <a:xfrm>
            <a:off x="914412" y="422953"/>
            <a:ext cx="10595264" cy="39716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Titoli Bellici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3C95FE7-966E-71B0-63A5-DB94EB60919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1654716" y="1534273"/>
            <a:ext cx="3873600" cy="4842000"/>
          </a:xfr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FC5C97EE-EEC1-7401-1808-AA62FE82B72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/>
          <a:stretch/>
        </p:blipFill>
        <p:spPr>
          <a:xfrm>
            <a:off x="6663686" y="1535001"/>
            <a:ext cx="3873018" cy="4841272"/>
          </a:xfrm>
        </p:spPr>
      </p:pic>
    </p:spTree>
    <p:extLst>
      <p:ext uri="{BB962C8B-B14F-4D97-AF65-F5344CB8AC3E}">
        <p14:creationId xmlns:p14="http://schemas.microsoft.com/office/powerpoint/2010/main" val="282383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E79BF-4BED-E89D-6759-3D3D6AA4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92" y="503852"/>
            <a:ext cx="10123896" cy="1427585"/>
          </a:xfrm>
        </p:spPr>
        <p:txBody>
          <a:bodyPr/>
          <a:lstStyle/>
          <a:p>
            <a:r>
              <a:rPr lang="it-IT"/>
              <a:t>Grafici diagnostici 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103BB0-5DC9-2BD8-BEBA-3415300D62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489EADDF-C715-6D72-8FFB-DBB31615A611}"/>
              </a:ext>
            </a:extLst>
          </p:cNvPr>
          <p:cNvSpPr txBox="1">
            <a:spLocks/>
          </p:cNvSpPr>
          <p:nvPr/>
        </p:nvSpPr>
        <p:spPr>
          <a:xfrm>
            <a:off x="914412" y="422953"/>
            <a:ext cx="10595264" cy="39716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Titoli Bancari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3C95FE7-966E-71B0-63A5-DB94EB60919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1654716" y="1534273"/>
            <a:ext cx="3873600" cy="4842000"/>
          </a:xfr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FC5C97EE-EEC1-7401-1808-AA62FE82B72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/>
          <a:stretch/>
        </p:blipFill>
        <p:spPr>
          <a:xfrm>
            <a:off x="6663686" y="1535001"/>
            <a:ext cx="3873018" cy="4841272"/>
          </a:xfrm>
        </p:spPr>
      </p:pic>
    </p:spTree>
    <p:extLst>
      <p:ext uri="{BB962C8B-B14F-4D97-AF65-F5344CB8AC3E}">
        <p14:creationId xmlns:p14="http://schemas.microsoft.com/office/powerpoint/2010/main" val="342193253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6_TF78544816_Win32" id="{91A1CCE9-030E-40B5-831F-58BD67D54739}" vid="{036E6CC0-ADE4-4042-BBC8-25856C71C5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moderna per conferenza</Template>
  <TotalTime>194</TotalTime>
  <Words>554</Words>
  <Application>Microsoft Office PowerPoint</Application>
  <PresentationFormat>Widescreen</PresentationFormat>
  <Paragraphs>116</Paragraphs>
  <Slides>29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Tisa Offc Serif Pro</vt:lpstr>
      <vt:lpstr>Univers Light</vt:lpstr>
      <vt:lpstr>Personalizzata</vt:lpstr>
      <vt:lpstr>Pacchetto</vt:lpstr>
      <vt:lpstr>Presentazione del Progetto</vt:lpstr>
      <vt:lpstr>Titoli utilizzati</vt:lpstr>
      <vt:lpstr>Statistiche Descrittive</vt:lpstr>
      <vt:lpstr>Rendimenti Semplici e Composti</vt:lpstr>
      <vt:lpstr>Rendimenti Semplici e Composti</vt:lpstr>
      <vt:lpstr>Rendimenti Semplici e Composti</vt:lpstr>
      <vt:lpstr>Grafici diagnostici </vt:lpstr>
      <vt:lpstr>Grafici diagnostici </vt:lpstr>
      <vt:lpstr>Grafici diagnostici </vt:lpstr>
      <vt:lpstr>Statistiche e Matrice delle varianze</vt:lpstr>
      <vt:lpstr>Matrice delle Correlazioni</vt:lpstr>
      <vt:lpstr>Correlazioni e Scatter Plots</vt:lpstr>
      <vt:lpstr>Modelli di Previsione</vt:lpstr>
      <vt:lpstr>Previsione di serie temporali tramite SVM</vt:lpstr>
      <vt:lpstr>Il modello ottimizzato su un titolo</vt:lpstr>
      <vt:lpstr>Stategia di Trading</vt:lpstr>
      <vt:lpstr>Strategia basata sulle medie mobili semplici</vt:lpstr>
      <vt:lpstr>Backtest strategia</vt:lpstr>
      <vt:lpstr>CAPM</vt:lpstr>
      <vt:lpstr>Beta dei titoli e Rendimenti attesi</vt:lpstr>
      <vt:lpstr>Esposizione ai fattori di rischio F&amp;F</vt:lpstr>
      <vt:lpstr>Esposizione ai fattori di rischio F&amp;F</vt:lpstr>
      <vt:lpstr>Esposizione ai fattori di rischio F&amp;F</vt:lpstr>
      <vt:lpstr>Portfolio Optimization</vt:lpstr>
      <vt:lpstr>Metodo Montecarlo</vt:lpstr>
      <vt:lpstr>Metodo Montecarlo</vt:lpstr>
      <vt:lpstr>Metodo Analitico</vt:lpstr>
      <vt:lpstr>Confronto col Portafogli effettivo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</dc:creator>
  <cp:lastModifiedBy>Riccardo</cp:lastModifiedBy>
  <cp:revision>4</cp:revision>
  <dcterms:created xsi:type="dcterms:W3CDTF">2024-07-12T09:54:27Z</dcterms:created>
  <dcterms:modified xsi:type="dcterms:W3CDTF">2024-07-12T16:35:26Z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