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3" r:id="rId10"/>
    <p:sldId id="266" r:id="rId11"/>
    <p:sldId id="262" r:id="rId12"/>
    <p:sldId id="263" r:id="rId13"/>
    <p:sldId id="269" r:id="rId14"/>
    <p:sldId id="274" r:id="rId15"/>
    <p:sldId id="264" r:id="rId16"/>
    <p:sldId id="275" r:id="rId17"/>
    <p:sldId id="276" r:id="rId18"/>
    <p:sldId id="265" r:id="rId19"/>
    <p:sldId id="277" r:id="rId20"/>
    <p:sldId id="280" r:id="rId21"/>
    <p:sldId id="278" r:id="rId22"/>
    <p:sldId id="267" r:id="rId23"/>
    <p:sldId id="281" r:id="rId24"/>
    <p:sldId id="282" r:id="rId25"/>
    <p:sldId id="268" r:id="rId26"/>
    <p:sldId id="27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3B9"/>
    <a:srgbClr val="287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C5E8E-99D0-86B9-96DA-11C018C7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8A655C-4AB5-F39B-AE47-4136194C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93CC5-1DD6-CEAF-D4D9-9A0DBD17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9A51-E22A-5D09-2E1A-145919E1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41698-1E46-F921-DA68-9CF7A674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7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9A8A-7BC2-6432-99DD-005B7A9F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56ABE-5037-C618-CADA-CC0F98F31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55650-2B4B-A88A-7F03-85281454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6BF-313A-52D0-1FCD-270E32F1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148E0-81AA-DC51-CA36-030C09AB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1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BD24D-1289-39D1-8F0E-9224E2E6F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C3E2B-99D0-91F3-C748-F1BADC630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20D3-72C4-C3E8-7C13-C0CBF73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BA3B9-59AA-5A8E-0EB9-9A275E67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A1C65-342F-D8A2-D0D3-1E7B103C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6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FEFF-01CB-A86F-DF3A-354C7178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4E94E-D5B4-7B36-9DC3-F0E67F05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D279E-EAF9-F90D-FA2A-569C2A5E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A1ED3-819C-7FD2-E28E-83B6FDC3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28E5A-A9F7-A0DC-D845-BB729A9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8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04CD-9D46-E164-30F2-D32C5AB7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0A91E-C915-2FCC-1DA3-2EFD408D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B4607-27E9-2173-9163-8B30FF23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CA0E2-A8A3-DE99-E47B-1859AE63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D727-B5C6-9AE7-7C02-C9838F27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D9639-824A-28F0-3C85-FC5E3D4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89101-2DE3-F78E-9245-CE9C1593B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48825-1939-E965-49EF-1D409C983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F4E3F-6C67-053C-CEE0-8FF174D8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6142E-2DBC-074C-D734-52C6F231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840EB-AC7C-EF90-B8D2-9864B377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C9D84-E6B3-B7A0-3F57-5F95E081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0F4E4-6E3B-14DC-5A82-1727C31D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D0F14-FF38-3D01-D40E-5C498E7FC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0C3BA-A7A5-236B-8B3F-FFED1CDF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602A52-696E-03C8-9464-A914EAF80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5DF15-6665-1E9A-893D-F4DA77B7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23A9A7-4A7C-4B69-CA52-39200DE2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9100AE-D9DF-1A75-82DE-801FF9E9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77500-BA8D-E900-08C9-9031DDA5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B414B3-C41D-F400-6B3E-3C6DF0D1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C95C1-D9DA-727A-20AF-80BDFBD3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B4AD6-3B4C-C2F4-2FED-95BAB597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3CCAD8-2F85-C07F-CB82-BB561542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338A24-9981-22AE-5317-ADA2B90A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BF1D0-D429-2BF4-1EFF-AADF1C12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CF444-76BB-38B9-6E6A-299E221E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4B590-9684-8FE1-C5B1-61FA1232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57AF0-5502-D63C-865B-B4897D708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CCF27-F3EC-4FEA-6198-7FBF7D80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55245-2A11-8612-3483-C709B322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840D3-EDF5-961C-C7BA-B9ED579D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1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0A01-8020-70BA-EA42-137642D6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17297F-FBAB-62AF-23A3-37492695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0F2DE-64D1-EE67-F81E-8ED9CBD7A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D1E57-B198-DF95-DA05-0CBE71A8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579FD-3D49-F063-4BEF-1AD4399D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5766E-F23E-4B73-9BAE-63302E3C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5CCA3C-8476-280F-4DE9-58641FF6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38393-FAEC-22FF-71FE-AE766162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10DFA-757E-BBD2-8AE3-5CA9FA30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A636-7682-4ED2-9DE1-7CC661621B9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5DE34-82E0-8B9F-8E3B-9BA1BB5E9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EA43E-A62E-AB6D-4ED1-F75D7F78D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6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네 개의 단어로 설명하는 항공기 제트엔진의 원리 - GE리포트 코리아">
            <a:extLst>
              <a:ext uri="{FF2B5EF4-FFF2-40B4-BE49-F238E27FC236}">
                <a16:creationId xmlns:a16="http://schemas.microsoft.com/office/drawing/2014/main" id="{3029E33D-7C49-AB71-7CD1-AD8C15264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2" r="32777" b="6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42FCBE-D91E-E77E-5406-EF4D366B7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 err="1"/>
              <a:t>TurboFan</a:t>
            </a:r>
            <a:r>
              <a:rPr lang="en-US" altLang="ko-KR" sz="4800" dirty="0"/>
              <a:t> Jet Engine </a:t>
            </a:r>
            <a:r>
              <a:rPr lang="en-US" altLang="ko-KR" sz="4800" dirty="0">
                <a:solidFill>
                  <a:srgbClr val="3B73B9"/>
                </a:solidFill>
              </a:rPr>
              <a:t>RUL</a:t>
            </a:r>
            <a:r>
              <a:rPr lang="en-US" altLang="ko-KR" sz="4800" dirty="0"/>
              <a:t> Prediction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9F318-8E87-A51E-CBBD-6333F90A3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Digital technology/IT </a:t>
            </a:r>
            <a:r>
              <a:rPr lang="en-US" altLang="ko-KR" sz="1600">
                <a:solidFill>
                  <a:srgbClr val="000000"/>
                </a:solidFill>
                <a:latin typeface="Helvetica Neue"/>
              </a:rPr>
              <a:t>Department</a:t>
            </a:r>
          </a:p>
          <a:p>
            <a:pPr algn="l"/>
            <a:r>
              <a:rPr lang="ko-KR" altLang="en-US" sz="1600">
                <a:solidFill>
                  <a:srgbClr val="000000"/>
                </a:solidFill>
                <a:latin typeface="Helvetica Neue"/>
              </a:rPr>
              <a:t>오일택</a:t>
            </a:r>
            <a:endParaRPr lang="ko-KR" altLang="en-US" sz="2000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37411FE7-A40F-9BFC-85B7-61F0B6F45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F92DFF-635F-66A2-4A70-FFEC1E9C9AEE}"/>
              </a:ext>
            </a:extLst>
          </p:cNvPr>
          <p:cNvSpPr/>
          <p:nvPr/>
        </p:nvSpPr>
        <p:spPr>
          <a:xfrm>
            <a:off x="477980" y="625682"/>
            <a:ext cx="707137" cy="146305"/>
          </a:xfrm>
          <a:prstGeom prst="rect">
            <a:avLst/>
          </a:prstGeom>
          <a:solidFill>
            <a:srgbClr val="3B7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4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분석방법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C8F9F0-9CC9-F11A-4B9D-534B8B2A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9" y="2559959"/>
            <a:ext cx="11293122" cy="17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465E3273-7D12-09FE-A87B-A11AF13BE00F}"/>
              </a:ext>
            </a:extLst>
          </p:cNvPr>
          <p:cNvSpPr/>
          <p:nvPr/>
        </p:nvSpPr>
        <p:spPr>
          <a:xfrm flipH="1">
            <a:off x="5262465" y="3806890"/>
            <a:ext cx="2985793" cy="422858"/>
          </a:xfrm>
          <a:prstGeom prst="bent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96D08E-9F0D-619F-679E-A06B925C81C4}"/>
              </a:ext>
            </a:extLst>
          </p:cNvPr>
          <p:cNvSpPr/>
          <p:nvPr/>
        </p:nvSpPr>
        <p:spPr>
          <a:xfrm>
            <a:off x="8173616" y="3722914"/>
            <a:ext cx="74642" cy="5068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1EC56BB4-1957-D65B-A189-34F1352B391C}"/>
              </a:ext>
            </a:extLst>
          </p:cNvPr>
          <p:cNvSpPr/>
          <p:nvPr/>
        </p:nvSpPr>
        <p:spPr>
          <a:xfrm flipV="1">
            <a:off x="5262464" y="2581449"/>
            <a:ext cx="2985793" cy="422858"/>
          </a:xfrm>
          <a:prstGeom prst="bent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9D85D9-ACE2-C0FA-8C68-20E37B3D8BE6}"/>
              </a:ext>
            </a:extLst>
          </p:cNvPr>
          <p:cNvSpPr/>
          <p:nvPr/>
        </p:nvSpPr>
        <p:spPr>
          <a:xfrm>
            <a:off x="5262465" y="2649742"/>
            <a:ext cx="74642" cy="5068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5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분석방법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활용 데이터</a:t>
            </a:r>
          </a:p>
        </p:txBody>
      </p:sp>
      <p:pic>
        <p:nvPicPr>
          <p:cNvPr id="7170" name="Picture 2" descr="엔진에게 관심을! – 제트엔진을 아십니까 - GE리포트 코리아">
            <a:extLst>
              <a:ext uri="{FF2B5EF4-FFF2-40B4-BE49-F238E27FC236}">
                <a16:creationId xmlns:a16="http://schemas.microsoft.com/office/drawing/2014/main" id="{1A413B1A-C63F-ABC2-D2B2-7CD04CFC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7" y="1325629"/>
            <a:ext cx="7010400" cy="46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3E8C1C-3A12-8653-D3E6-D473F10396F9}"/>
              </a:ext>
            </a:extLst>
          </p:cNvPr>
          <p:cNvSpPr txBox="1"/>
          <p:nvPr/>
        </p:nvSpPr>
        <p:spPr>
          <a:xfrm>
            <a:off x="7743999" y="1872632"/>
            <a:ext cx="39880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TurboFan</a:t>
            </a:r>
            <a:r>
              <a:rPr lang="en-US" altLang="ko-KR" sz="2000" b="1" dirty="0"/>
              <a:t> Jet Engine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Data</a:t>
            </a:r>
            <a:r>
              <a:rPr lang="ko-KR" altLang="en-US" b="1" dirty="0"/>
              <a:t>의 크기</a:t>
            </a:r>
            <a:endParaRPr lang="en-US" altLang="ko-KR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Test:</a:t>
            </a:r>
          </a:p>
          <a:p>
            <a:pPr lvl="2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특성 수</a:t>
            </a:r>
            <a:r>
              <a:rPr lang="en-US" altLang="ko-KR" b="1" dirty="0"/>
              <a:t>: 26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Engine 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Operational setting: 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Sensor Data: 21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 Data</a:t>
            </a:r>
            <a:r>
              <a:rPr lang="ko-KR" altLang="en-US" dirty="0"/>
              <a:t>는 고장 전까지 </a:t>
            </a:r>
          </a:p>
        </p:txBody>
      </p:sp>
    </p:spTree>
    <p:extLst>
      <p:ext uri="{BB962C8B-B14F-4D97-AF65-F5344CB8AC3E}">
        <p14:creationId xmlns:p14="http://schemas.microsoft.com/office/powerpoint/2010/main" val="12392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분석방법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EDA</a:t>
            </a:r>
            <a:endParaRPr lang="ko-KR" altLang="en-US" sz="22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B78DC4-8114-5B00-6A8C-40019ED0AD21}"/>
              </a:ext>
            </a:extLst>
          </p:cNvPr>
          <p:cNvCxnSpPr/>
          <p:nvPr/>
        </p:nvCxnSpPr>
        <p:spPr>
          <a:xfrm>
            <a:off x="7954867" y="1423247"/>
            <a:ext cx="0" cy="4219648"/>
          </a:xfrm>
          <a:prstGeom prst="line">
            <a:avLst/>
          </a:prstGeom>
          <a:ln w="28575">
            <a:solidFill>
              <a:srgbClr val="2876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4A9B37-EEE3-2A0D-DAFF-4989C8D6AD7D}"/>
              </a:ext>
            </a:extLst>
          </p:cNvPr>
          <p:cNvCxnSpPr/>
          <p:nvPr/>
        </p:nvCxnSpPr>
        <p:spPr>
          <a:xfrm>
            <a:off x="4202884" y="1423247"/>
            <a:ext cx="0" cy="4219648"/>
          </a:xfrm>
          <a:prstGeom prst="line">
            <a:avLst/>
          </a:prstGeom>
          <a:ln w="28575">
            <a:solidFill>
              <a:srgbClr val="2876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0F38482-307C-122B-FB2F-9D92B4DB740A}"/>
              </a:ext>
            </a:extLst>
          </p:cNvPr>
          <p:cNvSpPr txBox="1"/>
          <p:nvPr/>
        </p:nvSpPr>
        <p:spPr>
          <a:xfrm>
            <a:off x="1261908" y="1943633"/>
            <a:ext cx="20972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결측치</a:t>
            </a:r>
            <a:endParaRPr lang="en-US" altLang="ko-KR" dirty="0"/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</a:rPr>
              <a:t>X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923132-97F6-5E85-F111-948C232B57D4}"/>
              </a:ext>
            </a:extLst>
          </p:cNvPr>
          <p:cNvSpPr txBox="1"/>
          <p:nvPr/>
        </p:nvSpPr>
        <p:spPr>
          <a:xfrm>
            <a:off x="1261908" y="3086795"/>
            <a:ext cx="20972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중복치</a:t>
            </a:r>
            <a:endParaRPr lang="en-US" altLang="ko-KR" dirty="0"/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</a:rPr>
              <a:t>X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374A81-644F-5DA2-A2AB-0F0964FCCAC6}"/>
              </a:ext>
            </a:extLst>
          </p:cNvPr>
          <p:cNvSpPr txBox="1"/>
          <p:nvPr/>
        </p:nvSpPr>
        <p:spPr>
          <a:xfrm>
            <a:off x="1261908" y="4229956"/>
            <a:ext cx="20972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이상치</a:t>
            </a:r>
            <a:endParaRPr lang="en-US" altLang="ko-KR" dirty="0"/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</a:rPr>
              <a:t>X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3AD0DF-23F6-70E4-5F71-EF5E2FA2E6B9}"/>
              </a:ext>
            </a:extLst>
          </p:cNvPr>
          <p:cNvSpPr txBox="1"/>
          <p:nvPr/>
        </p:nvSpPr>
        <p:spPr>
          <a:xfrm>
            <a:off x="4358952" y="2073870"/>
            <a:ext cx="343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Train Data</a:t>
            </a:r>
            <a:r>
              <a:rPr lang="ko-KR" altLang="en-US" sz="2400" b="1" dirty="0"/>
              <a:t>의 </a:t>
            </a:r>
            <a:r>
              <a:rPr lang="en-US" altLang="ko-KR" sz="2400" b="1" dirty="0">
                <a:solidFill>
                  <a:srgbClr val="3B73B9"/>
                </a:solidFill>
              </a:rPr>
              <a:t>RUL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계산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C5861A-4156-AACF-FD26-B4912446598B}"/>
              </a:ext>
            </a:extLst>
          </p:cNvPr>
          <p:cNvSpPr txBox="1"/>
          <p:nvPr/>
        </p:nvSpPr>
        <p:spPr>
          <a:xfrm>
            <a:off x="4645411" y="2878479"/>
            <a:ext cx="2866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Train Data</a:t>
            </a:r>
            <a:r>
              <a:rPr lang="ko-KR" altLang="en-US" dirty="0"/>
              <a:t>의 각 </a:t>
            </a:r>
            <a:r>
              <a:rPr lang="en-US" altLang="ko-KR" dirty="0"/>
              <a:t>Engine</a:t>
            </a:r>
            <a:r>
              <a:rPr lang="ko-KR" altLang="en-US" dirty="0"/>
              <a:t>의 수명 계산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계산된 수명을 이용한 </a:t>
            </a:r>
            <a:r>
              <a:rPr lang="en-US" altLang="ko-KR" dirty="0"/>
              <a:t>RUL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수명</a:t>
            </a:r>
            <a:r>
              <a:rPr lang="en-US" altLang="ko-KR" b="1" dirty="0"/>
              <a:t>) – (Cycle) = RUL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79B321-CE36-FC0F-AAC0-79D7FCC710E5}"/>
              </a:ext>
            </a:extLst>
          </p:cNvPr>
          <p:cNvSpPr txBox="1"/>
          <p:nvPr/>
        </p:nvSpPr>
        <p:spPr>
          <a:xfrm>
            <a:off x="8320571" y="2510014"/>
            <a:ext cx="315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Feature Engineering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B59279-2424-DCC3-854C-59C1E35D02E6}"/>
              </a:ext>
            </a:extLst>
          </p:cNvPr>
          <p:cNvSpPr txBox="1"/>
          <p:nvPr/>
        </p:nvSpPr>
        <p:spPr>
          <a:xfrm>
            <a:off x="8730851" y="3310233"/>
            <a:ext cx="233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상관계수 이용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순열 중요도 이용</a:t>
            </a:r>
          </a:p>
        </p:txBody>
      </p:sp>
    </p:spTree>
    <p:extLst>
      <p:ext uri="{BB962C8B-B14F-4D97-AF65-F5344CB8AC3E}">
        <p14:creationId xmlns:p14="http://schemas.microsoft.com/office/powerpoint/2010/main" val="206533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분석방법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EDA</a:t>
            </a:r>
            <a:endParaRPr lang="ko-KR" altLang="en-US" sz="22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0655959-B7C3-3E9D-08F6-07D52DA6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6" y="1392492"/>
            <a:ext cx="4800134" cy="47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8C3B6-17C2-91B3-7B4A-B39FB516BD27}"/>
              </a:ext>
            </a:extLst>
          </p:cNvPr>
          <p:cNvSpPr txBox="1"/>
          <p:nvPr/>
        </p:nvSpPr>
        <p:spPr>
          <a:xfrm>
            <a:off x="448676" y="1023160"/>
            <a:ext cx="367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&lt;Train Data</a:t>
            </a:r>
            <a:r>
              <a:rPr lang="ko-KR" altLang="en-US" b="1" dirty="0"/>
              <a:t> </a:t>
            </a:r>
            <a:r>
              <a:rPr lang="en-US" altLang="ko-KR" b="1" dirty="0"/>
              <a:t>Engine</a:t>
            </a:r>
            <a:r>
              <a:rPr lang="ko-KR" altLang="en-US" b="1" dirty="0"/>
              <a:t>수명 분포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ABEA3-491D-5F9F-3076-7B57FDE0577C}"/>
              </a:ext>
            </a:extLst>
          </p:cNvPr>
          <p:cNvSpPr txBox="1"/>
          <p:nvPr/>
        </p:nvSpPr>
        <p:spPr>
          <a:xfrm>
            <a:off x="5864598" y="3209906"/>
            <a:ext cx="58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가설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1&gt;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의 수명 분포는 모델의 성능에 영향이 없을 것이다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97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분석방법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EDA</a:t>
            </a:r>
            <a:endParaRPr lang="ko-KR" altLang="en-US" sz="22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8C3B6-17C2-91B3-7B4A-B39FB516BD27}"/>
              </a:ext>
            </a:extLst>
          </p:cNvPr>
          <p:cNvSpPr txBox="1"/>
          <p:nvPr/>
        </p:nvSpPr>
        <p:spPr>
          <a:xfrm>
            <a:off x="448676" y="1023160"/>
            <a:ext cx="367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상관계수 </a:t>
            </a:r>
            <a:r>
              <a:rPr lang="en-US" altLang="ko-KR" b="1" dirty="0"/>
              <a:t>Heat map&gt;</a:t>
            </a:r>
            <a:endParaRPr lang="ko-KR" altLang="en-US" b="1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1DDECD2-D017-D47B-1E4A-99A5B6D5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6" y="1525840"/>
            <a:ext cx="4101530" cy="43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83384AB-6082-1AFB-8E33-8C00F2810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54" y="1607574"/>
            <a:ext cx="4748170" cy="414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8576680-8206-17F6-469D-D2384C3122CD}"/>
              </a:ext>
            </a:extLst>
          </p:cNvPr>
          <p:cNvSpPr/>
          <p:nvPr/>
        </p:nvSpPr>
        <p:spPr>
          <a:xfrm>
            <a:off x="5131554" y="3247589"/>
            <a:ext cx="645952" cy="36282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A8F56-98A1-D07B-657A-015A0D79D77C}"/>
              </a:ext>
            </a:extLst>
          </p:cNvPr>
          <p:cNvSpPr txBox="1"/>
          <p:nvPr/>
        </p:nvSpPr>
        <p:spPr>
          <a:xfrm>
            <a:off x="448675" y="5956183"/>
            <a:ext cx="895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가설 </a:t>
            </a:r>
            <a:r>
              <a:rPr lang="en-US" altLang="ko-KR" b="1" dirty="0"/>
              <a:t>2&gt; </a:t>
            </a:r>
            <a:r>
              <a:rPr lang="ko-KR" altLang="en-US" dirty="0"/>
              <a:t>상관계수가 높을수록 순열중요도가 높을 것이다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&lt;</a:t>
            </a:r>
            <a:r>
              <a:rPr lang="ko-KR" altLang="en-US" b="1" dirty="0"/>
              <a:t>가설 </a:t>
            </a:r>
            <a:r>
              <a:rPr lang="en-US" altLang="ko-KR" b="1" dirty="0"/>
              <a:t>3&gt; </a:t>
            </a:r>
            <a:r>
              <a:rPr lang="ko-KR" altLang="en-US" dirty="0"/>
              <a:t>상관계수의 절댓값이 </a:t>
            </a:r>
            <a:r>
              <a:rPr lang="en-US" altLang="ko-KR" dirty="0"/>
              <a:t>0.4 </a:t>
            </a:r>
            <a:r>
              <a:rPr lang="ko-KR" altLang="en-US" dirty="0"/>
              <a:t>미만의 특성은 예측에 아무런 도움이 안될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91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B8FB47-08A4-7F2D-4A26-9CAB2C507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3" t="9787" r="56789" b="50155"/>
          <a:stretch/>
        </p:blipFill>
        <p:spPr>
          <a:xfrm>
            <a:off x="763770" y="1530270"/>
            <a:ext cx="4930249" cy="29091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6D7CE6-A942-EF09-8A56-44CD7274B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3" t="49879" r="56789" b="7890"/>
          <a:stretch/>
        </p:blipFill>
        <p:spPr>
          <a:xfrm>
            <a:off x="6438900" y="1451380"/>
            <a:ext cx="4930249" cy="3066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9D489-6CE0-28AE-3619-73C4FB553476}"/>
              </a:ext>
            </a:extLst>
          </p:cNvPr>
          <p:cNvSpPr txBox="1"/>
          <p:nvPr/>
        </p:nvSpPr>
        <p:spPr>
          <a:xfrm>
            <a:off x="448677" y="1002703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&lt;RUL</a:t>
            </a:r>
            <a:r>
              <a:rPr lang="ko-KR" altLang="en-US" b="1" dirty="0"/>
              <a:t>에 따른 </a:t>
            </a:r>
            <a:r>
              <a:rPr lang="ko-KR" altLang="en-US" b="1" dirty="0" err="1"/>
              <a:t>특성값</a:t>
            </a:r>
            <a:r>
              <a:rPr lang="ko-KR" altLang="en-US" b="1" dirty="0"/>
              <a:t> 평균의 변화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5F8E9-EBE9-8633-0D27-DE42B0D04A22}"/>
              </a:ext>
            </a:extLst>
          </p:cNvPr>
          <p:cNvSpPr txBox="1"/>
          <p:nvPr/>
        </p:nvSpPr>
        <p:spPr>
          <a:xfrm>
            <a:off x="2586612" y="4676534"/>
            <a:ext cx="701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RUL</a:t>
            </a:r>
            <a:r>
              <a:rPr lang="ko-KR" altLang="en-US" dirty="0"/>
              <a:t>이 일정 수준 이하로 떨어지면 </a:t>
            </a:r>
            <a:r>
              <a:rPr lang="ko-KR" altLang="en-US" dirty="0" err="1"/>
              <a:t>특성값이</a:t>
            </a:r>
            <a:r>
              <a:rPr lang="ko-KR" altLang="en-US" dirty="0"/>
              <a:t> 급격히 변화</a:t>
            </a:r>
            <a:endParaRPr lang="en-US" altLang="ko-KR" dirty="0"/>
          </a:p>
          <a:p>
            <a:pPr algn="ctr"/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dirty="0"/>
              <a:t>압축기</a:t>
            </a:r>
            <a:r>
              <a:rPr lang="en-US" altLang="ko-KR" dirty="0"/>
              <a:t>, </a:t>
            </a:r>
            <a:r>
              <a:rPr lang="ko-KR" altLang="en-US" dirty="0"/>
              <a:t>터빈 등의 요소들이 정상적으로 작동하지 않음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2B91C-F068-75DE-B585-A1E3C8DB2B5D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분석방법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EDA</a:t>
            </a:r>
            <a:endParaRPr lang="ko-KR" altLang="en-US" sz="22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08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6325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모델선정 및 결과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 탐색 및 선정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CCA1E-C66B-E68C-832B-B82282109902}"/>
              </a:ext>
            </a:extLst>
          </p:cNvPr>
          <p:cNvSpPr txBox="1"/>
          <p:nvPr/>
        </p:nvSpPr>
        <p:spPr>
          <a:xfrm>
            <a:off x="448677" y="1720840"/>
            <a:ext cx="3809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/>
              <a:t>모델</a:t>
            </a:r>
            <a:r>
              <a:rPr lang="en-US" altLang="ko-KR" dirty="0"/>
              <a:t>: </a:t>
            </a:r>
            <a:r>
              <a:rPr lang="ko-KR" altLang="en-US" dirty="0"/>
              <a:t>회귀 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400" b="1" dirty="0"/>
              <a:t>성능 지표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RMSE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R2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400" b="1" dirty="0"/>
              <a:t>비교 모델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Ridge Regressor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XGBoost</a:t>
            </a:r>
            <a:r>
              <a:rPr lang="en-US" altLang="ko-KR" dirty="0"/>
              <a:t> Regressor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SVM Regressor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Random </a:t>
            </a:r>
            <a:r>
              <a:rPr lang="en-US" altLang="ko-KR" dirty="0" err="1"/>
              <a:t>Foreset</a:t>
            </a:r>
            <a:r>
              <a:rPr lang="en-US" altLang="ko-KR" dirty="0"/>
              <a:t> Regressor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CD6A4F-F07F-1C1B-4772-DBF781F08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73" t="38639" r="40229" b="54014"/>
          <a:stretch/>
        </p:blipFill>
        <p:spPr>
          <a:xfrm>
            <a:off x="6065149" y="1529573"/>
            <a:ext cx="4601289" cy="95564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40B869-A269-678A-8443-58FAD62464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65" t="37007" r="31582" b="28299"/>
          <a:stretch/>
        </p:blipFill>
        <p:spPr>
          <a:xfrm>
            <a:off x="5362439" y="2845837"/>
            <a:ext cx="6006710" cy="311322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821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6325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모델선정 및 결과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 탐색 및 선정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B1877B0-4079-AFF6-5AF8-A1CCAF163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44145"/>
              </p:ext>
            </p:extLst>
          </p:nvPr>
        </p:nvGraphicFramePr>
        <p:xfrm>
          <a:off x="1335924" y="1603576"/>
          <a:ext cx="9518630" cy="3650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26">
                  <a:extLst>
                    <a:ext uri="{9D8B030D-6E8A-4147-A177-3AD203B41FA5}">
                      <a16:colId xmlns:a16="http://schemas.microsoft.com/office/drawing/2014/main" val="1240978347"/>
                    </a:ext>
                  </a:extLst>
                </a:gridCol>
                <a:gridCol w="1903726">
                  <a:extLst>
                    <a:ext uri="{9D8B030D-6E8A-4147-A177-3AD203B41FA5}">
                      <a16:colId xmlns:a16="http://schemas.microsoft.com/office/drawing/2014/main" val="1328300678"/>
                    </a:ext>
                  </a:extLst>
                </a:gridCol>
                <a:gridCol w="1903726">
                  <a:extLst>
                    <a:ext uri="{9D8B030D-6E8A-4147-A177-3AD203B41FA5}">
                      <a16:colId xmlns:a16="http://schemas.microsoft.com/office/drawing/2014/main" val="3631302534"/>
                    </a:ext>
                  </a:extLst>
                </a:gridCol>
                <a:gridCol w="1903726">
                  <a:extLst>
                    <a:ext uri="{9D8B030D-6E8A-4147-A177-3AD203B41FA5}">
                      <a16:colId xmlns:a16="http://schemas.microsoft.com/office/drawing/2014/main" val="4233101118"/>
                    </a:ext>
                  </a:extLst>
                </a:gridCol>
                <a:gridCol w="1903726">
                  <a:extLst>
                    <a:ext uri="{9D8B030D-6E8A-4147-A177-3AD203B41FA5}">
                      <a16:colId xmlns:a16="http://schemas.microsoft.com/office/drawing/2014/main" val="2508849302"/>
                    </a:ext>
                  </a:extLst>
                </a:gridCol>
              </a:tblGrid>
              <a:tr h="5641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 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 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 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 R2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872279"/>
                  </a:ext>
                </a:extLst>
              </a:tr>
              <a:tr h="564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 Line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68.88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62034"/>
                  </a:ext>
                </a:extLst>
              </a:tr>
              <a:tr h="564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Ridge </a:t>
                      </a:r>
                      <a:r>
                        <a:rPr lang="ko-KR" altLang="en-US" dirty="0"/>
                        <a:t>회귀</a:t>
                      </a:r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40.86</a:t>
                      </a:r>
                      <a:endParaRPr lang="ko-KR" altLang="en-US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39.90</a:t>
                      </a:r>
                      <a:endParaRPr lang="ko-KR" altLang="en-US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947818"/>
                  </a:ext>
                </a:extLst>
              </a:tr>
              <a:tr h="564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회귀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37.39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36.67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12406"/>
                  </a:ext>
                </a:extLst>
              </a:tr>
              <a:tr h="564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 </a:t>
                      </a:r>
                      <a:r>
                        <a:rPr lang="ko-KR" altLang="en-US" dirty="0"/>
                        <a:t>회귀</a:t>
                      </a:r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39.33</a:t>
                      </a:r>
                      <a:endParaRPr lang="ko-KR" altLang="en-US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38.34</a:t>
                      </a:r>
                      <a:endParaRPr lang="ko-KR" altLang="en-US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0.68</a:t>
                      </a:r>
                      <a:endParaRPr lang="ko-KR" altLang="en-US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0.68</a:t>
                      </a:r>
                      <a:endParaRPr lang="ko-KR" altLang="en-US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4289100"/>
                  </a:ext>
                </a:extLst>
              </a:tr>
              <a:tr h="829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  <a:r>
                        <a:rPr lang="ko-KR" altLang="en-US" dirty="0"/>
                        <a:t> 회귀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37.37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36.84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3106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20A215-C105-5F3A-A69D-1EA4D08C71BA}"/>
              </a:ext>
            </a:extLst>
          </p:cNvPr>
          <p:cNvSpPr txBox="1"/>
          <p:nvPr/>
        </p:nvSpPr>
        <p:spPr>
          <a:xfrm>
            <a:off x="1335924" y="525442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/>
              <a:t>Grid Search</a:t>
            </a:r>
            <a:r>
              <a:rPr lang="ko-KR" altLang="en-US" sz="1000" dirty="0"/>
              <a:t>를 통하여 최적의 파라미터 탐색 후 </a:t>
            </a:r>
            <a:r>
              <a:rPr lang="ko-KR" altLang="en-US" sz="1000" dirty="0" err="1"/>
              <a:t>최적값</a:t>
            </a:r>
            <a:r>
              <a:rPr lang="ko-KR" altLang="en-US" sz="1000" dirty="0"/>
              <a:t> 기준 </a:t>
            </a:r>
            <a:r>
              <a:rPr lang="en-US" altLang="ko-KR" sz="1000" dirty="0"/>
              <a:t>RMSE, R2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329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795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모델선정 및 결과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하이퍼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파라미터 수정 및 특성공학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EFB2B-3EE9-EB03-F46F-819E39B4FBC9}"/>
              </a:ext>
            </a:extLst>
          </p:cNvPr>
          <p:cNvSpPr txBox="1"/>
          <p:nvPr/>
        </p:nvSpPr>
        <p:spPr>
          <a:xfrm>
            <a:off x="448677" y="1002703"/>
            <a:ext cx="70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XGBoost</a:t>
            </a:r>
            <a:r>
              <a:rPr lang="en-US" altLang="ko-KR" b="1" dirty="0"/>
              <a:t> Regressor </a:t>
            </a:r>
            <a:r>
              <a:rPr lang="ko-KR" altLang="en-US" b="1" dirty="0"/>
              <a:t>모델의 </a:t>
            </a:r>
            <a:r>
              <a:rPr lang="en-US" altLang="ko-KR" b="1" dirty="0"/>
              <a:t>Validation Set</a:t>
            </a:r>
            <a:r>
              <a:rPr lang="ko-KR" altLang="en-US" b="1" dirty="0"/>
              <a:t>에 대한 순열 중요도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97F5F8-0421-87EB-A8D3-AB1BDF23B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8" t="51293" r="75893" b="30476"/>
          <a:stretch/>
        </p:blipFill>
        <p:spPr>
          <a:xfrm>
            <a:off x="982211" y="1372035"/>
            <a:ext cx="4701757" cy="4117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B9CA01-2F45-8BC0-15AA-593BF5389C15}"/>
              </a:ext>
            </a:extLst>
          </p:cNvPr>
          <p:cNvSpPr txBox="1"/>
          <p:nvPr/>
        </p:nvSpPr>
        <p:spPr>
          <a:xfrm>
            <a:off x="2498828" y="5855297"/>
            <a:ext cx="7192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가설 </a:t>
            </a:r>
            <a:r>
              <a:rPr lang="en-US" altLang="ko-KR" b="1" dirty="0"/>
              <a:t>2&gt; </a:t>
            </a:r>
            <a:r>
              <a:rPr lang="ko-KR" altLang="en-US" dirty="0"/>
              <a:t>상관계수가 높을수록 순열중요도가 높을 것이다</a:t>
            </a:r>
            <a:r>
              <a:rPr lang="en-US" altLang="ko-KR" dirty="0"/>
              <a:t>.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기각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654F8ED-D71A-F0FF-488F-5A3B4577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033" y="1484926"/>
            <a:ext cx="4748170" cy="414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7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795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모델선정 및 결과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하이퍼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파라미터 수정 및 특성공학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EFB2B-3EE9-EB03-F46F-819E39B4FBC9}"/>
              </a:ext>
            </a:extLst>
          </p:cNvPr>
          <p:cNvSpPr txBox="1"/>
          <p:nvPr/>
        </p:nvSpPr>
        <p:spPr>
          <a:xfrm>
            <a:off x="448677" y="1002703"/>
            <a:ext cx="596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XGBoost</a:t>
            </a:r>
            <a:r>
              <a:rPr lang="en-US" altLang="ko-KR" b="1" dirty="0"/>
              <a:t> Regressor </a:t>
            </a:r>
            <a:r>
              <a:rPr lang="ko-KR" altLang="en-US" b="1" dirty="0" err="1"/>
              <a:t>하이퍼</a:t>
            </a:r>
            <a:r>
              <a:rPr lang="ko-KR" altLang="en-US" b="1" dirty="0"/>
              <a:t> 파라미터 수정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4BB71-F906-C711-9B93-FB71C7B62115}"/>
              </a:ext>
            </a:extLst>
          </p:cNvPr>
          <p:cNvSpPr txBox="1"/>
          <p:nvPr/>
        </p:nvSpPr>
        <p:spPr>
          <a:xfrm>
            <a:off x="2797271" y="1470448"/>
            <a:ext cx="6595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Grid Search method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여전히 </a:t>
            </a:r>
            <a:r>
              <a:rPr lang="en-US" altLang="ko-KR" dirty="0"/>
              <a:t>RMSE</a:t>
            </a:r>
            <a:r>
              <a:rPr lang="ko-KR" altLang="en-US" dirty="0"/>
              <a:t>나 </a:t>
            </a:r>
            <a:r>
              <a:rPr lang="en-US" altLang="ko-KR" dirty="0"/>
              <a:t>R2</a:t>
            </a:r>
            <a:r>
              <a:rPr lang="ko-KR" altLang="en-US" dirty="0"/>
              <a:t>의 값이 높게 출력됨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특성공학 </a:t>
            </a:r>
            <a:r>
              <a:rPr lang="ko-KR" altLang="en-US" b="1" dirty="0" err="1"/>
              <a:t>재진행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상관계수가 </a:t>
            </a:r>
            <a:r>
              <a:rPr lang="en-US" altLang="ko-KR" dirty="0" err="1"/>
              <a:t>NaN</a:t>
            </a:r>
            <a:r>
              <a:rPr lang="ko-KR" altLang="en-US" dirty="0"/>
              <a:t>값인 특성만 제거 후 다시 모델링 진행</a:t>
            </a:r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60A1B440-65FF-9ABE-1274-A92A9D9E0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56352"/>
              </p:ext>
            </p:extLst>
          </p:nvPr>
        </p:nvGraphicFramePr>
        <p:xfrm>
          <a:off x="2797270" y="3046189"/>
          <a:ext cx="65959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645">
                  <a:extLst>
                    <a:ext uri="{9D8B030D-6E8A-4147-A177-3AD203B41FA5}">
                      <a16:colId xmlns:a16="http://schemas.microsoft.com/office/drawing/2014/main" val="2047956657"/>
                    </a:ext>
                  </a:extLst>
                </a:gridCol>
                <a:gridCol w="2198645">
                  <a:extLst>
                    <a:ext uri="{9D8B030D-6E8A-4147-A177-3AD203B41FA5}">
                      <a16:colId xmlns:a16="http://schemas.microsoft.com/office/drawing/2014/main" val="4111128124"/>
                    </a:ext>
                  </a:extLst>
                </a:gridCol>
                <a:gridCol w="2198645">
                  <a:extLst>
                    <a:ext uri="{9D8B030D-6E8A-4147-A177-3AD203B41FA5}">
                      <a16:colId xmlns:a16="http://schemas.microsoft.com/office/drawing/2014/main" val="2290328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Validation 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RMSE (</a:t>
                      </a:r>
                      <a:r>
                        <a:rPr lang="ko-KR" altLang="en-US" b="1" dirty="0"/>
                        <a:t>이전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37.39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36.67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R2 score (</a:t>
                      </a:r>
                      <a:r>
                        <a:rPr lang="ko-KR" altLang="en-US" b="1" dirty="0"/>
                        <a:t>이전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RMSE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35.55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5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R2 score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44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0D3AF4-FF9A-A1F9-372A-B06450AFBDDB}"/>
              </a:ext>
            </a:extLst>
          </p:cNvPr>
          <p:cNvSpPr txBox="1"/>
          <p:nvPr/>
        </p:nvSpPr>
        <p:spPr>
          <a:xfrm>
            <a:off x="746686" y="5208966"/>
            <a:ext cx="1069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성능지표가 개선됨을 확인</a:t>
            </a:r>
            <a:endParaRPr lang="en-US" altLang="ko-KR" b="1" dirty="0"/>
          </a:p>
          <a:p>
            <a:pPr lvl="1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ko-KR" b="1" dirty="0"/>
              <a:t>&lt;</a:t>
            </a:r>
            <a:r>
              <a:rPr lang="ko-KR" altLang="en-US" b="1" dirty="0"/>
              <a:t>가설 </a:t>
            </a:r>
            <a:r>
              <a:rPr lang="en-US" altLang="ko-KR" b="1" dirty="0"/>
              <a:t>3&gt; </a:t>
            </a:r>
            <a:r>
              <a:rPr lang="ko-KR" altLang="en-US" dirty="0"/>
              <a:t>상관계수의 절댓값이 </a:t>
            </a:r>
            <a:r>
              <a:rPr lang="en-US" altLang="ko-KR" dirty="0"/>
              <a:t>0.4 </a:t>
            </a:r>
            <a:r>
              <a:rPr lang="ko-KR" altLang="en-US" dirty="0"/>
              <a:t>미만의 특성은 예측에 아무런 도움이 안될 것이다</a:t>
            </a:r>
            <a:r>
              <a:rPr lang="en-US" altLang="ko-KR" dirty="0"/>
              <a:t>.</a:t>
            </a:r>
            <a:r>
              <a:rPr lang="en-US" altLang="ko-KR" b="1" dirty="0"/>
              <a:t>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ko-KR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기각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5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794315A4-7ACA-0EBE-3627-6B96C117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pic>
        <p:nvPicPr>
          <p:cNvPr id="14" name="Picture 4" descr="네 개의 단어로 설명하는 항공기 제트엔진의 원리 - GE리포트 코리아">
            <a:extLst>
              <a:ext uri="{FF2B5EF4-FFF2-40B4-BE49-F238E27FC236}">
                <a16:creationId xmlns:a16="http://schemas.microsoft.com/office/drawing/2014/main" id="{9AD52B02-97B0-9B85-8E9C-D948F0D8F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6375" r="51396" b="2715"/>
          <a:stretch/>
        </p:blipFill>
        <p:spPr bwMode="auto">
          <a:xfrm>
            <a:off x="0" y="0"/>
            <a:ext cx="358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9E8F96-EDCD-72B3-142D-CE0CE92F155A}"/>
              </a:ext>
            </a:extLst>
          </p:cNvPr>
          <p:cNvSpPr txBox="1"/>
          <p:nvPr/>
        </p:nvSpPr>
        <p:spPr>
          <a:xfrm>
            <a:off x="0" y="1415772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INDEX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B12CA-3709-BF83-78FD-763C623312AF}"/>
              </a:ext>
            </a:extLst>
          </p:cNvPr>
          <p:cNvSpPr txBox="1"/>
          <p:nvPr/>
        </p:nvSpPr>
        <p:spPr>
          <a:xfrm>
            <a:off x="5368398" y="997565"/>
            <a:ext cx="600075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800" b="1" dirty="0"/>
              <a:t>개요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 dirty="0"/>
              <a:t>분석방법</a:t>
            </a:r>
            <a:endParaRPr lang="en-US" altLang="ko-KR" sz="28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000" dirty="0"/>
              <a:t>활용 데이터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dirty="0"/>
              <a:t>EDA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 dirty="0"/>
              <a:t>모델선정 및 결과</a:t>
            </a:r>
            <a:endParaRPr lang="en-US" altLang="ko-KR" sz="28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/>
              <a:t>모델 탐색 및 선정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 err="1"/>
              <a:t>하이퍼</a:t>
            </a:r>
            <a:r>
              <a:rPr lang="ko-KR" altLang="en-US" sz="1800" dirty="0"/>
              <a:t> 파라미터 수정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/>
              <a:t>최종 모델 선정</a:t>
            </a:r>
            <a:endParaRPr lang="en-US" altLang="ko-KR" dirty="0"/>
          </a:p>
          <a:p>
            <a:pPr lvl="1"/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 dirty="0"/>
              <a:t>결과 및 향후계획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144831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795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모델선정 및 결과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하이퍼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파라미터 수정 및 특성공학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EFB2B-3EE9-EB03-F46F-819E39B4FBC9}"/>
              </a:ext>
            </a:extLst>
          </p:cNvPr>
          <p:cNvSpPr txBox="1"/>
          <p:nvPr/>
        </p:nvSpPr>
        <p:spPr>
          <a:xfrm>
            <a:off x="448677" y="1002703"/>
            <a:ext cx="70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XGBoost</a:t>
            </a:r>
            <a:r>
              <a:rPr lang="en-US" altLang="ko-KR" b="1" dirty="0"/>
              <a:t> Regressor </a:t>
            </a:r>
            <a:r>
              <a:rPr lang="ko-KR" altLang="en-US" b="1" dirty="0" err="1"/>
              <a:t>하이퍼</a:t>
            </a:r>
            <a:r>
              <a:rPr lang="ko-KR" altLang="en-US" b="1" dirty="0"/>
              <a:t> 파라미터 수정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0E741E-5664-CF64-D988-91B71BAFA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8" t="40408" r="59898" b="33908"/>
          <a:stretch/>
        </p:blipFill>
        <p:spPr>
          <a:xfrm>
            <a:off x="4135810" y="1398619"/>
            <a:ext cx="3918858" cy="44566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B2E844-1592-E1C5-409F-BFA895C4AB85}"/>
              </a:ext>
            </a:extLst>
          </p:cNvPr>
          <p:cNvSpPr/>
          <p:nvPr/>
        </p:nvSpPr>
        <p:spPr>
          <a:xfrm>
            <a:off x="4135810" y="5309118"/>
            <a:ext cx="3795210" cy="4665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64768-3E83-6A51-E8F6-26B8B5C2509E}"/>
              </a:ext>
            </a:extLst>
          </p:cNvPr>
          <p:cNvSpPr txBox="1"/>
          <p:nvPr/>
        </p:nvSpPr>
        <p:spPr>
          <a:xfrm>
            <a:off x="8406882" y="5309118"/>
            <a:ext cx="183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ko-KR" altLang="en-US" sz="2400" b="1" dirty="0"/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373916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795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모델선정 및 결과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하이퍼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파라미터 수정 및 특성공학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EFB2B-3EE9-EB03-F46F-819E39B4FBC9}"/>
              </a:ext>
            </a:extLst>
          </p:cNvPr>
          <p:cNvSpPr txBox="1"/>
          <p:nvPr/>
        </p:nvSpPr>
        <p:spPr>
          <a:xfrm>
            <a:off x="448677" y="1002703"/>
            <a:ext cx="70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XGBoost</a:t>
            </a:r>
            <a:r>
              <a:rPr lang="en-US" altLang="ko-KR" b="1" dirty="0"/>
              <a:t> Regressor </a:t>
            </a:r>
            <a:r>
              <a:rPr lang="ko-KR" altLang="en-US" b="1" dirty="0"/>
              <a:t>모델의 </a:t>
            </a:r>
            <a:r>
              <a:rPr lang="en-US" altLang="ko-KR" b="1" dirty="0"/>
              <a:t>Validation Set</a:t>
            </a:r>
            <a:r>
              <a:rPr lang="ko-KR" altLang="en-US" b="1" dirty="0"/>
              <a:t>에 대한 순열 중요도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5406BB-DCEA-9C1A-5FF0-BB2496C91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6" t="28979" r="56913" b="16054"/>
          <a:stretch/>
        </p:blipFill>
        <p:spPr>
          <a:xfrm>
            <a:off x="6519580" y="1519206"/>
            <a:ext cx="4849569" cy="479028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3ACD918-C04A-2425-FE46-942CEAD9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51" y="1526992"/>
            <a:ext cx="4800134" cy="47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BADBDA0-1EC7-A4BD-4BDA-8C1E34825FAF}"/>
              </a:ext>
            </a:extLst>
          </p:cNvPr>
          <p:cNvSpPr/>
          <p:nvPr/>
        </p:nvSpPr>
        <p:spPr>
          <a:xfrm>
            <a:off x="5741304" y="3797715"/>
            <a:ext cx="659956" cy="23326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5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07B17667-122E-78A3-B88A-EBC086593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92"/>
              </p:ext>
            </p:extLst>
          </p:nvPr>
        </p:nvGraphicFramePr>
        <p:xfrm>
          <a:off x="1261982" y="1702837"/>
          <a:ext cx="9666513" cy="345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71">
                  <a:extLst>
                    <a:ext uri="{9D8B030D-6E8A-4147-A177-3AD203B41FA5}">
                      <a16:colId xmlns:a16="http://schemas.microsoft.com/office/drawing/2014/main" val="2047956657"/>
                    </a:ext>
                  </a:extLst>
                </a:gridCol>
                <a:gridCol w="3222171">
                  <a:extLst>
                    <a:ext uri="{9D8B030D-6E8A-4147-A177-3AD203B41FA5}">
                      <a16:colId xmlns:a16="http://schemas.microsoft.com/office/drawing/2014/main" val="4111128124"/>
                    </a:ext>
                  </a:extLst>
                </a:gridCol>
                <a:gridCol w="3222171">
                  <a:extLst>
                    <a:ext uri="{9D8B030D-6E8A-4147-A177-3AD203B41FA5}">
                      <a16:colId xmlns:a16="http://schemas.microsoft.com/office/drawing/2014/main" val="2290328128"/>
                    </a:ext>
                  </a:extLst>
                </a:gridCol>
              </a:tblGrid>
              <a:tr h="6904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Train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Set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Validation Set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719996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RMSE (</a:t>
                      </a:r>
                      <a:r>
                        <a:rPr lang="ko-KR" altLang="en-US" sz="2400" b="1" dirty="0"/>
                        <a:t>이전</a:t>
                      </a:r>
                      <a:r>
                        <a:rPr lang="en-US" altLang="ko-KR" sz="2400" b="1" dirty="0"/>
                        <a:t>)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36.10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35.55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361811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R2 score (</a:t>
                      </a:r>
                      <a:r>
                        <a:rPr lang="ko-KR" altLang="en-US" sz="2400" b="1" dirty="0"/>
                        <a:t>이전</a:t>
                      </a:r>
                      <a:r>
                        <a:rPr lang="en-US" altLang="ko-KR" sz="2400" b="1" dirty="0"/>
                        <a:t>)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0.77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0.72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32906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RMSE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27.02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26.54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956049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R2 score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0.86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0.81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2444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A5D0CD-90EE-BA9E-BBBA-8AC21F41BF42}"/>
              </a:ext>
            </a:extLst>
          </p:cNvPr>
          <p:cNvSpPr txBox="1"/>
          <p:nvPr/>
        </p:nvSpPr>
        <p:spPr>
          <a:xfrm>
            <a:off x="448677" y="458925"/>
            <a:ext cx="795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모델선정 및 결과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하이퍼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파라미터 수정 및 특성공학</a:t>
            </a:r>
          </a:p>
        </p:txBody>
      </p:sp>
    </p:spTree>
    <p:extLst>
      <p:ext uri="{BB962C8B-B14F-4D97-AF65-F5344CB8AC3E}">
        <p14:creationId xmlns:p14="http://schemas.microsoft.com/office/powerpoint/2010/main" val="270358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6325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모델선정 및 결과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최종 모델 선정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3AF17F-BA03-C70E-547A-4A5B2E95BA76}"/>
              </a:ext>
            </a:extLst>
          </p:cNvPr>
          <p:cNvSpPr/>
          <p:nvPr/>
        </p:nvSpPr>
        <p:spPr>
          <a:xfrm>
            <a:off x="1307762" y="1331243"/>
            <a:ext cx="9574954" cy="478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F6E1A-A93E-B12C-8C94-59FC997C28DC}"/>
              </a:ext>
            </a:extLst>
          </p:cNvPr>
          <p:cNvSpPr txBox="1"/>
          <p:nvPr/>
        </p:nvSpPr>
        <p:spPr>
          <a:xfrm>
            <a:off x="1724025" y="2479004"/>
            <a:ext cx="77819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모델</a:t>
            </a:r>
            <a:r>
              <a:rPr lang="en-US" altLang="ko-KR" sz="2400" b="1" dirty="0"/>
              <a:t>:</a:t>
            </a:r>
            <a:r>
              <a:rPr lang="en-US" altLang="ko-KR" dirty="0"/>
              <a:t> </a:t>
            </a:r>
            <a:r>
              <a:rPr lang="en-US" altLang="ko-KR" dirty="0" err="1"/>
              <a:t>XGBoost</a:t>
            </a:r>
            <a:r>
              <a:rPr lang="en-US" altLang="ko-KR" dirty="0"/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하이퍼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파리미터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Learning rate:</a:t>
            </a:r>
            <a:r>
              <a:rPr lang="en-US" altLang="ko-KR" dirty="0"/>
              <a:t> 0.026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Max depth: </a:t>
            </a:r>
            <a:r>
              <a:rPr lang="en-US" altLang="ko-KR" dirty="0"/>
              <a:t>5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b="1" dirty="0" err="1"/>
              <a:t>N_estimators</a:t>
            </a:r>
            <a:r>
              <a:rPr lang="en-US" altLang="ko-KR" b="1" dirty="0"/>
              <a:t>: </a:t>
            </a:r>
            <a:r>
              <a:rPr lang="en-US" altLang="ko-KR" dirty="0"/>
              <a:t>391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4C2D2F1-444A-9550-0C06-0DB1AD79A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71963"/>
              </p:ext>
            </p:extLst>
          </p:nvPr>
        </p:nvGraphicFramePr>
        <p:xfrm>
          <a:off x="5191125" y="2479004"/>
          <a:ext cx="5276850" cy="264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130254764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689635020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971858958"/>
                    </a:ext>
                  </a:extLst>
                </a:gridCol>
              </a:tblGrid>
              <a:tr h="6232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266395"/>
                  </a:ext>
                </a:extLst>
              </a:tr>
              <a:tr h="623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Train Set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26.98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0.85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264656"/>
                  </a:ext>
                </a:extLst>
              </a:tr>
              <a:tr h="623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Validation Set</a:t>
                      </a:r>
                      <a:endParaRPr lang="ko-KR" altLang="en-US" sz="2000" b="1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26.57</a:t>
                      </a:r>
                      <a:endParaRPr lang="ko-KR" altLang="en-US" sz="2000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0.82</a:t>
                      </a:r>
                      <a:endParaRPr lang="ko-KR" altLang="en-US" sz="2000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444295"/>
                  </a:ext>
                </a:extLst>
              </a:tr>
              <a:tr h="623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Test Set</a:t>
                      </a:r>
                      <a:endParaRPr lang="ko-KR" altLang="en-US" sz="2000" b="1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42.74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32.30</a:t>
                      </a:r>
                      <a:endParaRPr lang="ko-KR" altLang="en-US" sz="2000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0.47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0.63</a:t>
                      </a:r>
                      <a:endParaRPr lang="ko-KR" altLang="en-US" sz="2000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9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325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6325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모델선정 및 결과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최종 모델 선정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3AF17F-BA03-C70E-547A-4A5B2E95BA76}"/>
              </a:ext>
            </a:extLst>
          </p:cNvPr>
          <p:cNvSpPr/>
          <p:nvPr/>
        </p:nvSpPr>
        <p:spPr>
          <a:xfrm>
            <a:off x="1307762" y="1331243"/>
            <a:ext cx="9574954" cy="478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945B46-2489-A3C6-788D-92F16752C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22" t="43056" r="59375" b="8611"/>
          <a:stretch/>
        </p:blipFill>
        <p:spPr>
          <a:xfrm>
            <a:off x="6096000" y="1540462"/>
            <a:ext cx="4583666" cy="44186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56BC88-254B-867E-9249-A4C567A0D5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04" t="48889" r="75469" b="29722"/>
          <a:stretch/>
        </p:blipFill>
        <p:spPr>
          <a:xfrm>
            <a:off x="1721883" y="1753469"/>
            <a:ext cx="3964542" cy="39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56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6325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 및 향후계획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638B36-1AD1-C986-B3C4-6334E32FFD28}"/>
              </a:ext>
            </a:extLst>
          </p:cNvPr>
          <p:cNvSpPr/>
          <p:nvPr/>
        </p:nvSpPr>
        <p:spPr>
          <a:xfrm>
            <a:off x="1307762" y="1331243"/>
            <a:ext cx="9574954" cy="478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23033-AF4A-61E1-0807-2D848652C22A}"/>
              </a:ext>
            </a:extLst>
          </p:cNvPr>
          <p:cNvSpPr txBox="1"/>
          <p:nvPr/>
        </p:nvSpPr>
        <p:spPr>
          <a:xfrm>
            <a:off x="1600701" y="2171227"/>
            <a:ext cx="89890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800" b="1" dirty="0"/>
              <a:t>추가적인 데이터 수집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 dirty="0"/>
              <a:t>Sensor Noise </a:t>
            </a:r>
            <a:r>
              <a:rPr lang="ko-KR" altLang="en-US" sz="2800" b="1" dirty="0" err="1"/>
              <a:t>평활방법</a:t>
            </a:r>
            <a:r>
              <a:rPr lang="ko-KR" altLang="en-US" sz="2800" b="1" dirty="0"/>
              <a:t> 탐색 후 적용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 dirty="0"/>
              <a:t>성능향상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 dirty="0"/>
              <a:t>RUL</a:t>
            </a:r>
            <a:r>
              <a:rPr lang="ko-KR" altLang="en-US" sz="2800" b="1" dirty="0"/>
              <a:t>값에 따른 </a:t>
            </a:r>
            <a:r>
              <a:rPr lang="en-US" altLang="ko-KR" sz="2800" b="1" dirty="0"/>
              <a:t>labeling</a:t>
            </a:r>
            <a:r>
              <a:rPr lang="ko-KR" altLang="en-US" sz="2800" b="1" dirty="0"/>
              <a:t>을 통하여 경고시스템 구성</a:t>
            </a:r>
          </a:p>
        </p:txBody>
      </p:sp>
    </p:spTree>
    <p:extLst>
      <p:ext uri="{BB962C8B-B14F-4D97-AF65-F5344CB8AC3E}">
        <p14:creationId xmlns:p14="http://schemas.microsoft.com/office/powerpoint/2010/main" val="30014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6325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 및 향후계획</a:t>
            </a:r>
          </a:p>
        </p:txBody>
      </p: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1028C3ED-D46A-BD61-BD4D-CDE74F659D69}"/>
              </a:ext>
            </a:extLst>
          </p:cNvPr>
          <p:cNvGrpSpPr/>
          <p:nvPr/>
        </p:nvGrpSpPr>
        <p:grpSpPr>
          <a:xfrm>
            <a:off x="4311280" y="1655724"/>
            <a:ext cx="3773192" cy="2755530"/>
            <a:chOff x="6170953" y="2001914"/>
            <a:chExt cx="5943807" cy="4019331"/>
          </a:xfrm>
        </p:grpSpPr>
        <p:grpSp>
          <p:nvGrpSpPr>
            <p:cNvPr id="3" name="그룹 1004">
              <a:extLst>
                <a:ext uri="{FF2B5EF4-FFF2-40B4-BE49-F238E27FC236}">
                  <a16:creationId xmlns:a16="http://schemas.microsoft.com/office/drawing/2014/main" id="{B59DDF08-829C-72A7-FA04-646419C012CF}"/>
                </a:ext>
              </a:extLst>
            </p:cNvPr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7" name="Object 10">
                <a:extLst>
                  <a:ext uri="{FF2B5EF4-FFF2-40B4-BE49-F238E27FC236}">
                    <a16:creationId xmlns:a16="http://schemas.microsoft.com/office/drawing/2014/main" id="{45F91221-30FA-29C7-DE53-223957BF1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5" name="그룹 1005">
              <a:extLst>
                <a:ext uri="{FF2B5EF4-FFF2-40B4-BE49-F238E27FC236}">
                  <a16:creationId xmlns:a16="http://schemas.microsoft.com/office/drawing/2014/main" id="{EF4700B1-EE1E-25D2-BC80-EA5B641C2F9D}"/>
                </a:ext>
              </a:extLst>
            </p:cNvPr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6" name="Object 13">
                <a:extLst>
                  <a:ext uri="{FF2B5EF4-FFF2-40B4-BE49-F238E27FC236}">
                    <a16:creationId xmlns:a16="http://schemas.microsoft.com/office/drawing/2014/main" id="{9BC0489D-5369-1198-64B9-FEA34F13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  <p:pic>
        <p:nvPicPr>
          <p:cNvPr id="8" name="Object 1">
            <a:extLst>
              <a:ext uri="{FF2B5EF4-FFF2-40B4-BE49-F238E27FC236}">
                <a16:creationId xmlns:a16="http://schemas.microsoft.com/office/drawing/2014/main" id="{E752D730-643F-AEA5-0046-DCF0BEEC6C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29295" r="4915"/>
          <a:stretch/>
        </p:blipFill>
        <p:spPr>
          <a:xfrm>
            <a:off x="4117149" y="4411254"/>
            <a:ext cx="4161454" cy="15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1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CD38D8-64E3-CC6D-9293-AB4B727A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64" y="1157057"/>
            <a:ext cx="78295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56402D-F39E-E3EB-7E6D-156D913A4D9D}"/>
              </a:ext>
            </a:extLst>
          </p:cNvPr>
          <p:cNvSpPr txBox="1"/>
          <p:nvPr/>
        </p:nvSpPr>
        <p:spPr>
          <a:xfrm>
            <a:off x="2180464" y="6167207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050" b="0" i="0" u="none" strike="noStrike" baseline="0" dirty="0">
                <a:solidFill>
                  <a:srgbClr val="213342"/>
                </a:solidFill>
                <a:latin typeface="Helvetica Neue LT Std"/>
              </a:rPr>
              <a:t>Source: Jet Information Services, Inc.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878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F890D1-9858-EC09-C5E1-A521E86C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9" y="1973475"/>
            <a:ext cx="6109752" cy="362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FCFD66A-64C9-3D2D-09B8-012E3047F8DF}"/>
              </a:ext>
            </a:extLst>
          </p:cNvPr>
          <p:cNvGrpSpPr/>
          <p:nvPr/>
        </p:nvGrpSpPr>
        <p:grpSpPr>
          <a:xfrm>
            <a:off x="6906481" y="1181985"/>
            <a:ext cx="4462668" cy="4985217"/>
            <a:chOff x="7223981" y="1181984"/>
            <a:chExt cx="4145168" cy="4702170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442C5199-0A76-5734-FA49-E0C8F9A288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7223982" y="1181984"/>
              <a:ext cx="4145167" cy="2351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967A5FCF-71DB-8362-6893-E45240BE74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7223981" y="3533071"/>
              <a:ext cx="4145167" cy="2351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DA8D91-546A-AE77-D44F-DB0C9FDCD64B}"/>
              </a:ext>
            </a:extLst>
          </p:cNvPr>
          <p:cNvSpPr txBox="1"/>
          <p:nvPr/>
        </p:nvSpPr>
        <p:spPr>
          <a:xfrm>
            <a:off x="448678" y="614515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ko-KR" sz="1000" b="0" i="0" u="none" strike="noStrike" baseline="0" dirty="0">
                <a:solidFill>
                  <a:srgbClr val="213342"/>
                </a:solidFill>
                <a:latin typeface="Helvetica Neue LT Std"/>
              </a:rPr>
              <a:t>Source: </a:t>
            </a:r>
            <a:r>
              <a:rPr lang="en-US" altLang="ko-KR" sz="1000" b="0" i="0" u="none" strike="noStrike" baseline="0" dirty="0">
                <a:solidFill>
                  <a:srgbClr val="213342"/>
                </a:solidFill>
                <a:latin typeface="Helvetica Neue LT Std"/>
              </a:rPr>
              <a:t>Statistical Summary of Commercial Jet Airplane Accidents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519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A8D91-546A-AE77-D44F-DB0C9FDCD64B}"/>
              </a:ext>
            </a:extLst>
          </p:cNvPr>
          <p:cNvSpPr txBox="1"/>
          <p:nvPr/>
        </p:nvSpPr>
        <p:spPr>
          <a:xfrm>
            <a:off x="2548940" y="595906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ko-KR" sz="1000" b="0" i="0" u="none" strike="noStrike" baseline="0" dirty="0">
                <a:solidFill>
                  <a:srgbClr val="213342"/>
                </a:solidFill>
                <a:latin typeface="Helvetica Neue LT Std"/>
              </a:rPr>
              <a:t>Source: Transportation Safety Board of Canada</a:t>
            </a:r>
            <a:endParaRPr lang="ko-KR" altLang="en-US" sz="1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9A1FB7-505C-8D6D-7977-30B8850B4BEC}"/>
              </a:ext>
            </a:extLst>
          </p:cNvPr>
          <p:cNvGrpSpPr/>
          <p:nvPr/>
        </p:nvGrpSpPr>
        <p:grpSpPr>
          <a:xfrm>
            <a:off x="2548940" y="1069579"/>
            <a:ext cx="7991475" cy="4889486"/>
            <a:chOff x="2100262" y="461963"/>
            <a:chExt cx="7991475" cy="4889486"/>
          </a:xfrm>
        </p:grpSpPr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6612401F-E71A-45F1-AF00-312C8B73E7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3"/>
            <a:stretch/>
          </p:blipFill>
          <p:spPr bwMode="auto">
            <a:xfrm>
              <a:off x="2100262" y="461963"/>
              <a:ext cx="7991475" cy="488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AD3322-4D92-656F-DC99-664A72625F7D}"/>
                </a:ext>
              </a:extLst>
            </p:cNvPr>
            <p:cNvSpPr/>
            <p:nvPr/>
          </p:nvSpPr>
          <p:spPr>
            <a:xfrm>
              <a:off x="7696200" y="3511550"/>
              <a:ext cx="774700" cy="1397000"/>
            </a:xfrm>
            <a:prstGeom prst="rect">
              <a:avLst/>
            </a:prstGeom>
            <a:solidFill>
              <a:srgbClr val="287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4C5AA1-592E-923E-49AE-A59CCAD662D5}"/>
              </a:ext>
            </a:extLst>
          </p:cNvPr>
          <p:cNvSpPr/>
          <p:nvPr/>
        </p:nvSpPr>
        <p:spPr>
          <a:xfrm>
            <a:off x="5747657" y="3974841"/>
            <a:ext cx="1026367" cy="18135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1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754C64-415F-34B6-03E0-988C624C6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r="8473" b="21933"/>
          <a:stretch/>
        </p:blipFill>
        <p:spPr bwMode="auto">
          <a:xfrm>
            <a:off x="2233540" y="1134943"/>
            <a:ext cx="7723398" cy="503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998B94-E599-1CDA-09B5-12E5BCB22BA2}"/>
              </a:ext>
            </a:extLst>
          </p:cNvPr>
          <p:cNvSpPr/>
          <p:nvPr/>
        </p:nvSpPr>
        <p:spPr>
          <a:xfrm>
            <a:off x="2789853" y="5533053"/>
            <a:ext cx="2491274" cy="5164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64EDE1-0337-0807-27A1-54E442E8C3C9}"/>
              </a:ext>
            </a:extLst>
          </p:cNvPr>
          <p:cNvSpPr/>
          <p:nvPr/>
        </p:nvSpPr>
        <p:spPr>
          <a:xfrm>
            <a:off x="2615681" y="3893976"/>
            <a:ext cx="2491274" cy="5164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9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439CC-CD60-31B3-0A34-AF2CBA93E38C}"/>
              </a:ext>
            </a:extLst>
          </p:cNvPr>
          <p:cNvSpPr/>
          <p:nvPr/>
        </p:nvSpPr>
        <p:spPr>
          <a:xfrm>
            <a:off x="1307762" y="1331243"/>
            <a:ext cx="9574954" cy="478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A9217-E9B8-0252-8644-6CC818A1EB5A}"/>
              </a:ext>
            </a:extLst>
          </p:cNvPr>
          <p:cNvSpPr txBox="1"/>
          <p:nvPr/>
        </p:nvSpPr>
        <p:spPr>
          <a:xfrm>
            <a:off x="1703982" y="2940669"/>
            <a:ext cx="8782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“</a:t>
            </a:r>
            <a:r>
              <a:rPr lang="en-US" altLang="ko-KR" sz="3200" b="1" dirty="0" err="1">
                <a:solidFill>
                  <a:srgbClr val="3B73B9"/>
                </a:solidFill>
              </a:rPr>
              <a:t>TurboFan</a:t>
            </a:r>
            <a:r>
              <a:rPr lang="en-US" altLang="ko-KR" sz="3200" b="1" dirty="0">
                <a:solidFill>
                  <a:srgbClr val="3B73B9"/>
                </a:solidFill>
              </a:rPr>
              <a:t> Jet Engine</a:t>
            </a:r>
            <a:r>
              <a:rPr lang="ko-KR" altLang="en-US" sz="3200" b="1" dirty="0">
                <a:solidFill>
                  <a:srgbClr val="3B73B9"/>
                </a:solidFill>
              </a:rPr>
              <a:t>의</a:t>
            </a:r>
            <a:r>
              <a:rPr lang="en-US" altLang="ko-KR" sz="3200" b="1" dirty="0">
                <a:solidFill>
                  <a:srgbClr val="3B73B9"/>
                </a:solidFill>
              </a:rPr>
              <a:t> RUL(</a:t>
            </a:r>
            <a:r>
              <a:rPr lang="ko-KR" altLang="en-US" sz="3200" b="1" dirty="0">
                <a:solidFill>
                  <a:srgbClr val="3B73B9"/>
                </a:solidFill>
              </a:rPr>
              <a:t>잔여수명</a:t>
            </a:r>
            <a:r>
              <a:rPr lang="en-US" altLang="ko-KR" sz="3200" b="1" dirty="0">
                <a:solidFill>
                  <a:srgbClr val="3B73B9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3B73B9"/>
                </a:solidFill>
              </a:rPr>
              <a:t>	</a:t>
            </a:r>
            <a:r>
              <a:rPr lang="ko-KR" altLang="en-US" sz="3200" b="1" dirty="0">
                <a:solidFill>
                  <a:srgbClr val="3B73B9"/>
                </a:solidFill>
              </a:rPr>
              <a:t>예측</a:t>
            </a:r>
            <a:r>
              <a:rPr lang="ko-KR" altLang="en-US" sz="3200" b="1" dirty="0"/>
              <a:t>을 통한 안정성 향상 및 </a:t>
            </a:r>
            <a:endParaRPr lang="en-US" altLang="ko-KR" sz="3200" b="1" dirty="0"/>
          </a:p>
          <a:p>
            <a:r>
              <a:rPr lang="en-US" altLang="ko-KR" sz="3200" b="1" dirty="0"/>
              <a:t>		</a:t>
            </a:r>
            <a:r>
              <a:rPr lang="ko-KR" altLang="en-US" sz="3200" b="1" dirty="0"/>
              <a:t>사전정비를 통한 유지 관리비용 감소</a:t>
            </a:r>
            <a:r>
              <a:rPr lang="en-US" altLang="ko-KR" sz="32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439CC-CD60-31B3-0A34-AF2CBA93E38C}"/>
              </a:ext>
            </a:extLst>
          </p:cNvPr>
          <p:cNvSpPr/>
          <p:nvPr/>
        </p:nvSpPr>
        <p:spPr>
          <a:xfrm>
            <a:off x="1307762" y="1331243"/>
            <a:ext cx="9574954" cy="478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A9217-E9B8-0252-8644-6CC818A1EB5A}"/>
              </a:ext>
            </a:extLst>
          </p:cNvPr>
          <p:cNvSpPr txBox="1"/>
          <p:nvPr/>
        </p:nvSpPr>
        <p:spPr>
          <a:xfrm>
            <a:off x="1703982" y="3140724"/>
            <a:ext cx="8782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3B73B9"/>
                </a:solidFill>
              </a:rPr>
              <a:t>“GE Aviation Jet</a:t>
            </a:r>
            <a:r>
              <a:rPr lang="ko-KR" altLang="en-US" sz="3200" b="1" dirty="0">
                <a:solidFill>
                  <a:srgbClr val="3B73B9"/>
                </a:solidFill>
              </a:rPr>
              <a:t> </a:t>
            </a:r>
            <a:r>
              <a:rPr lang="en-US" altLang="ko-KR" sz="3200" b="1" dirty="0">
                <a:solidFill>
                  <a:srgbClr val="3B73B9"/>
                </a:solidFill>
              </a:rPr>
              <a:t>Engine</a:t>
            </a:r>
            <a:r>
              <a:rPr lang="ko-KR" altLang="en-US" sz="3200" b="1" dirty="0">
                <a:solidFill>
                  <a:srgbClr val="3B73B9"/>
                </a:solidFill>
              </a:rPr>
              <a:t>의 시장 경쟁력 강화</a:t>
            </a:r>
            <a:r>
              <a:rPr lang="en-US" altLang="ko-KR" sz="3200" b="1" dirty="0">
                <a:solidFill>
                  <a:srgbClr val="3B73B9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77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D9BF3-FBC9-ADCC-D299-A6F6AB42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49" y="6167207"/>
            <a:ext cx="725823" cy="578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B0A2E1-14AD-BB99-7999-210EAD547BE1}"/>
              </a:ext>
            </a:extLst>
          </p:cNvPr>
          <p:cNvSpPr/>
          <p:nvPr/>
        </p:nvSpPr>
        <p:spPr>
          <a:xfrm>
            <a:off x="1307762" y="1331243"/>
            <a:ext cx="9574954" cy="478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EAB89-0A31-4296-9B36-81576B1B323C}"/>
              </a:ext>
            </a:extLst>
          </p:cNvPr>
          <p:cNvSpPr txBox="1"/>
          <p:nvPr/>
        </p:nvSpPr>
        <p:spPr>
          <a:xfrm>
            <a:off x="1307762" y="1486868"/>
            <a:ext cx="299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“</a:t>
            </a:r>
            <a:r>
              <a:rPr lang="ko-KR" altLang="en-US" sz="2400" b="1" dirty="0" err="1"/>
              <a:t>머신러닝의</a:t>
            </a:r>
            <a:r>
              <a:rPr lang="ko-KR" altLang="en-US" sz="2400" b="1" dirty="0"/>
              <a:t> 필요성</a:t>
            </a:r>
            <a:r>
              <a:rPr lang="en-US" altLang="ko-KR" sz="2400" b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F4D42-7AEB-9D9B-5651-60DB67904369}"/>
              </a:ext>
            </a:extLst>
          </p:cNvPr>
          <p:cNvSpPr txBox="1"/>
          <p:nvPr/>
        </p:nvSpPr>
        <p:spPr>
          <a:xfrm>
            <a:off x="2357483" y="2565823"/>
            <a:ext cx="7475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실제 다양한 운행환경에서 이론적으로 </a:t>
            </a:r>
            <a:r>
              <a:rPr lang="en-US" altLang="ko-KR" sz="2000" b="1" dirty="0"/>
              <a:t>Engine</a:t>
            </a:r>
            <a:r>
              <a:rPr lang="ko-KR" altLang="en-US" sz="2000" b="1" dirty="0"/>
              <a:t>의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잔여수명을 예측하는 것은</a:t>
            </a:r>
            <a:r>
              <a:rPr lang="en-US" altLang="ko-KR" sz="2000" b="1" dirty="0"/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불가능</a:t>
            </a:r>
            <a:r>
              <a:rPr lang="ko-KR" altLang="en-US" sz="2000" b="1" dirty="0"/>
              <a:t>에 가깝다</a:t>
            </a:r>
            <a:r>
              <a:rPr lang="en-US" altLang="ko-KR" sz="2000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6D675-E5D4-EC0B-A5D5-22BBA6C31302}"/>
              </a:ext>
            </a:extLst>
          </p:cNvPr>
          <p:cNvSpPr txBox="1"/>
          <p:nvPr/>
        </p:nvSpPr>
        <p:spPr>
          <a:xfrm>
            <a:off x="2357483" y="4342789"/>
            <a:ext cx="7475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dirty="0" err="1">
                <a:solidFill>
                  <a:srgbClr val="2876DD"/>
                </a:solidFill>
              </a:rPr>
              <a:t>머신러닝</a:t>
            </a:r>
            <a:r>
              <a:rPr lang="ko-KR" altLang="en-US" sz="2000" b="1" u="sng" dirty="0">
                <a:solidFill>
                  <a:srgbClr val="2876DD"/>
                </a:solidFill>
              </a:rPr>
              <a:t> 모델을 통하여 다양한 운행환경에서의</a:t>
            </a:r>
            <a:endParaRPr lang="en-US" altLang="ko-KR" sz="2000" b="1" u="sng" dirty="0">
              <a:solidFill>
                <a:srgbClr val="2876DD"/>
              </a:solidFill>
            </a:endParaRPr>
          </a:p>
          <a:p>
            <a:pPr algn="ctr"/>
            <a:r>
              <a:rPr lang="en-US" altLang="ko-KR" sz="2000" b="1" u="sng" dirty="0">
                <a:solidFill>
                  <a:srgbClr val="2876DD"/>
                </a:solidFill>
              </a:rPr>
              <a:t>Engine</a:t>
            </a:r>
            <a:r>
              <a:rPr lang="ko-KR" altLang="en-US" sz="2000" b="1" u="sng" dirty="0">
                <a:solidFill>
                  <a:srgbClr val="2876DD"/>
                </a:solidFill>
              </a:rPr>
              <a:t>의 잔여수명 예측 가능</a:t>
            </a:r>
            <a:endParaRPr lang="en-US" altLang="ko-KR" sz="2000" b="1" u="sng" dirty="0">
              <a:solidFill>
                <a:srgbClr val="2876DD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17318F8-550F-2234-AC4C-45462B4B4D99}"/>
              </a:ext>
            </a:extLst>
          </p:cNvPr>
          <p:cNvSpPr/>
          <p:nvPr/>
        </p:nvSpPr>
        <p:spPr>
          <a:xfrm>
            <a:off x="5900512" y="3499437"/>
            <a:ext cx="389452" cy="617624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4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685</Words>
  <Application>Microsoft Office PowerPoint</Application>
  <PresentationFormat>와이드스크린</PresentationFormat>
  <Paragraphs>200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Helvetica Neue</vt:lpstr>
      <vt:lpstr>Helvetica Neue LT Std</vt:lpstr>
      <vt:lpstr>맑은 고딕</vt:lpstr>
      <vt:lpstr>휴먼둥근헤드라인</vt:lpstr>
      <vt:lpstr>Arial</vt:lpstr>
      <vt:lpstr>Calibri</vt:lpstr>
      <vt:lpstr>Office 테마</vt:lpstr>
      <vt:lpstr>TurboFan Jet Engine RUL Prediction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TurboFan Jet Engine RUL Prediction</dc:title>
  <dc:creator>오일택</dc:creator>
  <cp:lastModifiedBy>오일택</cp:lastModifiedBy>
  <cp:revision>9</cp:revision>
  <dcterms:created xsi:type="dcterms:W3CDTF">2022-12-05T01:14:03Z</dcterms:created>
  <dcterms:modified xsi:type="dcterms:W3CDTF">2022-12-05T07:51:12Z</dcterms:modified>
</cp:coreProperties>
</file>