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3" r:id="rId9"/>
    <p:sldId id="262" r:id="rId10"/>
    <p:sldId id="266" r:id="rId11"/>
    <p:sldId id="283" r:id="rId12"/>
    <p:sldId id="284" r:id="rId13"/>
    <p:sldId id="268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3B9"/>
    <a:srgbClr val="287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C5E8E-99D0-86B9-96DA-11C018C70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8A655C-4AB5-F39B-AE47-4136194C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93CC5-1DD6-CEAF-D4D9-9A0DBD17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9A51-E22A-5D09-2E1A-145919E1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41698-1E46-F921-DA68-9CF7A674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7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09A8A-7BC2-6432-99DD-005B7A9F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56ABE-5037-C618-CADA-CC0F98F31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55650-2B4B-A88A-7F03-85281454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806BF-313A-52D0-1FCD-270E32F1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148E0-81AA-DC51-CA36-030C09AB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1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BD24D-1289-39D1-8F0E-9224E2E6F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0C3E2B-99D0-91F3-C748-F1BADC630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720D3-72C4-C3E8-7C13-C0CBF73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BA3B9-59AA-5A8E-0EB9-9A275E67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A1C65-342F-D8A2-D0D3-1E7B103C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6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6FEFF-01CB-A86F-DF3A-354C7178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4E94E-D5B4-7B36-9DC3-F0E67F05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D279E-EAF9-F90D-FA2A-569C2A5E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A1ED3-819C-7FD2-E28E-83B6FDC3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28E5A-A9F7-A0DC-D845-BB729A9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8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04CD-9D46-E164-30F2-D32C5AB7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60A91E-C915-2FCC-1DA3-2EFD408D7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B4607-27E9-2173-9163-8B30FF23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CA0E2-A8A3-DE99-E47B-1859AE63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2D727-B5C6-9AE7-7C02-C9838F27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D9639-824A-28F0-3C85-FC5E3D4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89101-2DE3-F78E-9245-CE9C1593B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448825-1939-E965-49EF-1D409C983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F4E3F-6C67-053C-CEE0-8FF174D8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6142E-2DBC-074C-D734-52C6F231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840EB-AC7C-EF90-B8D2-9864B377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6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C9D84-E6B3-B7A0-3F57-5F95E081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0F4E4-6E3B-14DC-5A82-1727C31D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D0F14-FF38-3D01-D40E-5C498E7FC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0C3BA-A7A5-236B-8B3F-FFED1CDFF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602A52-696E-03C8-9464-A914EAF80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5DF15-6665-1E9A-893D-F4DA77B7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23A9A7-4A7C-4B69-CA52-39200DE2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9100AE-D9DF-1A75-82DE-801FF9E9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3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77500-BA8D-E900-08C9-9031DDA5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B414B3-C41D-F400-6B3E-3C6DF0D1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C95C1-D9DA-727A-20AF-80BDFBD3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AB4AD6-3B4C-C2F4-2FED-95BAB597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4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3CCAD8-2F85-C07F-CB82-BB561542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338A24-9981-22AE-5317-ADA2B90A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BF1D0-D429-2BF4-1EFF-AADF1C12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CF444-76BB-38B9-6E6A-299E221E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4B590-9684-8FE1-C5B1-61FA1232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57AF0-5502-D63C-865B-B4897D708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2CCF27-F3EC-4FEA-6198-7FBF7D80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55245-2A11-8612-3483-C709B322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840D3-EDF5-961C-C7BA-B9ED579D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1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00A01-8020-70BA-EA42-137642D6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17297F-FBAB-62AF-23A3-37492695C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0F2DE-64D1-EE67-F81E-8ED9CBD7A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D1E57-B198-DF95-DA05-0CBE71A8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A636-7682-4ED2-9DE1-7CC661621B9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579FD-3D49-F063-4BEF-1AD4399D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5766E-F23E-4B73-9BAE-63302E3C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1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5CCA3C-8476-280F-4DE9-58641FF6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38393-FAEC-22FF-71FE-AE766162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10DFA-757E-BBD2-8AE3-5CA9FA309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A636-7682-4ED2-9DE1-7CC661621B9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5DE34-82E0-8B9F-8E3B-9BA1BB5E9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EA43E-A62E-AB6D-4ED1-F75D7F78D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ED52B-3B15-4C2D-8974-16C437178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86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네 개의 단어로 설명하는 항공기 제트엔진의 원리 - GE리포트 코리아">
            <a:extLst>
              <a:ext uri="{FF2B5EF4-FFF2-40B4-BE49-F238E27FC236}">
                <a16:creationId xmlns:a16="http://schemas.microsoft.com/office/drawing/2014/main" id="{3029E33D-7C49-AB71-7CD1-AD8C15264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2" r="32777" b="61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42FCBE-D91E-E77E-5406-EF4D366B7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 err="1"/>
              <a:t>TurboFan</a:t>
            </a:r>
            <a:r>
              <a:rPr lang="en-US" altLang="ko-KR" sz="4800" dirty="0"/>
              <a:t> Jet Engine </a:t>
            </a:r>
            <a:r>
              <a:rPr lang="en-US" altLang="ko-KR" sz="4800" dirty="0">
                <a:solidFill>
                  <a:srgbClr val="3B73B9"/>
                </a:solidFill>
              </a:rPr>
              <a:t>RUL</a:t>
            </a:r>
            <a:r>
              <a:rPr lang="en-US" altLang="ko-KR" sz="4800" dirty="0"/>
              <a:t> Prediction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9F318-8E87-A51E-CBBD-6333F90A3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>
                <a:solidFill>
                  <a:srgbClr val="000000"/>
                </a:solidFill>
                <a:latin typeface="Helvetica Neue"/>
              </a:rPr>
              <a:t>오일택</a:t>
            </a:r>
            <a:endParaRPr lang="ko-KR" altLang="en-US" sz="2000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F92DFF-635F-66A2-4A70-FFEC1E9C9AEE}"/>
              </a:ext>
            </a:extLst>
          </p:cNvPr>
          <p:cNvSpPr/>
          <p:nvPr/>
        </p:nvSpPr>
        <p:spPr>
          <a:xfrm>
            <a:off x="477980" y="625682"/>
            <a:ext cx="707137" cy="146305"/>
          </a:xfrm>
          <a:prstGeom prst="rect">
            <a:avLst/>
          </a:prstGeom>
          <a:solidFill>
            <a:srgbClr val="3B7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04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4020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파이프 라인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1853A3-A7F2-9B67-7B48-A618931C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12" y="983560"/>
            <a:ext cx="4632059" cy="57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5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4020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파이프 라인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E6FCD7-C311-AA7C-D8ED-5110ABE1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77" y="1911238"/>
            <a:ext cx="6953669" cy="4047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E59C8-1EFB-0CEA-E49F-8068C5E5391C}"/>
              </a:ext>
            </a:extLst>
          </p:cNvPr>
          <p:cNvSpPr txBox="1"/>
          <p:nvPr/>
        </p:nvSpPr>
        <p:spPr>
          <a:xfrm>
            <a:off x="7753739" y="3119543"/>
            <a:ext cx="3988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Pandas</a:t>
            </a:r>
            <a:r>
              <a:rPr lang="ko-KR" altLang="en-US" sz="2000" b="1" dirty="0"/>
              <a:t>를 통해 가공된 데이터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Mysql</a:t>
            </a:r>
            <a:r>
              <a:rPr lang="ko-KR" altLang="en-US" sz="2000" b="1" dirty="0"/>
              <a:t>에 저장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다른 모델 학습 시 사용 가능</a:t>
            </a:r>
            <a:endParaRPr lang="en-US" altLang="ko-KR" sz="2000" b="1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9DCC5DF-B99A-C656-EF64-99C814926319}"/>
              </a:ext>
            </a:extLst>
          </p:cNvPr>
          <p:cNvSpPr/>
          <p:nvPr/>
        </p:nvSpPr>
        <p:spPr>
          <a:xfrm>
            <a:off x="9592970" y="3463455"/>
            <a:ext cx="287243" cy="28251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9FA98C0-23E1-1774-BD17-8ECD6C33F7AD}"/>
              </a:ext>
            </a:extLst>
          </p:cNvPr>
          <p:cNvSpPr/>
          <p:nvPr/>
        </p:nvSpPr>
        <p:spPr>
          <a:xfrm>
            <a:off x="9602368" y="4089879"/>
            <a:ext cx="287243" cy="28251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4020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서비스 시연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B0A2E1-14AD-BB99-7999-210EAD547BE1}"/>
              </a:ext>
            </a:extLst>
          </p:cNvPr>
          <p:cNvSpPr/>
          <p:nvPr/>
        </p:nvSpPr>
        <p:spPr>
          <a:xfrm>
            <a:off x="1307762" y="1331243"/>
            <a:ext cx="9574954" cy="47885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EAB89-0A31-4296-9B36-81576B1B323C}"/>
              </a:ext>
            </a:extLst>
          </p:cNvPr>
          <p:cNvSpPr txBox="1"/>
          <p:nvPr/>
        </p:nvSpPr>
        <p:spPr>
          <a:xfrm>
            <a:off x="3553803" y="3371556"/>
            <a:ext cx="5082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서비스 시연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82327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6325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마무리 및 회고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638B36-1AD1-C986-B3C4-6334E32FFD28}"/>
              </a:ext>
            </a:extLst>
          </p:cNvPr>
          <p:cNvSpPr/>
          <p:nvPr/>
        </p:nvSpPr>
        <p:spPr>
          <a:xfrm>
            <a:off x="1307762" y="1331243"/>
            <a:ext cx="9574954" cy="47885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23033-AF4A-61E1-0807-2D848652C22A}"/>
              </a:ext>
            </a:extLst>
          </p:cNvPr>
          <p:cNvSpPr txBox="1"/>
          <p:nvPr/>
        </p:nvSpPr>
        <p:spPr>
          <a:xfrm>
            <a:off x="1600701" y="2602114"/>
            <a:ext cx="89890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800" b="1" dirty="0"/>
              <a:t> </a:t>
            </a:r>
            <a:r>
              <a:rPr lang="ko-KR" altLang="en-US" sz="2800" b="1" dirty="0"/>
              <a:t>주제 선정의 아쉬움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800" b="1" dirty="0"/>
              <a:t> </a:t>
            </a:r>
            <a:r>
              <a:rPr lang="en-US" altLang="ko-KR" sz="2800" b="1" dirty="0" err="1"/>
              <a:t>Mysql</a:t>
            </a:r>
            <a:r>
              <a:rPr lang="en-US" altLang="ko-KR" sz="2800" b="1" dirty="0"/>
              <a:t> DB</a:t>
            </a:r>
            <a:r>
              <a:rPr lang="ko-KR" altLang="en-US" sz="2800" b="1" dirty="0"/>
              <a:t>와 대시보드 간의 연동 실패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800" b="1" dirty="0"/>
              <a:t> </a:t>
            </a:r>
            <a:r>
              <a:rPr lang="ko-KR" altLang="en-US" sz="2800" b="1" dirty="0"/>
              <a:t>처음으로 웹 서비스를 제작한 것에 대한 성취감</a:t>
            </a:r>
          </a:p>
        </p:txBody>
      </p:sp>
    </p:spTree>
    <p:extLst>
      <p:ext uri="{BB962C8B-B14F-4D97-AF65-F5344CB8AC3E}">
        <p14:creationId xmlns:p14="http://schemas.microsoft.com/office/powerpoint/2010/main" val="30014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55D0854-E07F-8A58-FCDA-92ADFD9103EB}"/>
              </a:ext>
            </a:extLst>
          </p:cNvPr>
          <p:cNvGrpSpPr/>
          <p:nvPr/>
        </p:nvGrpSpPr>
        <p:grpSpPr>
          <a:xfrm>
            <a:off x="4015273" y="1268905"/>
            <a:ext cx="4161454" cy="4320190"/>
            <a:chOff x="4015273" y="1211108"/>
            <a:chExt cx="4161454" cy="4320190"/>
          </a:xfrm>
        </p:grpSpPr>
        <p:grpSp>
          <p:nvGrpSpPr>
            <p:cNvPr id="2" name="그룹 1003">
              <a:extLst>
                <a:ext uri="{FF2B5EF4-FFF2-40B4-BE49-F238E27FC236}">
                  <a16:creationId xmlns:a16="http://schemas.microsoft.com/office/drawing/2014/main" id="{1028C3ED-D46A-BD61-BD4D-CDE74F659D69}"/>
                </a:ext>
              </a:extLst>
            </p:cNvPr>
            <p:cNvGrpSpPr/>
            <p:nvPr/>
          </p:nvGrpSpPr>
          <p:grpSpPr>
            <a:xfrm>
              <a:off x="4209404" y="1211108"/>
              <a:ext cx="3773192" cy="2755530"/>
              <a:chOff x="6170953" y="2001914"/>
              <a:chExt cx="5943807" cy="4019331"/>
            </a:xfrm>
          </p:grpSpPr>
          <p:grpSp>
            <p:nvGrpSpPr>
              <p:cNvPr id="3" name="그룹 1004">
                <a:extLst>
                  <a:ext uri="{FF2B5EF4-FFF2-40B4-BE49-F238E27FC236}">
                    <a16:creationId xmlns:a16="http://schemas.microsoft.com/office/drawing/2014/main" id="{B59DDF08-829C-72A7-FA04-646419C012CF}"/>
                  </a:ext>
                </a:extLst>
              </p:cNvPr>
              <p:cNvGrpSpPr/>
              <p:nvPr/>
            </p:nvGrpSpPr>
            <p:grpSpPr>
              <a:xfrm>
                <a:off x="6170953" y="2001914"/>
                <a:ext cx="5943807" cy="3984757"/>
                <a:chOff x="6170953" y="2001914"/>
                <a:chExt cx="5943807" cy="3984757"/>
              </a:xfrm>
            </p:grpSpPr>
            <p:pic>
              <p:nvPicPr>
                <p:cNvPr id="7" name="Object 10">
                  <a:extLst>
                    <a:ext uri="{FF2B5EF4-FFF2-40B4-BE49-F238E27FC236}">
                      <a16:creationId xmlns:a16="http://schemas.microsoft.com/office/drawing/2014/main" id="{45F91221-30FA-29C7-DE53-223957BF1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6170953" y="2001914"/>
                  <a:ext cx="5943807" cy="3984757"/>
                </a:xfrm>
                <a:prstGeom prst="rect">
                  <a:avLst/>
                </a:prstGeom>
              </p:spPr>
            </p:pic>
          </p:grpSp>
          <p:grpSp>
            <p:nvGrpSpPr>
              <p:cNvPr id="5" name="그룹 1005">
                <a:extLst>
                  <a:ext uri="{FF2B5EF4-FFF2-40B4-BE49-F238E27FC236}">
                    <a16:creationId xmlns:a16="http://schemas.microsoft.com/office/drawing/2014/main" id="{EF4700B1-EE1E-25D2-BC80-EA5B641C2F9D}"/>
                  </a:ext>
                </a:extLst>
              </p:cNvPr>
              <p:cNvGrpSpPr/>
              <p:nvPr/>
            </p:nvGrpSpPr>
            <p:grpSpPr>
              <a:xfrm>
                <a:off x="6372793" y="5975057"/>
                <a:ext cx="5540129" cy="46188"/>
                <a:chOff x="6372793" y="5975057"/>
                <a:chExt cx="5540129" cy="46188"/>
              </a:xfrm>
            </p:grpSpPr>
            <p:pic>
              <p:nvPicPr>
                <p:cNvPr id="6" name="Object 13">
                  <a:extLst>
                    <a:ext uri="{FF2B5EF4-FFF2-40B4-BE49-F238E27FC236}">
                      <a16:creationId xmlns:a16="http://schemas.microsoft.com/office/drawing/2014/main" id="{9BC0489D-5369-1198-64B9-FEA34F130E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372793" y="5975057"/>
                  <a:ext cx="5540129" cy="46188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Object 1">
              <a:extLst>
                <a:ext uri="{FF2B5EF4-FFF2-40B4-BE49-F238E27FC236}">
                  <a16:creationId xmlns:a16="http://schemas.microsoft.com/office/drawing/2014/main" id="{E752D730-643F-AEA5-0046-DCF0BEEC6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l="29295" r="4915"/>
            <a:stretch/>
          </p:blipFill>
          <p:spPr>
            <a:xfrm>
              <a:off x="4015273" y="3934973"/>
              <a:ext cx="4161454" cy="1596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961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네 개의 단어로 설명하는 항공기 제트엔진의 원리 - GE리포트 코리아">
            <a:extLst>
              <a:ext uri="{FF2B5EF4-FFF2-40B4-BE49-F238E27FC236}">
                <a16:creationId xmlns:a16="http://schemas.microsoft.com/office/drawing/2014/main" id="{9AD52B02-97B0-9B85-8E9C-D948F0D8F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6375" r="51396" b="2715"/>
          <a:stretch/>
        </p:blipFill>
        <p:spPr bwMode="auto">
          <a:xfrm>
            <a:off x="0" y="0"/>
            <a:ext cx="3581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9E8F96-EDCD-72B3-142D-CE0CE92F155A}"/>
              </a:ext>
            </a:extLst>
          </p:cNvPr>
          <p:cNvSpPr txBox="1"/>
          <p:nvPr/>
        </p:nvSpPr>
        <p:spPr>
          <a:xfrm>
            <a:off x="0" y="1415772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INDEX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B12CA-3709-BF83-78FD-763C623312AF}"/>
              </a:ext>
            </a:extLst>
          </p:cNvPr>
          <p:cNvSpPr txBox="1"/>
          <p:nvPr/>
        </p:nvSpPr>
        <p:spPr>
          <a:xfrm>
            <a:off x="5610226" y="1874728"/>
            <a:ext cx="60007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800" b="1" dirty="0"/>
              <a:t> 개요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800" b="1" dirty="0"/>
              <a:t> </a:t>
            </a:r>
            <a:r>
              <a:rPr lang="ko-KR" altLang="en-US" sz="2800" b="1" dirty="0"/>
              <a:t>파이프 라인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b="1" dirty="0"/>
              <a:t> 서비스 시연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800" b="1" dirty="0"/>
              <a:t> </a:t>
            </a:r>
            <a:r>
              <a:rPr lang="ko-KR" altLang="en-US" sz="2800" b="1" dirty="0"/>
              <a:t>마무리 및 회고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1448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8" y="458925"/>
            <a:ext cx="157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CD38D8-64E3-CC6D-9293-AB4B727A1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64" y="1157057"/>
            <a:ext cx="78295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56402D-F39E-E3EB-7E6D-156D913A4D9D}"/>
              </a:ext>
            </a:extLst>
          </p:cNvPr>
          <p:cNvSpPr txBox="1"/>
          <p:nvPr/>
        </p:nvSpPr>
        <p:spPr>
          <a:xfrm>
            <a:off x="2180464" y="6167207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1050" b="0" i="0" u="none" strike="noStrike" baseline="0" dirty="0">
                <a:solidFill>
                  <a:srgbClr val="213342"/>
                </a:solidFill>
                <a:latin typeface="Helvetica Neue LT Std"/>
              </a:rPr>
              <a:t>Source: Jet Information Services, Inc.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878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8" y="458925"/>
            <a:ext cx="157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F890D1-9858-EC09-C5E1-A521E86C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9" y="1973475"/>
            <a:ext cx="6109752" cy="362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FCFD66A-64C9-3D2D-09B8-012E3047F8DF}"/>
              </a:ext>
            </a:extLst>
          </p:cNvPr>
          <p:cNvGrpSpPr/>
          <p:nvPr/>
        </p:nvGrpSpPr>
        <p:grpSpPr>
          <a:xfrm>
            <a:off x="6906481" y="1181985"/>
            <a:ext cx="4462668" cy="4985217"/>
            <a:chOff x="7223981" y="1181984"/>
            <a:chExt cx="4145168" cy="4702170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442C5199-0A76-5734-FA49-E0C8F9A288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7223982" y="1181984"/>
              <a:ext cx="4145167" cy="2351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967A5FCF-71DB-8362-6893-E45240BE74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7223981" y="3533071"/>
              <a:ext cx="4145167" cy="2351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0DA8D91-546A-AE77-D44F-DB0C9FDCD64B}"/>
              </a:ext>
            </a:extLst>
          </p:cNvPr>
          <p:cNvSpPr txBox="1"/>
          <p:nvPr/>
        </p:nvSpPr>
        <p:spPr>
          <a:xfrm>
            <a:off x="448678" y="614515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ko-KR" sz="1000" b="0" i="0" u="none" strike="noStrike" baseline="0" dirty="0">
                <a:solidFill>
                  <a:srgbClr val="213342"/>
                </a:solidFill>
                <a:latin typeface="Helvetica Neue LT Std"/>
              </a:rPr>
              <a:t>Source: </a:t>
            </a:r>
            <a:r>
              <a:rPr lang="en-US" altLang="ko-KR" sz="1000" b="0" i="0" u="none" strike="noStrike" baseline="0" dirty="0">
                <a:solidFill>
                  <a:srgbClr val="213342"/>
                </a:solidFill>
                <a:latin typeface="Helvetica Neue LT Std"/>
              </a:rPr>
              <a:t>Statistical Summary of Commercial Jet Airplane Accidents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519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8" y="458925"/>
            <a:ext cx="157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A8D91-546A-AE77-D44F-DB0C9FDCD64B}"/>
              </a:ext>
            </a:extLst>
          </p:cNvPr>
          <p:cNvSpPr txBox="1"/>
          <p:nvPr/>
        </p:nvSpPr>
        <p:spPr>
          <a:xfrm>
            <a:off x="2548940" y="595906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ko-KR" sz="1000" b="0" i="0" u="none" strike="noStrike" baseline="0" dirty="0">
                <a:solidFill>
                  <a:srgbClr val="213342"/>
                </a:solidFill>
                <a:latin typeface="Helvetica Neue LT Std"/>
              </a:rPr>
              <a:t>Source: Transportation Safety Board of Canada</a:t>
            </a:r>
            <a:endParaRPr lang="ko-KR" altLang="en-US" sz="1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9A1FB7-505C-8D6D-7977-30B8850B4BEC}"/>
              </a:ext>
            </a:extLst>
          </p:cNvPr>
          <p:cNvGrpSpPr/>
          <p:nvPr/>
        </p:nvGrpSpPr>
        <p:grpSpPr>
          <a:xfrm>
            <a:off x="2548940" y="1069579"/>
            <a:ext cx="7991475" cy="4889486"/>
            <a:chOff x="2100262" y="461963"/>
            <a:chExt cx="7991475" cy="4889486"/>
          </a:xfrm>
        </p:grpSpPr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6612401F-E71A-45F1-AF00-312C8B73E7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03"/>
            <a:stretch/>
          </p:blipFill>
          <p:spPr bwMode="auto">
            <a:xfrm>
              <a:off x="2100262" y="461963"/>
              <a:ext cx="7991475" cy="4889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AD3322-4D92-656F-DC99-664A72625F7D}"/>
                </a:ext>
              </a:extLst>
            </p:cNvPr>
            <p:cNvSpPr/>
            <p:nvPr/>
          </p:nvSpPr>
          <p:spPr>
            <a:xfrm>
              <a:off x="7696200" y="3511550"/>
              <a:ext cx="774700" cy="1397000"/>
            </a:xfrm>
            <a:prstGeom prst="rect">
              <a:avLst/>
            </a:prstGeom>
            <a:solidFill>
              <a:srgbClr val="287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4C5AA1-592E-923E-49AE-A59CCAD662D5}"/>
              </a:ext>
            </a:extLst>
          </p:cNvPr>
          <p:cNvSpPr/>
          <p:nvPr/>
        </p:nvSpPr>
        <p:spPr>
          <a:xfrm>
            <a:off x="5747657" y="3974841"/>
            <a:ext cx="1026367" cy="18135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1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8" y="458925"/>
            <a:ext cx="157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3754C64-415F-34B6-03E0-988C624C6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r="8473" b="21933"/>
          <a:stretch/>
        </p:blipFill>
        <p:spPr bwMode="auto">
          <a:xfrm>
            <a:off x="2233540" y="1134943"/>
            <a:ext cx="7723398" cy="503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5998B94-E599-1CDA-09B5-12E5BCB22BA2}"/>
              </a:ext>
            </a:extLst>
          </p:cNvPr>
          <p:cNvSpPr/>
          <p:nvPr/>
        </p:nvSpPr>
        <p:spPr>
          <a:xfrm>
            <a:off x="2789853" y="5533053"/>
            <a:ext cx="2491274" cy="5164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64EDE1-0337-0807-27A1-54E442E8C3C9}"/>
              </a:ext>
            </a:extLst>
          </p:cNvPr>
          <p:cNvSpPr/>
          <p:nvPr/>
        </p:nvSpPr>
        <p:spPr>
          <a:xfrm>
            <a:off x="2615681" y="3893976"/>
            <a:ext cx="2491274" cy="5164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9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8" y="458925"/>
            <a:ext cx="157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5439CC-CD60-31B3-0A34-AF2CBA93E38C}"/>
              </a:ext>
            </a:extLst>
          </p:cNvPr>
          <p:cNvSpPr/>
          <p:nvPr/>
        </p:nvSpPr>
        <p:spPr>
          <a:xfrm>
            <a:off x="1307762" y="1331243"/>
            <a:ext cx="9574954" cy="47885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A9217-E9B8-0252-8644-6CC818A1EB5A}"/>
              </a:ext>
            </a:extLst>
          </p:cNvPr>
          <p:cNvSpPr txBox="1"/>
          <p:nvPr/>
        </p:nvSpPr>
        <p:spPr>
          <a:xfrm>
            <a:off x="1307762" y="2940669"/>
            <a:ext cx="9574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“</a:t>
            </a:r>
            <a:r>
              <a:rPr lang="en-US" altLang="ko-KR" sz="3200" b="1" dirty="0" err="1">
                <a:solidFill>
                  <a:srgbClr val="3B73B9"/>
                </a:solidFill>
              </a:rPr>
              <a:t>TurboFan</a:t>
            </a:r>
            <a:r>
              <a:rPr lang="en-US" altLang="ko-KR" sz="3200" b="1" dirty="0">
                <a:solidFill>
                  <a:srgbClr val="3B73B9"/>
                </a:solidFill>
              </a:rPr>
              <a:t> Jet Engine</a:t>
            </a:r>
            <a:r>
              <a:rPr lang="ko-KR" altLang="en-US" sz="3200" b="1" dirty="0">
                <a:solidFill>
                  <a:srgbClr val="3B73B9"/>
                </a:solidFill>
              </a:rPr>
              <a:t>의</a:t>
            </a:r>
            <a:r>
              <a:rPr lang="en-US" altLang="ko-KR" sz="3200" b="1" dirty="0">
                <a:solidFill>
                  <a:srgbClr val="3B73B9"/>
                </a:solidFill>
              </a:rPr>
              <a:t> RUL(</a:t>
            </a:r>
            <a:r>
              <a:rPr lang="ko-KR" altLang="en-US" sz="3200" b="1" dirty="0">
                <a:solidFill>
                  <a:srgbClr val="3B73B9"/>
                </a:solidFill>
              </a:rPr>
              <a:t>잔여수명</a:t>
            </a:r>
            <a:r>
              <a:rPr lang="en-US" altLang="ko-KR" sz="3200" b="1" dirty="0">
                <a:solidFill>
                  <a:srgbClr val="3B73B9"/>
                </a:solidFill>
              </a:rPr>
              <a:t>)</a:t>
            </a:r>
          </a:p>
          <a:p>
            <a:r>
              <a:rPr lang="en-US" altLang="ko-KR" sz="3200" b="1" dirty="0">
                <a:solidFill>
                  <a:srgbClr val="3B73B9"/>
                </a:solidFill>
              </a:rPr>
              <a:t>			</a:t>
            </a:r>
            <a:r>
              <a:rPr lang="ko-KR" altLang="en-US" sz="3200" b="1" dirty="0">
                <a:solidFill>
                  <a:srgbClr val="3B73B9"/>
                </a:solidFill>
              </a:rPr>
              <a:t>예측</a:t>
            </a:r>
            <a:r>
              <a:rPr lang="ko-KR" altLang="en-US" sz="3200" b="1" dirty="0"/>
              <a:t>을 통한 안전성 향상 및 </a:t>
            </a:r>
            <a:endParaRPr lang="en-US" altLang="ko-KR" sz="3200" b="1" dirty="0"/>
          </a:p>
          <a:p>
            <a:r>
              <a:rPr lang="en-US" altLang="ko-KR" sz="3200" b="1" dirty="0"/>
              <a:t>						</a:t>
            </a:r>
            <a:r>
              <a:rPr lang="ko-KR" altLang="en-US" sz="3200" b="1" dirty="0"/>
              <a:t>유지 관리비용 감소</a:t>
            </a:r>
            <a:r>
              <a:rPr lang="en-US" altLang="ko-KR" sz="32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6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4020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B0A2E1-14AD-BB99-7999-210EAD547BE1}"/>
              </a:ext>
            </a:extLst>
          </p:cNvPr>
          <p:cNvSpPr/>
          <p:nvPr/>
        </p:nvSpPr>
        <p:spPr>
          <a:xfrm>
            <a:off x="1307762" y="1331243"/>
            <a:ext cx="9574954" cy="47885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6D675-E5D4-EC0B-A5D5-22BBA6C31302}"/>
              </a:ext>
            </a:extLst>
          </p:cNvPr>
          <p:cNvSpPr txBox="1"/>
          <p:nvPr/>
        </p:nvSpPr>
        <p:spPr>
          <a:xfrm>
            <a:off x="2357481" y="2021916"/>
            <a:ext cx="7475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u="sng" dirty="0">
                <a:solidFill>
                  <a:srgbClr val="2876DD"/>
                </a:solidFill>
              </a:rPr>
              <a:t>다양한 운행환경에서의</a:t>
            </a:r>
            <a:endParaRPr lang="en-US" altLang="ko-KR" sz="2000" b="1" u="sng" dirty="0">
              <a:solidFill>
                <a:srgbClr val="2876DD"/>
              </a:solidFill>
            </a:endParaRPr>
          </a:p>
          <a:p>
            <a:pPr algn="ctr"/>
            <a:r>
              <a:rPr lang="en-US" altLang="ko-KR" sz="2000" b="1" u="sng" dirty="0">
                <a:solidFill>
                  <a:srgbClr val="2876DD"/>
                </a:solidFill>
              </a:rPr>
              <a:t>Engine</a:t>
            </a:r>
            <a:r>
              <a:rPr lang="ko-KR" altLang="en-US" sz="2000" b="1" u="sng" dirty="0">
                <a:solidFill>
                  <a:srgbClr val="2876DD"/>
                </a:solidFill>
              </a:rPr>
              <a:t>의 잔여수명 예측모델 생성 </a:t>
            </a:r>
            <a:endParaRPr lang="en-US" altLang="ko-KR" sz="2000" b="1" u="sng" dirty="0">
              <a:solidFill>
                <a:srgbClr val="2876DD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7860134-8429-C11F-53FC-4E2377EB0E9A}"/>
              </a:ext>
            </a:extLst>
          </p:cNvPr>
          <p:cNvSpPr/>
          <p:nvPr/>
        </p:nvSpPr>
        <p:spPr>
          <a:xfrm>
            <a:off x="5900510" y="3416687"/>
            <a:ext cx="389452" cy="617624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EB495-CE53-6C73-C0A4-5C901C4422A6}"/>
              </a:ext>
            </a:extLst>
          </p:cNvPr>
          <p:cNvSpPr txBox="1"/>
          <p:nvPr/>
        </p:nvSpPr>
        <p:spPr>
          <a:xfrm>
            <a:off x="2357480" y="4721196"/>
            <a:ext cx="7475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예측 모델을 이용하여 정비사들이 사용 가능한 형태로</a:t>
            </a:r>
            <a:endParaRPr lang="en-US" altLang="ko-KR" sz="2000" b="1" dirty="0"/>
          </a:p>
          <a:p>
            <a:pPr algn="ctr"/>
            <a:r>
              <a:rPr lang="ko-KR" altLang="en-US" sz="2000" b="1" u="sng" dirty="0">
                <a:solidFill>
                  <a:srgbClr val="00B0F0"/>
                </a:solidFill>
              </a:rPr>
              <a:t>서비스 배포</a:t>
            </a:r>
            <a:endParaRPr lang="en-US" altLang="ko-KR" sz="20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4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F9C20-4673-055A-CACE-A3039936EA9A}"/>
              </a:ext>
            </a:extLst>
          </p:cNvPr>
          <p:cNvCxnSpPr>
            <a:cxnSpLocks/>
          </p:cNvCxnSpPr>
          <p:nvPr/>
        </p:nvCxnSpPr>
        <p:spPr>
          <a:xfrm>
            <a:off x="448678" y="898935"/>
            <a:ext cx="112931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2E7E0-7C02-3D6A-0D58-AC4E999680D4}"/>
              </a:ext>
            </a:extLst>
          </p:cNvPr>
          <p:cNvSpPr txBox="1"/>
          <p:nvPr/>
        </p:nvSpPr>
        <p:spPr>
          <a:xfrm>
            <a:off x="448677" y="458925"/>
            <a:ext cx="4020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 </a:t>
            </a:r>
            <a:r>
              <a:rPr lang="en-US" altLang="ko-KR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sz="2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활용 데이터</a:t>
            </a:r>
          </a:p>
        </p:txBody>
      </p:sp>
      <p:pic>
        <p:nvPicPr>
          <p:cNvPr id="7170" name="Picture 2" descr="엔진에게 관심을! – 제트엔진을 아십니까 - GE리포트 코리아">
            <a:extLst>
              <a:ext uri="{FF2B5EF4-FFF2-40B4-BE49-F238E27FC236}">
                <a16:creationId xmlns:a16="http://schemas.microsoft.com/office/drawing/2014/main" id="{1A413B1A-C63F-ABC2-D2B2-7CD04CFC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7" y="1325629"/>
            <a:ext cx="7010400" cy="46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3E8C1C-3A12-8653-D3E6-D473F10396F9}"/>
              </a:ext>
            </a:extLst>
          </p:cNvPr>
          <p:cNvSpPr txBox="1"/>
          <p:nvPr/>
        </p:nvSpPr>
        <p:spPr>
          <a:xfrm>
            <a:off x="7753739" y="1749521"/>
            <a:ext cx="39880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TurboFan</a:t>
            </a:r>
            <a:r>
              <a:rPr lang="en-US" altLang="ko-KR" sz="2000" b="1" dirty="0"/>
              <a:t> Jet Engine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Data </a:t>
            </a:r>
            <a:r>
              <a:rPr lang="ko-KR" altLang="en-US" sz="2000" b="1" dirty="0"/>
              <a:t>출처</a:t>
            </a:r>
            <a:endParaRPr lang="en-US" altLang="ko-KR" sz="20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출처</a:t>
            </a:r>
            <a:r>
              <a:rPr lang="en-US" altLang="ko-KR" sz="1600" dirty="0"/>
              <a:t>: Kaggle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형식</a:t>
            </a:r>
            <a:r>
              <a:rPr lang="en-US" altLang="ko-KR" sz="1600" dirty="0"/>
              <a:t>: txt </a:t>
            </a:r>
            <a:r>
              <a:rPr lang="ko-KR" altLang="en-US" sz="1600" dirty="0"/>
              <a:t>파일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Data</a:t>
            </a:r>
            <a:r>
              <a:rPr lang="ko-KR" altLang="en-US" b="1" dirty="0"/>
              <a:t>의 크기</a:t>
            </a:r>
            <a:endParaRPr lang="en-US" altLang="ko-KR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20,631 x 26</a:t>
            </a:r>
          </a:p>
          <a:p>
            <a:pPr lvl="2"/>
            <a:r>
              <a:rPr lang="ko-KR" altLang="en-US" sz="1600" dirty="0"/>
              <a:t> 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특성 수</a:t>
            </a:r>
            <a:r>
              <a:rPr lang="en-US" altLang="ko-KR" b="1" dirty="0"/>
              <a:t>: 26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Engine number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Operational setting: 3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Sensor Data: 21</a:t>
            </a:r>
            <a:r>
              <a:rPr lang="ko-KR" altLang="en-US" sz="1600" dirty="0"/>
              <a:t>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392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200</Words>
  <Application>Microsoft Office PowerPoint</Application>
  <PresentationFormat>와이드스크린</PresentationFormat>
  <Paragraphs>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Helvetica Neue</vt:lpstr>
      <vt:lpstr>Helvetica Neue LT Std</vt:lpstr>
      <vt:lpstr>맑은 고딕</vt:lpstr>
      <vt:lpstr>휴먼둥근헤드라인</vt:lpstr>
      <vt:lpstr>Arial</vt:lpstr>
      <vt:lpstr>Calibri</vt:lpstr>
      <vt:lpstr>Office 테마</vt:lpstr>
      <vt:lpstr>TurboFan Jet Engine RUL Prediction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TurboFan Jet Engine RUL Prediction</dc:title>
  <dc:creator>오일택</dc:creator>
  <cp:lastModifiedBy>오일택</cp:lastModifiedBy>
  <cp:revision>27</cp:revision>
  <dcterms:created xsi:type="dcterms:W3CDTF">2022-12-05T01:14:03Z</dcterms:created>
  <dcterms:modified xsi:type="dcterms:W3CDTF">2023-01-04T07:32:50Z</dcterms:modified>
</cp:coreProperties>
</file>