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09144651-E4C3-4217-A42D-31ACD62709D5}">
          <p14:sldIdLst>
            <p14:sldId id="256"/>
            <p14:sldId id="257"/>
            <p14:sldId id="258"/>
            <p14:sldId id="259"/>
            <p14:sldId id="260"/>
            <p14:sldId id="261"/>
            <p14:sldId id="262"/>
            <p14:sldId id="263"/>
            <p14:sldId id="264"/>
            <p14:sldId id="266"/>
            <p14:sldId id="267"/>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D65146-966A-4DA0-8DAA-16D103FC3CE1}" type="datetimeFigureOut">
              <a:rPr lang="fr-FR" smtClean="0"/>
              <a:t>02/02/2018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99E394-8415-4F38-8E25-E283A41404CF}" type="slidenum">
              <a:rPr lang="fr-FR" smtClean="0"/>
              <a:t>‹N°›</a:t>
            </a:fld>
            <a:endParaRPr lang="fr-FR"/>
          </a:p>
        </p:txBody>
      </p:sp>
    </p:spTree>
    <p:extLst>
      <p:ext uri="{BB962C8B-B14F-4D97-AF65-F5344CB8AC3E}">
        <p14:creationId xmlns:p14="http://schemas.microsoft.com/office/powerpoint/2010/main" val="1394994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0D2594D2-BBE9-4D3B-8355-E5252B3D93AE}" type="datetime1">
              <a:rPr lang="en-US" smtClean="0"/>
              <a:t>2/2/2018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1A8EFF2-9A6E-4BD3-9DC0-0CE4680AF9E9}" type="datetime1">
              <a:rPr lang="en-US" smtClean="0"/>
              <a:t>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0CD5A2F-11EB-4639-B606-CB9DF8CE38FA}" type="datetime1">
              <a:rPr lang="en-US" smtClean="0"/>
              <a:t>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323D46-FECF-43FE-AB76-B80A2BC6A153}" type="datetime1">
              <a:rPr lang="en-US" smtClean="0"/>
              <a:t>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3627FFB0-889E-4C83-9CCF-0DA31BC5F663}" type="datetime1">
              <a:rPr lang="en-US" smtClean="0"/>
              <a:t>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36AF545-40C6-4885-9CA6-7476DC085E5F}" type="datetime1">
              <a:rPr lang="en-US" smtClean="0"/>
              <a:t>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447191" y="2824269"/>
            <a:ext cx="4645152" cy="264445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412362" y="2821491"/>
            <a:ext cx="4645152" cy="2637371"/>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6C7327F-B61A-4AAC-AD6E-59B3ADF6CF9B}" type="datetime1">
              <a:rPr lang="en-US" smtClean="0"/>
              <a:t>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6842B9E-6BAE-46D6-B95E-B5D0975A0C23}" type="datetime1">
              <a:rPr lang="en-US" smtClean="0"/>
              <a:t>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B3A041-8F43-4653-AFFF-11C6FF6BE347}" type="datetime1">
              <a:rPr lang="en-US" smtClean="0"/>
              <a:t>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B3D96F4E-0FE6-4397-A037-3DA213B06FF7}" type="datetime1">
              <a:rPr lang="en-US" smtClean="0"/>
              <a:t>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FD83782-6053-4943-89F4-4101E32A7229}" type="datetime1">
              <a:rPr lang="en-US" smtClean="0"/>
              <a:t>2/2/2018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8D110B0-09A5-4A87-B9A4-9B47858BC48A}" type="datetime1">
              <a:rPr lang="en-US" smtClean="0"/>
              <a:t>2/2/2018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26B0ED-EC30-4B44-83C5-A5E3D70343BD}"/>
              </a:ext>
            </a:extLst>
          </p:cNvPr>
          <p:cNvSpPr>
            <a:spLocks noGrp="1"/>
          </p:cNvSpPr>
          <p:nvPr>
            <p:ph type="ctrTitle"/>
          </p:nvPr>
        </p:nvSpPr>
        <p:spPr>
          <a:xfrm>
            <a:off x="2261937" y="802298"/>
            <a:ext cx="9334318" cy="2541431"/>
          </a:xfrm>
        </p:spPr>
        <p:txBody>
          <a:bodyPr>
            <a:normAutofit/>
          </a:bodyPr>
          <a:lstStyle/>
          <a:p>
            <a:r>
              <a:rPr lang="fr-FR" sz="6000" dirty="0"/>
              <a:t>Calibrage de caméra</a:t>
            </a:r>
          </a:p>
        </p:txBody>
      </p:sp>
      <p:sp>
        <p:nvSpPr>
          <p:cNvPr id="3" name="Sous-titre 2">
            <a:extLst>
              <a:ext uri="{FF2B5EF4-FFF2-40B4-BE49-F238E27FC236}">
                <a16:creationId xmlns:a16="http://schemas.microsoft.com/office/drawing/2014/main" id="{1F8CD154-19A9-4B73-A957-89E8120E167B}"/>
              </a:ext>
            </a:extLst>
          </p:cNvPr>
          <p:cNvSpPr>
            <a:spLocks noGrp="1"/>
          </p:cNvSpPr>
          <p:nvPr>
            <p:ph type="subTitle" idx="1"/>
          </p:nvPr>
        </p:nvSpPr>
        <p:spPr/>
        <p:txBody>
          <a:bodyPr/>
          <a:lstStyle/>
          <a:p>
            <a:r>
              <a:rPr lang="fr-FR" dirty="0"/>
              <a:t>Cassandra Breton, Julien </a:t>
            </a:r>
            <a:r>
              <a:rPr lang="fr-FR" dirty="0" err="1"/>
              <a:t>Fleckinger</a:t>
            </a:r>
            <a:r>
              <a:rPr lang="fr-FR" dirty="0"/>
              <a:t> et Miguel Reuter</a:t>
            </a:r>
          </a:p>
        </p:txBody>
      </p:sp>
      <p:sp>
        <p:nvSpPr>
          <p:cNvPr id="5" name="Espace réservé du numéro de diapositive 4">
            <a:extLst>
              <a:ext uri="{FF2B5EF4-FFF2-40B4-BE49-F238E27FC236}">
                <a16:creationId xmlns:a16="http://schemas.microsoft.com/office/drawing/2014/main" id="{448BA58E-37E2-4C8C-B727-0C43C8591C9A}"/>
              </a:ext>
            </a:extLst>
          </p:cNvPr>
          <p:cNvSpPr>
            <a:spLocks noGrp="1"/>
          </p:cNvSpPr>
          <p:nvPr>
            <p:ph type="sldNum" sz="quarter" idx="12"/>
          </p:nvPr>
        </p:nvSpPr>
        <p:spPr>
          <a:xfrm>
            <a:off x="11380981" y="5617575"/>
            <a:ext cx="811019" cy="503578"/>
          </a:xfrm>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3454338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1461F8-262B-4A8C-859A-884DC0E9237C}"/>
              </a:ext>
            </a:extLst>
          </p:cNvPr>
          <p:cNvSpPr>
            <a:spLocks noGrp="1"/>
          </p:cNvSpPr>
          <p:nvPr>
            <p:ph type="title"/>
          </p:nvPr>
        </p:nvSpPr>
        <p:spPr>
          <a:xfrm>
            <a:off x="1451579" y="1391655"/>
            <a:ext cx="9603275" cy="462099"/>
          </a:xfrm>
        </p:spPr>
        <p:txBody>
          <a:bodyPr>
            <a:normAutofit fontScale="90000"/>
          </a:bodyPr>
          <a:lstStyle/>
          <a:p>
            <a:r>
              <a:rPr lang="fr-FR" dirty="0"/>
              <a:t>Pour aller plus loin (utilisation en AR)</a:t>
            </a:r>
            <a:br>
              <a:rPr lang="fr-FR" dirty="0"/>
            </a:br>
            <a:endParaRPr lang="fr-FR" dirty="0"/>
          </a:p>
        </p:txBody>
      </p:sp>
      <p:sp>
        <p:nvSpPr>
          <p:cNvPr id="3" name="Espace réservé du contenu 2">
            <a:extLst>
              <a:ext uri="{FF2B5EF4-FFF2-40B4-BE49-F238E27FC236}">
                <a16:creationId xmlns:a16="http://schemas.microsoft.com/office/drawing/2014/main" id="{C6B21707-B7BD-413F-83D8-670279E0CF94}"/>
              </a:ext>
            </a:extLst>
          </p:cNvPr>
          <p:cNvSpPr>
            <a:spLocks noGrp="1"/>
          </p:cNvSpPr>
          <p:nvPr>
            <p:ph idx="1"/>
          </p:nvPr>
        </p:nvSpPr>
        <p:spPr/>
        <p:txBody>
          <a:bodyPr/>
          <a:lstStyle/>
          <a:p>
            <a:r>
              <a:rPr lang="fr-FR" dirty="0"/>
              <a:t>But du projet </a:t>
            </a:r>
          </a:p>
          <a:p>
            <a:pPr lvl="1"/>
            <a:r>
              <a:rPr lang="fr-FR" dirty="0"/>
              <a:t>Créer une application mettant en situation le calibrage d’une caméra</a:t>
            </a:r>
          </a:p>
          <a:p>
            <a:pPr lvl="1"/>
            <a:r>
              <a:rPr lang="fr-FR" dirty="0"/>
              <a:t>Dans notre cas on veut pouvoir modifier les hauteurs de la fausse mire en pointant les intersections que l’on veut modifier avec  avec un objet spécifique (il doit avoir une partie jaune)</a:t>
            </a:r>
          </a:p>
          <a:p>
            <a:endParaRPr lang="fr-FR" dirty="0"/>
          </a:p>
        </p:txBody>
      </p:sp>
      <p:sp>
        <p:nvSpPr>
          <p:cNvPr id="6" name="Espace réservé du numéro de diapositive 3">
            <a:extLst>
              <a:ext uri="{FF2B5EF4-FFF2-40B4-BE49-F238E27FC236}">
                <a16:creationId xmlns:a16="http://schemas.microsoft.com/office/drawing/2014/main" id="{C7AFDDE8-DD4B-4F0F-89C3-6308EC276219}"/>
              </a:ext>
            </a:extLst>
          </p:cNvPr>
          <p:cNvSpPr txBox="1">
            <a:spLocks/>
          </p:cNvSpPr>
          <p:nvPr/>
        </p:nvSpPr>
        <p:spPr>
          <a:xfrm>
            <a:off x="11380981" y="5609098"/>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mtClean="0"/>
              <a:pPr/>
              <a:t>10</a:t>
            </a:fld>
            <a:endParaRPr lang="en-US" dirty="0"/>
          </a:p>
        </p:txBody>
      </p:sp>
    </p:spTree>
    <p:extLst>
      <p:ext uri="{BB962C8B-B14F-4D97-AF65-F5344CB8AC3E}">
        <p14:creationId xmlns:p14="http://schemas.microsoft.com/office/powerpoint/2010/main" val="4199363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Espace réservé du contenu 1">
            <a:extLst>
              <a:ext uri="{FF2B5EF4-FFF2-40B4-BE49-F238E27FC236}">
                <a16:creationId xmlns:a16="http://schemas.microsoft.com/office/drawing/2014/main" id="{E442E3BC-0AB9-411C-A92A-0F924F9B559E}"/>
              </a:ext>
            </a:extLst>
          </p:cNvPr>
          <p:cNvPicPr>
            <a:picLocks noGrp="1" noChangeAspect="1"/>
          </p:cNvPicPr>
          <p:nvPr>
            <p:ph idx="1"/>
          </p:nvPr>
        </p:nvPicPr>
        <p:blipFill>
          <a:blip r:embed="rId2"/>
          <a:stretch>
            <a:fillRect/>
          </a:stretch>
        </p:blipFill>
        <p:spPr>
          <a:xfrm>
            <a:off x="515146" y="2915893"/>
            <a:ext cx="5204542" cy="2401455"/>
          </a:xfrm>
          <a:prstGeom prst="rect">
            <a:avLst/>
          </a:prstGeom>
        </p:spPr>
      </p:pic>
      <p:sp>
        <p:nvSpPr>
          <p:cNvPr id="5" name="Titre 1">
            <a:extLst>
              <a:ext uri="{FF2B5EF4-FFF2-40B4-BE49-F238E27FC236}">
                <a16:creationId xmlns:a16="http://schemas.microsoft.com/office/drawing/2014/main" id="{B8DA9FB0-F817-4C50-B179-AE2D0679F2AF}"/>
              </a:ext>
            </a:extLst>
          </p:cNvPr>
          <p:cNvSpPr txBox="1">
            <a:spLocks/>
          </p:cNvSpPr>
          <p:nvPr/>
        </p:nvSpPr>
        <p:spPr>
          <a:xfrm>
            <a:off x="1451579" y="1391655"/>
            <a:ext cx="9603275" cy="462099"/>
          </a:xfrm>
          <a:prstGeom prst="rect">
            <a:avLst/>
          </a:prstGeom>
        </p:spPr>
        <p:txBody>
          <a:bodyPr vert="horz" lIns="91440" tIns="45720" rIns="91440" bIns="45720" rtlCol="0" anchor="t">
            <a:normAutofit fontScale="52500" lnSpcReduction="2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fr-FR"/>
              <a:t>Pour aller plus loin (utilisation en AR)</a:t>
            </a:r>
            <a:br>
              <a:rPr lang="fr-FR"/>
            </a:br>
            <a:endParaRPr lang="fr-FR" dirty="0"/>
          </a:p>
        </p:txBody>
      </p:sp>
      <p:sp>
        <p:nvSpPr>
          <p:cNvPr id="6" name="Espace réservé du numéro de diapositive 3">
            <a:extLst>
              <a:ext uri="{FF2B5EF4-FFF2-40B4-BE49-F238E27FC236}">
                <a16:creationId xmlns:a16="http://schemas.microsoft.com/office/drawing/2014/main" id="{72B58BF9-01AA-4ED6-9D4B-C21AC60D8EDD}"/>
              </a:ext>
            </a:extLst>
          </p:cNvPr>
          <p:cNvSpPr txBox="1">
            <a:spLocks/>
          </p:cNvSpPr>
          <p:nvPr/>
        </p:nvSpPr>
        <p:spPr>
          <a:xfrm>
            <a:off x="11380981" y="5609098"/>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mtClean="0"/>
              <a:pPr/>
              <a:t>11</a:t>
            </a:fld>
            <a:endParaRPr lang="en-US" dirty="0"/>
          </a:p>
        </p:txBody>
      </p:sp>
      <p:pic>
        <p:nvPicPr>
          <p:cNvPr id="7" name="Image 6">
            <a:extLst>
              <a:ext uri="{FF2B5EF4-FFF2-40B4-BE49-F238E27FC236}">
                <a16:creationId xmlns:a16="http://schemas.microsoft.com/office/drawing/2014/main" id="{B8B7773C-6A02-4B56-B3FF-C91F9EE5289D}"/>
              </a:ext>
            </a:extLst>
          </p:cNvPr>
          <p:cNvPicPr>
            <a:picLocks noChangeAspect="1"/>
          </p:cNvPicPr>
          <p:nvPr/>
        </p:nvPicPr>
        <p:blipFill>
          <a:blip r:embed="rId3"/>
          <a:stretch>
            <a:fillRect/>
          </a:stretch>
        </p:blipFill>
        <p:spPr>
          <a:xfrm>
            <a:off x="5869240" y="2915893"/>
            <a:ext cx="5638852" cy="2401455"/>
          </a:xfrm>
          <a:prstGeom prst="rect">
            <a:avLst/>
          </a:prstGeom>
        </p:spPr>
      </p:pic>
      <p:sp>
        <p:nvSpPr>
          <p:cNvPr id="8" name="Espace réservé du contenu 2">
            <a:extLst>
              <a:ext uri="{FF2B5EF4-FFF2-40B4-BE49-F238E27FC236}">
                <a16:creationId xmlns:a16="http://schemas.microsoft.com/office/drawing/2014/main" id="{6BFCCC52-141C-4BFE-B7A9-3DA24D980557}"/>
              </a:ext>
            </a:extLst>
          </p:cNvPr>
          <p:cNvSpPr txBox="1">
            <a:spLocks/>
          </p:cNvSpPr>
          <p:nvPr/>
        </p:nvSpPr>
        <p:spPr>
          <a:xfrm>
            <a:off x="1451579" y="2015732"/>
            <a:ext cx="9603275"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fr-FR" dirty="0"/>
              <a:t>Résultats (en chantier : les index des points d’intérêts sont mal reliés avec les vertex permettant de recréer la fausse mire)</a:t>
            </a:r>
          </a:p>
          <a:p>
            <a:pPr marL="0" indent="0">
              <a:buNone/>
            </a:pPr>
            <a:endParaRPr lang="fr-FR" dirty="0"/>
          </a:p>
        </p:txBody>
      </p:sp>
      <p:sp>
        <p:nvSpPr>
          <p:cNvPr id="9" name="ZoneTexte 8">
            <a:extLst>
              <a:ext uri="{FF2B5EF4-FFF2-40B4-BE49-F238E27FC236}">
                <a16:creationId xmlns:a16="http://schemas.microsoft.com/office/drawing/2014/main" id="{DD6A2325-DC11-4F60-B7B3-893A4DCA6397}"/>
              </a:ext>
            </a:extLst>
          </p:cNvPr>
          <p:cNvSpPr txBox="1"/>
          <p:nvPr/>
        </p:nvSpPr>
        <p:spPr>
          <a:xfrm>
            <a:off x="1137146" y="5319805"/>
            <a:ext cx="3709798" cy="584775"/>
          </a:xfrm>
          <a:prstGeom prst="rect">
            <a:avLst/>
          </a:prstGeom>
          <a:noFill/>
        </p:spPr>
        <p:txBody>
          <a:bodyPr wrap="none" rtlCol="0">
            <a:spAutoFit/>
          </a:bodyPr>
          <a:lstStyle/>
          <a:p>
            <a:r>
              <a:rPr lang="fr-FR" sz="1600" dirty="0"/>
              <a:t>Figure 5 : détection de la mire et affichage </a:t>
            </a:r>
          </a:p>
          <a:p>
            <a:pPr algn="ctr"/>
            <a:r>
              <a:rPr lang="fr-FR" sz="1600" dirty="0"/>
              <a:t>de la fausse par dessus</a:t>
            </a:r>
          </a:p>
        </p:txBody>
      </p:sp>
      <p:sp>
        <p:nvSpPr>
          <p:cNvPr id="10" name="ZoneTexte 9">
            <a:extLst>
              <a:ext uri="{FF2B5EF4-FFF2-40B4-BE49-F238E27FC236}">
                <a16:creationId xmlns:a16="http://schemas.microsoft.com/office/drawing/2014/main" id="{FBD5CA99-E050-4FBB-ACB3-35F1F103B14D}"/>
              </a:ext>
            </a:extLst>
          </p:cNvPr>
          <p:cNvSpPr txBox="1"/>
          <p:nvPr/>
        </p:nvSpPr>
        <p:spPr>
          <a:xfrm>
            <a:off x="6427782" y="5301757"/>
            <a:ext cx="4627072" cy="584775"/>
          </a:xfrm>
          <a:prstGeom prst="rect">
            <a:avLst/>
          </a:prstGeom>
          <a:noFill/>
        </p:spPr>
        <p:txBody>
          <a:bodyPr wrap="square" rtlCol="0">
            <a:spAutoFit/>
          </a:bodyPr>
          <a:lstStyle/>
          <a:p>
            <a:pPr algn="ctr"/>
            <a:r>
              <a:rPr lang="fr-FR" sz="1600" dirty="0"/>
              <a:t>Figure 6 : détection de l’objet d’intérêt qui permettra  la modification de la fausse mire</a:t>
            </a:r>
          </a:p>
        </p:txBody>
      </p:sp>
    </p:spTree>
    <p:extLst>
      <p:ext uri="{BB962C8B-B14F-4D97-AF65-F5344CB8AC3E}">
        <p14:creationId xmlns:p14="http://schemas.microsoft.com/office/powerpoint/2010/main" val="941366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46368E-C20E-4410-AAB4-688F4117A329}"/>
              </a:ext>
            </a:extLst>
          </p:cNvPr>
          <p:cNvSpPr>
            <a:spLocks noGrp="1"/>
          </p:cNvSpPr>
          <p:nvPr>
            <p:ph type="title"/>
          </p:nvPr>
        </p:nvSpPr>
        <p:spPr>
          <a:xfrm>
            <a:off x="1451579" y="1391655"/>
            <a:ext cx="9603275" cy="462099"/>
          </a:xfrm>
        </p:spPr>
        <p:txBody>
          <a:bodyPr>
            <a:normAutofit fontScale="90000"/>
          </a:bodyPr>
          <a:lstStyle/>
          <a:p>
            <a:r>
              <a:rPr lang="fr-FR" dirty="0"/>
              <a:t>Conclusion</a:t>
            </a:r>
          </a:p>
        </p:txBody>
      </p:sp>
      <p:sp>
        <p:nvSpPr>
          <p:cNvPr id="3" name="Espace réservé du contenu 2">
            <a:extLst>
              <a:ext uri="{FF2B5EF4-FFF2-40B4-BE49-F238E27FC236}">
                <a16:creationId xmlns:a16="http://schemas.microsoft.com/office/drawing/2014/main" id="{544B01C1-B430-4343-BE64-98946AFC945E}"/>
              </a:ext>
            </a:extLst>
          </p:cNvPr>
          <p:cNvSpPr>
            <a:spLocks noGrp="1"/>
          </p:cNvSpPr>
          <p:nvPr>
            <p:ph idx="1"/>
          </p:nvPr>
        </p:nvSpPr>
        <p:spPr/>
        <p:txBody>
          <a:bodyPr/>
          <a:lstStyle/>
          <a:p>
            <a:r>
              <a:rPr lang="fr-FR" dirty="0"/>
              <a:t>Des questions ?</a:t>
            </a:r>
          </a:p>
        </p:txBody>
      </p:sp>
      <p:sp>
        <p:nvSpPr>
          <p:cNvPr id="4" name="Espace réservé du numéro de diapositive 3">
            <a:extLst>
              <a:ext uri="{FF2B5EF4-FFF2-40B4-BE49-F238E27FC236}">
                <a16:creationId xmlns:a16="http://schemas.microsoft.com/office/drawing/2014/main" id="{09719575-9B86-4BBE-8E37-DAC6E9DF3844}"/>
              </a:ext>
            </a:extLst>
          </p:cNvPr>
          <p:cNvSpPr>
            <a:spLocks noGrp="1"/>
          </p:cNvSpPr>
          <p:nvPr>
            <p:ph type="sldNum" sz="quarter" idx="12"/>
          </p:nvPr>
        </p:nvSpPr>
        <p:spPr>
          <a:xfrm>
            <a:off x="11380981" y="5628148"/>
            <a:ext cx="811019" cy="503578"/>
          </a:xfrm>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308898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4FCDA0-6960-4C3C-BA88-BB291F065D2B}"/>
              </a:ext>
            </a:extLst>
          </p:cNvPr>
          <p:cNvSpPr>
            <a:spLocks noGrp="1"/>
          </p:cNvSpPr>
          <p:nvPr>
            <p:ph type="title"/>
          </p:nvPr>
        </p:nvSpPr>
        <p:spPr>
          <a:xfrm>
            <a:off x="1451579" y="1391655"/>
            <a:ext cx="9603275" cy="462099"/>
          </a:xfrm>
        </p:spPr>
        <p:txBody>
          <a:bodyPr>
            <a:normAutofit fontScale="90000"/>
          </a:bodyPr>
          <a:lstStyle/>
          <a:p>
            <a:r>
              <a:rPr lang="fr-FR" dirty="0"/>
              <a:t>Plan</a:t>
            </a:r>
          </a:p>
        </p:txBody>
      </p:sp>
      <p:sp>
        <p:nvSpPr>
          <p:cNvPr id="3" name="Espace réservé du contenu 2">
            <a:extLst>
              <a:ext uri="{FF2B5EF4-FFF2-40B4-BE49-F238E27FC236}">
                <a16:creationId xmlns:a16="http://schemas.microsoft.com/office/drawing/2014/main" id="{D14844C5-917A-4654-B620-FB7BC491EB06}"/>
              </a:ext>
            </a:extLst>
          </p:cNvPr>
          <p:cNvSpPr>
            <a:spLocks noGrp="1"/>
          </p:cNvSpPr>
          <p:nvPr>
            <p:ph idx="1"/>
          </p:nvPr>
        </p:nvSpPr>
        <p:spPr/>
        <p:txBody>
          <a:bodyPr/>
          <a:lstStyle/>
          <a:p>
            <a:r>
              <a:rPr lang="fr-FR" dirty="0"/>
              <a:t>But de programme</a:t>
            </a:r>
          </a:p>
          <a:p>
            <a:r>
              <a:rPr lang="fr-FR" dirty="0"/>
              <a:t>Fonctionnement</a:t>
            </a:r>
          </a:p>
          <a:p>
            <a:r>
              <a:rPr lang="fr-FR" dirty="0"/>
              <a:t>Résultats obtenus</a:t>
            </a:r>
          </a:p>
          <a:p>
            <a:r>
              <a:rPr lang="fr-FR" dirty="0"/>
              <a:t>Cas limites</a:t>
            </a:r>
          </a:p>
          <a:p>
            <a:r>
              <a:rPr lang="fr-FR" dirty="0"/>
              <a:t>Pour aller plus loin (utilisation en AR)</a:t>
            </a:r>
          </a:p>
          <a:p>
            <a:r>
              <a:rPr lang="fr-FR" dirty="0"/>
              <a:t>Conclusion</a:t>
            </a:r>
          </a:p>
        </p:txBody>
      </p:sp>
      <p:sp>
        <p:nvSpPr>
          <p:cNvPr id="5" name="Espace réservé du numéro de diapositive 4">
            <a:extLst>
              <a:ext uri="{FF2B5EF4-FFF2-40B4-BE49-F238E27FC236}">
                <a16:creationId xmlns:a16="http://schemas.microsoft.com/office/drawing/2014/main" id="{46F85BD5-621B-44E6-B6DD-9B12B4BC2F70}"/>
              </a:ext>
            </a:extLst>
          </p:cNvPr>
          <p:cNvSpPr>
            <a:spLocks noGrp="1"/>
          </p:cNvSpPr>
          <p:nvPr>
            <p:ph type="sldNum" sz="quarter" idx="12"/>
          </p:nvPr>
        </p:nvSpPr>
        <p:spPr>
          <a:xfrm>
            <a:off x="11380981" y="5619445"/>
            <a:ext cx="811019" cy="503578"/>
          </a:xfrm>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210551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13B72F-B6BE-49AF-9475-996F4C06E58D}"/>
              </a:ext>
            </a:extLst>
          </p:cNvPr>
          <p:cNvSpPr>
            <a:spLocks noGrp="1"/>
          </p:cNvSpPr>
          <p:nvPr>
            <p:ph type="title"/>
          </p:nvPr>
        </p:nvSpPr>
        <p:spPr>
          <a:xfrm>
            <a:off x="1451579" y="1391655"/>
            <a:ext cx="9603275" cy="462099"/>
          </a:xfrm>
        </p:spPr>
        <p:txBody>
          <a:bodyPr>
            <a:normAutofit fontScale="90000"/>
          </a:bodyPr>
          <a:lstStyle/>
          <a:p>
            <a:r>
              <a:rPr lang="fr-FR" dirty="0"/>
              <a:t>But de programme</a:t>
            </a:r>
            <a:br>
              <a:rPr lang="fr-FR" dirty="0"/>
            </a:br>
            <a:endParaRPr lang="fr-FR" dirty="0"/>
          </a:p>
        </p:txBody>
      </p:sp>
      <p:sp>
        <p:nvSpPr>
          <p:cNvPr id="3" name="Espace réservé du contenu 2">
            <a:extLst>
              <a:ext uri="{FF2B5EF4-FFF2-40B4-BE49-F238E27FC236}">
                <a16:creationId xmlns:a16="http://schemas.microsoft.com/office/drawing/2014/main" id="{7B13B6E1-7FAA-4AF9-AD0E-5E50F5964E05}"/>
              </a:ext>
            </a:extLst>
          </p:cNvPr>
          <p:cNvSpPr>
            <a:spLocks noGrp="1"/>
          </p:cNvSpPr>
          <p:nvPr>
            <p:ph idx="1"/>
          </p:nvPr>
        </p:nvSpPr>
        <p:spPr/>
        <p:txBody>
          <a:bodyPr/>
          <a:lstStyle/>
          <a:p>
            <a:pPr marL="0" indent="0">
              <a:buNone/>
            </a:pPr>
            <a:r>
              <a:rPr lang="fr-FR" dirty="0"/>
              <a:t>Calcul les coefficients de distorsions et corrige une image</a:t>
            </a:r>
          </a:p>
          <a:p>
            <a:pPr marL="0" indent="0">
              <a:buNone/>
            </a:pPr>
            <a:endParaRPr lang="fr-FR" dirty="0"/>
          </a:p>
        </p:txBody>
      </p:sp>
      <p:sp>
        <p:nvSpPr>
          <p:cNvPr id="4" name="Espace réservé du numéro de diapositive 3">
            <a:extLst>
              <a:ext uri="{FF2B5EF4-FFF2-40B4-BE49-F238E27FC236}">
                <a16:creationId xmlns:a16="http://schemas.microsoft.com/office/drawing/2014/main" id="{8101753A-F52F-4F4A-BD4A-7E19CA3B53C5}"/>
              </a:ext>
            </a:extLst>
          </p:cNvPr>
          <p:cNvSpPr>
            <a:spLocks noGrp="1"/>
          </p:cNvSpPr>
          <p:nvPr>
            <p:ph type="sldNum" sz="quarter" idx="12"/>
          </p:nvPr>
        </p:nvSpPr>
        <p:spPr>
          <a:xfrm>
            <a:off x="11380981" y="5601690"/>
            <a:ext cx="811019" cy="503578"/>
          </a:xfrm>
        </p:spPr>
        <p:txBody>
          <a:bodyPr/>
          <a:lstStyle/>
          <a:p>
            <a:fld id="{6D22F896-40B5-4ADD-8801-0D06FADFA095}" type="slidenum">
              <a:rPr lang="en-US" smtClean="0"/>
              <a:t>3</a:t>
            </a:fld>
            <a:endParaRPr lang="en-US" dirty="0"/>
          </a:p>
        </p:txBody>
      </p:sp>
      <p:sp>
        <p:nvSpPr>
          <p:cNvPr id="7" name="ZoneTexte 6">
            <a:extLst>
              <a:ext uri="{FF2B5EF4-FFF2-40B4-BE49-F238E27FC236}">
                <a16:creationId xmlns:a16="http://schemas.microsoft.com/office/drawing/2014/main" id="{08F9CEE6-9C61-4002-888E-6658CFB0C85C}"/>
              </a:ext>
            </a:extLst>
          </p:cNvPr>
          <p:cNvSpPr txBox="1"/>
          <p:nvPr/>
        </p:nvSpPr>
        <p:spPr>
          <a:xfrm>
            <a:off x="1451579" y="5443657"/>
            <a:ext cx="4450080" cy="338554"/>
          </a:xfrm>
          <a:prstGeom prst="rect">
            <a:avLst/>
          </a:prstGeom>
          <a:noFill/>
        </p:spPr>
        <p:txBody>
          <a:bodyPr wrap="square" rtlCol="0">
            <a:spAutoFit/>
          </a:bodyPr>
          <a:lstStyle/>
          <a:p>
            <a:r>
              <a:rPr lang="fr-FR" sz="1600" dirty="0"/>
              <a:t>Figure 1 : image avec effet de </a:t>
            </a:r>
            <a:r>
              <a:rPr lang="fr-FR" sz="1600" dirty="0" err="1"/>
              <a:t>fisheye</a:t>
            </a:r>
            <a:endParaRPr lang="fr-FR" sz="1600" dirty="0"/>
          </a:p>
        </p:txBody>
      </p:sp>
      <p:sp>
        <p:nvSpPr>
          <p:cNvPr id="8" name="ZoneTexte 7">
            <a:extLst>
              <a:ext uri="{FF2B5EF4-FFF2-40B4-BE49-F238E27FC236}">
                <a16:creationId xmlns:a16="http://schemas.microsoft.com/office/drawing/2014/main" id="{B296AA84-6DDC-4702-A5E4-8E9BB27DF351}"/>
              </a:ext>
            </a:extLst>
          </p:cNvPr>
          <p:cNvSpPr txBox="1"/>
          <p:nvPr/>
        </p:nvSpPr>
        <p:spPr>
          <a:xfrm>
            <a:off x="6604774" y="5453772"/>
            <a:ext cx="4450080" cy="338554"/>
          </a:xfrm>
          <a:prstGeom prst="rect">
            <a:avLst/>
          </a:prstGeom>
          <a:noFill/>
        </p:spPr>
        <p:txBody>
          <a:bodyPr wrap="square" rtlCol="0">
            <a:spAutoFit/>
          </a:bodyPr>
          <a:lstStyle/>
          <a:p>
            <a:r>
              <a:rPr lang="fr-FR" sz="1600" dirty="0"/>
              <a:t>Figure 2 : image après correction par le programme</a:t>
            </a:r>
          </a:p>
        </p:txBody>
      </p:sp>
      <p:pic>
        <p:nvPicPr>
          <p:cNvPr id="9" name="Espace réservé du contenu 4">
            <a:extLst>
              <a:ext uri="{FF2B5EF4-FFF2-40B4-BE49-F238E27FC236}">
                <a16:creationId xmlns:a16="http://schemas.microsoft.com/office/drawing/2014/main" id="{031D3430-A2C0-4583-B344-194215320D7C}"/>
              </a:ext>
            </a:extLst>
          </p:cNvPr>
          <p:cNvPicPr>
            <a:picLocks/>
          </p:cNvPicPr>
          <p:nvPr/>
        </p:nvPicPr>
        <p:blipFill>
          <a:blip r:embed="rId2"/>
          <a:stretch>
            <a:fillRect/>
          </a:stretch>
        </p:blipFill>
        <p:spPr>
          <a:xfrm>
            <a:off x="1451579" y="2932187"/>
            <a:ext cx="4145455" cy="2511470"/>
          </a:xfrm>
          <a:prstGeom prst="rect">
            <a:avLst/>
          </a:prstGeom>
        </p:spPr>
      </p:pic>
      <p:pic>
        <p:nvPicPr>
          <p:cNvPr id="10" name="Image 9">
            <a:extLst>
              <a:ext uri="{FF2B5EF4-FFF2-40B4-BE49-F238E27FC236}">
                <a16:creationId xmlns:a16="http://schemas.microsoft.com/office/drawing/2014/main" id="{0BA8B158-3738-4C5F-9E9A-2DCBC0FFC777}"/>
              </a:ext>
            </a:extLst>
          </p:cNvPr>
          <p:cNvPicPr/>
          <p:nvPr/>
        </p:nvPicPr>
        <p:blipFill>
          <a:blip r:embed="rId3"/>
          <a:stretch>
            <a:fillRect/>
          </a:stretch>
        </p:blipFill>
        <p:spPr>
          <a:xfrm>
            <a:off x="6594968" y="2932187"/>
            <a:ext cx="4459886" cy="2511470"/>
          </a:xfrm>
          <a:prstGeom prst="rect">
            <a:avLst/>
          </a:prstGeom>
        </p:spPr>
      </p:pic>
    </p:spTree>
    <p:extLst>
      <p:ext uri="{BB962C8B-B14F-4D97-AF65-F5344CB8AC3E}">
        <p14:creationId xmlns:p14="http://schemas.microsoft.com/office/powerpoint/2010/main" val="1782723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743843-B970-41B2-8B66-153A4EDC5812}"/>
              </a:ext>
            </a:extLst>
          </p:cNvPr>
          <p:cNvSpPr>
            <a:spLocks noGrp="1"/>
          </p:cNvSpPr>
          <p:nvPr>
            <p:ph type="title"/>
          </p:nvPr>
        </p:nvSpPr>
        <p:spPr>
          <a:xfrm>
            <a:off x="1451579" y="1391655"/>
            <a:ext cx="9603275" cy="462099"/>
          </a:xfrm>
        </p:spPr>
        <p:txBody>
          <a:bodyPr>
            <a:normAutofit fontScale="90000"/>
          </a:bodyPr>
          <a:lstStyle/>
          <a:p>
            <a:r>
              <a:rPr lang="fr-FR" dirty="0"/>
              <a:t>Fonctionnement</a:t>
            </a:r>
            <a:br>
              <a:rPr lang="fr-FR" dirty="0"/>
            </a:br>
            <a:endParaRPr lang="fr-FR" dirty="0"/>
          </a:p>
        </p:txBody>
      </p:sp>
      <p:sp>
        <p:nvSpPr>
          <p:cNvPr id="3" name="Espace réservé du contenu 2">
            <a:extLst>
              <a:ext uri="{FF2B5EF4-FFF2-40B4-BE49-F238E27FC236}">
                <a16:creationId xmlns:a16="http://schemas.microsoft.com/office/drawing/2014/main" id="{0BCD654A-F15B-4709-B150-48725BB17248}"/>
              </a:ext>
            </a:extLst>
          </p:cNvPr>
          <p:cNvSpPr>
            <a:spLocks noGrp="1"/>
          </p:cNvSpPr>
          <p:nvPr>
            <p:ph idx="1"/>
          </p:nvPr>
        </p:nvSpPr>
        <p:spPr/>
        <p:txBody>
          <a:bodyPr/>
          <a:lstStyle/>
          <a:p>
            <a:r>
              <a:rPr lang="fr-FR" dirty="0"/>
              <a:t>En entrée :</a:t>
            </a:r>
          </a:p>
          <a:p>
            <a:pPr lvl="1"/>
            <a:r>
              <a:rPr lang="fr-FR" dirty="0"/>
              <a:t>Nombre de points d’intérêts en largeur et en hauteur à trouver</a:t>
            </a:r>
          </a:p>
          <a:p>
            <a:pPr lvl="1"/>
            <a:r>
              <a:rPr lang="fr-FR" dirty="0"/>
              <a:t>Taille du damier en millimètres</a:t>
            </a:r>
          </a:p>
          <a:p>
            <a:pPr lvl="1"/>
            <a:r>
              <a:rPr lang="fr-FR" dirty="0"/>
              <a:t>La liste des images de damier à corriger</a:t>
            </a:r>
          </a:p>
          <a:p>
            <a:r>
              <a:rPr lang="fr-FR" dirty="0"/>
              <a:t>En sortie :</a:t>
            </a:r>
          </a:p>
          <a:p>
            <a:pPr lvl="1"/>
            <a:r>
              <a:rPr lang="fr-FR" dirty="0"/>
              <a:t>Matrice de distorsion</a:t>
            </a:r>
          </a:p>
          <a:p>
            <a:pPr lvl="1"/>
            <a:r>
              <a:rPr lang="fr-FR" dirty="0"/>
              <a:t>Image corrigée en appliquant la matrice de distorsion</a:t>
            </a:r>
          </a:p>
        </p:txBody>
      </p:sp>
      <p:sp>
        <p:nvSpPr>
          <p:cNvPr id="4" name="Espace réservé du numéro de diapositive 3">
            <a:extLst>
              <a:ext uri="{FF2B5EF4-FFF2-40B4-BE49-F238E27FC236}">
                <a16:creationId xmlns:a16="http://schemas.microsoft.com/office/drawing/2014/main" id="{67FA6713-5DC9-4CB4-A8ED-85289D34C6CB}"/>
              </a:ext>
            </a:extLst>
          </p:cNvPr>
          <p:cNvSpPr>
            <a:spLocks noGrp="1"/>
          </p:cNvSpPr>
          <p:nvPr>
            <p:ph type="sldNum" sz="quarter" idx="12"/>
          </p:nvPr>
        </p:nvSpPr>
        <p:spPr>
          <a:xfrm>
            <a:off x="11380981" y="5628425"/>
            <a:ext cx="811019" cy="503578"/>
          </a:xfrm>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4038210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307CBB-C252-4010-968B-2795ACC99F5C}"/>
              </a:ext>
            </a:extLst>
          </p:cNvPr>
          <p:cNvSpPr>
            <a:spLocks noGrp="1"/>
          </p:cNvSpPr>
          <p:nvPr>
            <p:ph type="title"/>
          </p:nvPr>
        </p:nvSpPr>
        <p:spPr>
          <a:xfrm>
            <a:off x="1451579" y="1391655"/>
            <a:ext cx="9603275" cy="462099"/>
          </a:xfrm>
        </p:spPr>
        <p:txBody>
          <a:bodyPr>
            <a:normAutofit fontScale="90000"/>
          </a:bodyPr>
          <a:lstStyle/>
          <a:p>
            <a:r>
              <a:rPr lang="fr-FR" dirty="0"/>
              <a:t>Fonctionnement</a:t>
            </a:r>
          </a:p>
        </p:txBody>
      </p:sp>
      <p:sp>
        <p:nvSpPr>
          <p:cNvPr id="3" name="Espace réservé du contenu 2">
            <a:extLst>
              <a:ext uri="{FF2B5EF4-FFF2-40B4-BE49-F238E27FC236}">
                <a16:creationId xmlns:a16="http://schemas.microsoft.com/office/drawing/2014/main" id="{FADF436F-B749-4BD3-9FBD-681D37033443}"/>
              </a:ext>
            </a:extLst>
          </p:cNvPr>
          <p:cNvSpPr>
            <a:spLocks noGrp="1"/>
          </p:cNvSpPr>
          <p:nvPr>
            <p:ph idx="1"/>
          </p:nvPr>
        </p:nvSpPr>
        <p:spPr/>
        <p:txBody>
          <a:bodyPr/>
          <a:lstStyle/>
          <a:p>
            <a:r>
              <a:rPr lang="fr-FR" dirty="0"/>
              <a:t>Création de la matrice de distorsion :</a:t>
            </a:r>
          </a:p>
          <a:p>
            <a:pPr lvl="1"/>
            <a:r>
              <a:rPr lang="fr-FR" dirty="0"/>
              <a:t>Création d’une matrice initialisée à 0</a:t>
            </a:r>
          </a:p>
          <a:p>
            <a:pPr lvl="1"/>
            <a:r>
              <a:rPr lang="fr-FR" dirty="0"/>
              <a:t>Pour toute l’image, des vecteurs de rotation et de translation sont calculés pour passer des points de l’objet (donné par le pattern CHESSBOARD) à l’image dont on dispose</a:t>
            </a:r>
          </a:p>
          <a:p>
            <a:pPr lvl="1"/>
            <a:r>
              <a:rPr lang="fr-FR" dirty="0"/>
              <a:t>Calcule de la moyenne des erreurs de reprojection qui donne une estimation de la précision des paramètres intrinsèques trouvés</a:t>
            </a:r>
          </a:p>
        </p:txBody>
      </p:sp>
      <p:sp>
        <p:nvSpPr>
          <p:cNvPr id="4" name="Espace réservé du numéro de diapositive 3">
            <a:extLst>
              <a:ext uri="{FF2B5EF4-FFF2-40B4-BE49-F238E27FC236}">
                <a16:creationId xmlns:a16="http://schemas.microsoft.com/office/drawing/2014/main" id="{E706B906-8901-4AF5-8A3E-F31665AE59DB}"/>
              </a:ext>
            </a:extLst>
          </p:cNvPr>
          <p:cNvSpPr>
            <a:spLocks noGrp="1"/>
          </p:cNvSpPr>
          <p:nvPr>
            <p:ph type="sldNum" sz="quarter" idx="12"/>
          </p:nvPr>
        </p:nvSpPr>
        <p:spPr>
          <a:xfrm>
            <a:off x="11380981" y="5618623"/>
            <a:ext cx="811019" cy="503578"/>
          </a:xfrm>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632807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4F8F4C-A5EC-4A8B-BF94-72AD47A35B1B}"/>
              </a:ext>
            </a:extLst>
          </p:cNvPr>
          <p:cNvSpPr>
            <a:spLocks noGrp="1"/>
          </p:cNvSpPr>
          <p:nvPr>
            <p:ph type="title"/>
          </p:nvPr>
        </p:nvSpPr>
        <p:spPr>
          <a:xfrm>
            <a:off x="1451579" y="1391655"/>
            <a:ext cx="9603275" cy="462099"/>
          </a:xfrm>
        </p:spPr>
        <p:txBody>
          <a:bodyPr>
            <a:normAutofit fontScale="90000"/>
          </a:bodyPr>
          <a:lstStyle/>
          <a:p>
            <a:r>
              <a:rPr lang="fr-FR" dirty="0"/>
              <a:t>Résultats obtenus</a:t>
            </a:r>
          </a:p>
        </p:txBody>
      </p:sp>
      <p:sp>
        <p:nvSpPr>
          <p:cNvPr id="4" name="Espace réservé du numéro de diapositive 3">
            <a:extLst>
              <a:ext uri="{FF2B5EF4-FFF2-40B4-BE49-F238E27FC236}">
                <a16:creationId xmlns:a16="http://schemas.microsoft.com/office/drawing/2014/main" id="{A92C8DE7-C02B-4143-B8B6-B604EB31E8AF}"/>
              </a:ext>
            </a:extLst>
          </p:cNvPr>
          <p:cNvSpPr>
            <a:spLocks noGrp="1"/>
          </p:cNvSpPr>
          <p:nvPr>
            <p:ph type="sldNum" sz="quarter" idx="12"/>
          </p:nvPr>
        </p:nvSpPr>
        <p:spPr>
          <a:xfrm>
            <a:off x="11380981" y="5609098"/>
            <a:ext cx="811019" cy="503578"/>
          </a:xfrm>
        </p:spPr>
        <p:txBody>
          <a:bodyPr/>
          <a:lstStyle/>
          <a:p>
            <a:fld id="{6D22F896-40B5-4ADD-8801-0D06FADFA095}" type="slidenum">
              <a:rPr lang="en-US" smtClean="0"/>
              <a:t>6</a:t>
            </a:fld>
            <a:endParaRPr lang="en-US" dirty="0"/>
          </a:p>
        </p:txBody>
      </p:sp>
      <p:pic>
        <p:nvPicPr>
          <p:cNvPr id="9" name="Image 8">
            <a:extLst>
              <a:ext uri="{FF2B5EF4-FFF2-40B4-BE49-F238E27FC236}">
                <a16:creationId xmlns:a16="http://schemas.microsoft.com/office/drawing/2014/main" id="{F11115FB-0DD7-4D88-A215-8101679F69A7}"/>
              </a:ext>
            </a:extLst>
          </p:cNvPr>
          <p:cNvPicPr/>
          <p:nvPr/>
        </p:nvPicPr>
        <p:blipFill>
          <a:blip r:embed="rId2"/>
          <a:stretch>
            <a:fillRect/>
          </a:stretch>
        </p:blipFill>
        <p:spPr>
          <a:xfrm>
            <a:off x="1451579" y="3028949"/>
            <a:ext cx="4187223" cy="2437395"/>
          </a:xfrm>
          <a:prstGeom prst="rect">
            <a:avLst/>
          </a:prstGeom>
        </p:spPr>
      </p:pic>
      <p:pic>
        <p:nvPicPr>
          <p:cNvPr id="10" name="Image 9">
            <a:extLst>
              <a:ext uri="{FF2B5EF4-FFF2-40B4-BE49-F238E27FC236}">
                <a16:creationId xmlns:a16="http://schemas.microsoft.com/office/drawing/2014/main" id="{5041AF82-BE65-4526-82BC-F264F335267F}"/>
              </a:ext>
            </a:extLst>
          </p:cNvPr>
          <p:cNvPicPr/>
          <p:nvPr/>
        </p:nvPicPr>
        <p:blipFill>
          <a:blip r:embed="rId3"/>
          <a:stretch>
            <a:fillRect/>
          </a:stretch>
        </p:blipFill>
        <p:spPr>
          <a:xfrm>
            <a:off x="6553201" y="3028949"/>
            <a:ext cx="4501654" cy="2437395"/>
          </a:xfrm>
          <a:prstGeom prst="rect">
            <a:avLst/>
          </a:prstGeom>
        </p:spPr>
      </p:pic>
    </p:spTree>
    <p:extLst>
      <p:ext uri="{BB962C8B-B14F-4D97-AF65-F5344CB8AC3E}">
        <p14:creationId xmlns:p14="http://schemas.microsoft.com/office/powerpoint/2010/main" val="1718201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3BAA1138-943D-4256-8441-6D55B50DCFB0}"/>
              </a:ext>
            </a:extLst>
          </p:cNvPr>
          <p:cNvSpPr>
            <a:spLocks noGrp="1"/>
          </p:cNvSpPr>
          <p:nvPr>
            <p:ph type="sldNum" sz="quarter" idx="12"/>
          </p:nvPr>
        </p:nvSpPr>
        <p:spPr>
          <a:xfrm>
            <a:off x="11380981" y="5609098"/>
            <a:ext cx="811019" cy="503578"/>
          </a:xfrm>
        </p:spPr>
        <p:txBody>
          <a:bodyPr/>
          <a:lstStyle/>
          <a:p>
            <a:fld id="{6D22F896-40B5-4ADD-8801-0D06FADFA095}" type="slidenum">
              <a:rPr lang="en-US" smtClean="0"/>
              <a:t>7</a:t>
            </a:fld>
            <a:endParaRPr lang="en-US" dirty="0"/>
          </a:p>
        </p:txBody>
      </p:sp>
      <p:pic>
        <p:nvPicPr>
          <p:cNvPr id="5" name="Espace réservé du contenu 4">
            <a:extLst>
              <a:ext uri="{FF2B5EF4-FFF2-40B4-BE49-F238E27FC236}">
                <a16:creationId xmlns:a16="http://schemas.microsoft.com/office/drawing/2014/main" id="{CD30C661-B149-4B7E-B30D-FC5C91A241BD}"/>
              </a:ext>
            </a:extLst>
          </p:cNvPr>
          <p:cNvPicPr>
            <a:picLocks/>
          </p:cNvPicPr>
          <p:nvPr/>
        </p:nvPicPr>
        <p:blipFill>
          <a:blip r:embed="rId2"/>
          <a:stretch>
            <a:fillRect/>
          </a:stretch>
        </p:blipFill>
        <p:spPr>
          <a:xfrm>
            <a:off x="1451579" y="2932187"/>
            <a:ext cx="4145455" cy="2511470"/>
          </a:xfrm>
          <a:prstGeom prst="rect">
            <a:avLst/>
          </a:prstGeom>
        </p:spPr>
      </p:pic>
      <p:pic>
        <p:nvPicPr>
          <p:cNvPr id="6" name="Image 5">
            <a:extLst>
              <a:ext uri="{FF2B5EF4-FFF2-40B4-BE49-F238E27FC236}">
                <a16:creationId xmlns:a16="http://schemas.microsoft.com/office/drawing/2014/main" id="{E1C3C3A5-EAFF-4087-ABB9-48A2B523998F}"/>
              </a:ext>
            </a:extLst>
          </p:cNvPr>
          <p:cNvPicPr/>
          <p:nvPr/>
        </p:nvPicPr>
        <p:blipFill>
          <a:blip r:embed="rId3"/>
          <a:stretch>
            <a:fillRect/>
          </a:stretch>
        </p:blipFill>
        <p:spPr>
          <a:xfrm>
            <a:off x="6594968" y="2932187"/>
            <a:ext cx="4459886" cy="2511470"/>
          </a:xfrm>
          <a:prstGeom prst="rect">
            <a:avLst/>
          </a:prstGeom>
        </p:spPr>
      </p:pic>
      <p:sp>
        <p:nvSpPr>
          <p:cNvPr id="10" name="Titre 1">
            <a:extLst>
              <a:ext uri="{FF2B5EF4-FFF2-40B4-BE49-F238E27FC236}">
                <a16:creationId xmlns:a16="http://schemas.microsoft.com/office/drawing/2014/main" id="{85FA9E86-5E69-4671-962E-A469740C0480}"/>
              </a:ext>
            </a:extLst>
          </p:cNvPr>
          <p:cNvSpPr>
            <a:spLocks noGrp="1"/>
          </p:cNvSpPr>
          <p:nvPr>
            <p:ph type="title"/>
          </p:nvPr>
        </p:nvSpPr>
        <p:spPr>
          <a:xfrm>
            <a:off x="1451579" y="1391655"/>
            <a:ext cx="9603275" cy="462099"/>
          </a:xfrm>
        </p:spPr>
        <p:txBody>
          <a:bodyPr>
            <a:normAutofit fontScale="90000"/>
          </a:bodyPr>
          <a:lstStyle/>
          <a:p>
            <a:r>
              <a:rPr lang="fr-FR" dirty="0"/>
              <a:t>Résultats obtenus</a:t>
            </a:r>
          </a:p>
        </p:txBody>
      </p:sp>
    </p:spTree>
    <p:extLst>
      <p:ext uri="{BB962C8B-B14F-4D97-AF65-F5344CB8AC3E}">
        <p14:creationId xmlns:p14="http://schemas.microsoft.com/office/powerpoint/2010/main" val="2327538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7E42CB-1C38-4F45-9EE6-290834B0AFA3}"/>
              </a:ext>
            </a:extLst>
          </p:cNvPr>
          <p:cNvSpPr>
            <a:spLocks noGrp="1"/>
          </p:cNvSpPr>
          <p:nvPr>
            <p:ph type="title"/>
          </p:nvPr>
        </p:nvSpPr>
        <p:spPr>
          <a:xfrm>
            <a:off x="1451579" y="1391655"/>
            <a:ext cx="9603275" cy="462099"/>
          </a:xfrm>
        </p:spPr>
        <p:txBody>
          <a:bodyPr>
            <a:normAutofit fontScale="90000"/>
          </a:bodyPr>
          <a:lstStyle/>
          <a:p>
            <a:r>
              <a:rPr lang="fr-FR" dirty="0"/>
              <a:t>Cas Limites</a:t>
            </a:r>
          </a:p>
        </p:txBody>
      </p:sp>
      <p:sp>
        <p:nvSpPr>
          <p:cNvPr id="3" name="Espace réservé du contenu 2">
            <a:extLst>
              <a:ext uri="{FF2B5EF4-FFF2-40B4-BE49-F238E27FC236}">
                <a16:creationId xmlns:a16="http://schemas.microsoft.com/office/drawing/2014/main" id="{94C9EBEC-DBEE-4A55-82C5-63FB56C1F7FF}"/>
              </a:ext>
            </a:extLst>
          </p:cNvPr>
          <p:cNvSpPr>
            <a:spLocks noGrp="1"/>
          </p:cNvSpPr>
          <p:nvPr>
            <p:ph idx="1"/>
          </p:nvPr>
        </p:nvSpPr>
        <p:spPr/>
        <p:txBody>
          <a:bodyPr>
            <a:normAutofit fontScale="92500" lnSpcReduction="20000"/>
          </a:bodyPr>
          <a:lstStyle/>
          <a:p>
            <a:r>
              <a:rPr lang="fr-FR" dirty="0"/>
              <a:t>Bords pas correctement corrigés</a:t>
            </a:r>
          </a:p>
          <a:p>
            <a:pPr lvl="1"/>
            <a:r>
              <a:rPr lang="fr-FR" dirty="0"/>
              <a:t>Les points d’intérêts sont au centre de l’image</a:t>
            </a:r>
          </a:p>
          <a:p>
            <a:pPr lvl="1"/>
            <a:r>
              <a:rPr lang="fr-FR" dirty="0"/>
              <a:t>Distorsion non linéaire en tout points de l’image</a:t>
            </a:r>
          </a:p>
          <a:p>
            <a:pPr lvl="1"/>
            <a:endParaRPr lang="fr-FR" dirty="0"/>
          </a:p>
          <a:p>
            <a:r>
              <a:rPr lang="fr-FR" dirty="0"/>
              <a:t>Erreur élevée (aux alentours de 1.1)</a:t>
            </a:r>
          </a:p>
          <a:p>
            <a:pPr lvl="1"/>
            <a:r>
              <a:rPr lang="fr-FR" dirty="0"/>
              <a:t>Grand nombre d’images</a:t>
            </a:r>
          </a:p>
          <a:p>
            <a:pPr lvl="1"/>
            <a:r>
              <a:rPr lang="fr-FR" dirty="0"/>
              <a:t>Prises de vues qui diffèrent beaucoup</a:t>
            </a:r>
          </a:p>
          <a:p>
            <a:endParaRPr lang="fr-FR" dirty="0"/>
          </a:p>
          <a:p>
            <a:r>
              <a:rPr lang="fr-FR" dirty="0"/>
              <a:t>Images trop similaires =&gt; même équations =&gt; calibration qui ne fini pas</a:t>
            </a:r>
          </a:p>
        </p:txBody>
      </p:sp>
      <p:sp>
        <p:nvSpPr>
          <p:cNvPr id="4" name="Espace réservé du numéro de diapositive 3">
            <a:extLst>
              <a:ext uri="{FF2B5EF4-FFF2-40B4-BE49-F238E27FC236}">
                <a16:creationId xmlns:a16="http://schemas.microsoft.com/office/drawing/2014/main" id="{50D1FCED-9513-464B-8AC3-586FD99436D7}"/>
              </a:ext>
            </a:extLst>
          </p:cNvPr>
          <p:cNvSpPr>
            <a:spLocks noGrp="1"/>
          </p:cNvSpPr>
          <p:nvPr>
            <p:ph type="sldNum" sz="quarter" idx="12"/>
          </p:nvPr>
        </p:nvSpPr>
        <p:spPr>
          <a:xfrm>
            <a:off x="11380981" y="5618623"/>
            <a:ext cx="811019" cy="503578"/>
          </a:xfrm>
        </p:spPr>
        <p:txBody>
          <a:bodyPr/>
          <a:lstStyle/>
          <a:p>
            <a:fld id="{6D22F896-40B5-4ADD-8801-0D06FADFA095}" type="slidenum">
              <a:rPr lang="en-US" smtClean="0"/>
              <a:t>8</a:t>
            </a:fld>
            <a:endParaRPr lang="en-US" dirty="0"/>
          </a:p>
        </p:txBody>
      </p:sp>
      <p:pic>
        <p:nvPicPr>
          <p:cNvPr id="6" name="Image 5">
            <a:extLst>
              <a:ext uri="{FF2B5EF4-FFF2-40B4-BE49-F238E27FC236}">
                <a16:creationId xmlns:a16="http://schemas.microsoft.com/office/drawing/2014/main" id="{C43E577D-5C12-417B-8F0B-535EDA2F33E2}"/>
              </a:ext>
            </a:extLst>
          </p:cNvPr>
          <p:cNvPicPr>
            <a:picLocks noChangeAspect="1"/>
          </p:cNvPicPr>
          <p:nvPr/>
        </p:nvPicPr>
        <p:blipFill>
          <a:blip r:embed="rId2"/>
          <a:stretch>
            <a:fillRect/>
          </a:stretch>
        </p:blipFill>
        <p:spPr>
          <a:xfrm>
            <a:off x="8191500" y="2015732"/>
            <a:ext cx="1529854" cy="1142280"/>
          </a:xfrm>
          <a:prstGeom prst="rect">
            <a:avLst/>
          </a:prstGeom>
        </p:spPr>
      </p:pic>
      <p:sp>
        <p:nvSpPr>
          <p:cNvPr id="7" name="ZoneTexte 6">
            <a:extLst>
              <a:ext uri="{FF2B5EF4-FFF2-40B4-BE49-F238E27FC236}">
                <a16:creationId xmlns:a16="http://schemas.microsoft.com/office/drawing/2014/main" id="{39DBF9AF-17C1-4191-AD83-44351F82D366}"/>
              </a:ext>
            </a:extLst>
          </p:cNvPr>
          <p:cNvSpPr txBox="1"/>
          <p:nvPr/>
        </p:nvSpPr>
        <p:spPr>
          <a:xfrm>
            <a:off x="8115300" y="3150713"/>
            <a:ext cx="1752600" cy="738664"/>
          </a:xfrm>
          <a:prstGeom prst="rect">
            <a:avLst/>
          </a:prstGeom>
          <a:noFill/>
        </p:spPr>
        <p:txBody>
          <a:bodyPr wrap="square" rtlCol="0">
            <a:spAutoFit/>
          </a:bodyPr>
          <a:lstStyle/>
          <a:p>
            <a:r>
              <a:rPr lang="fr-FR" sz="1400" dirty="0"/>
              <a:t>Figure 3 : schéma de la distorsion et pts d’intérêts</a:t>
            </a:r>
          </a:p>
        </p:txBody>
      </p:sp>
    </p:spTree>
    <p:extLst>
      <p:ext uri="{BB962C8B-B14F-4D97-AF65-F5344CB8AC3E}">
        <p14:creationId xmlns:p14="http://schemas.microsoft.com/office/powerpoint/2010/main" val="1091541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93E4AF88-818B-4127-840A-46E873F22A07}"/>
              </a:ext>
            </a:extLst>
          </p:cNvPr>
          <p:cNvSpPr>
            <a:spLocks noGrp="1"/>
          </p:cNvSpPr>
          <p:nvPr>
            <p:ph type="sldNum" sz="quarter" idx="12"/>
          </p:nvPr>
        </p:nvSpPr>
        <p:spPr>
          <a:xfrm>
            <a:off x="11380981" y="5609098"/>
            <a:ext cx="811019" cy="503578"/>
          </a:xfrm>
        </p:spPr>
        <p:txBody>
          <a:bodyPr/>
          <a:lstStyle/>
          <a:p>
            <a:fld id="{6D22F896-40B5-4ADD-8801-0D06FADFA095}" type="slidenum">
              <a:rPr lang="en-US" smtClean="0"/>
              <a:t>9</a:t>
            </a:fld>
            <a:endParaRPr lang="en-US" dirty="0"/>
          </a:p>
        </p:txBody>
      </p:sp>
      <p:sp>
        <p:nvSpPr>
          <p:cNvPr id="5" name="Titre 1">
            <a:extLst>
              <a:ext uri="{FF2B5EF4-FFF2-40B4-BE49-F238E27FC236}">
                <a16:creationId xmlns:a16="http://schemas.microsoft.com/office/drawing/2014/main" id="{77232315-8457-4E86-8621-42BEE840D522}"/>
              </a:ext>
            </a:extLst>
          </p:cNvPr>
          <p:cNvSpPr>
            <a:spLocks noGrp="1"/>
          </p:cNvSpPr>
          <p:nvPr>
            <p:ph type="title"/>
          </p:nvPr>
        </p:nvSpPr>
        <p:spPr>
          <a:xfrm>
            <a:off x="1451579" y="1391655"/>
            <a:ext cx="9603275" cy="462099"/>
          </a:xfrm>
        </p:spPr>
        <p:txBody>
          <a:bodyPr>
            <a:normAutofit fontScale="90000"/>
          </a:bodyPr>
          <a:lstStyle/>
          <a:p>
            <a:r>
              <a:rPr lang="fr-FR" dirty="0"/>
              <a:t>Cas Limites</a:t>
            </a:r>
          </a:p>
        </p:txBody>
      </p:sp>
      <p:pic>
        <p:nvPicPr>
          <p:cNvPr id="7" name="Image 6">
            <a:extLst>
              <a:ext uri="{FF2B5EF4-FFF2-40B4-BE49-F238E27FC236}">
                <a16:creationId xmlns:a16="http://schemas.microsoft.com/office/drawing/2014/main" id="{D6341940-F2CB-41D8-874A-FC118CA694D3}"/>
              </a:ext>
            </a:extLst>
          </p:cNvPr>
          <p:cNvPicPr/>
          <p:nvPr/>
        </p:nvPicPr>
        <p:blipFill>
          <a:blip r:embed="rId2"/>
          <a:stretch>
            <a:fillRect/>
          </a:stretch>
        </p:blipFill>
        <p:spPr>
          <a:xfrm>
            <a:off x="1524953" y="3057525"/>
            <a:ext cx="4094798" cy="2408820"/>
          </a:xfrm>
          <a:prstGeom prst="rect">
            <a:avLst/>
          </a:prstGeom>
        </p:spPr>
      </p:pic>
      <p:pic>
        <p:nvPicPr>
          <p:cNvPr id="8" name="Image 7">
            <a:extLst>
              <a:ext uri="{FF2B5EF4-FFF2-40B4-BE49-F238E27FC236}">
                <a16:creationId xmlns:a16="http://schemas.microsoft.com/office/drawing/2014/main" id="{83E02A17-E9A4-4FEE-B7C2-E18AF6C4D756}"/>
              </a:ext>
            </a:extLst>
          </p:cNvPr>
          <p:cNvPicPr/>
          <p:nvPr/>
        </p:nvPicPr>
        <p:blipFill>
          <a:blip r:embed="rId3"/>
          <a:stretch>
            <a:fillRect/>
          </a:stretch>
        </p:blipFill>
        <p:spPr>
          <a:xfrm>
            <a:off x="6572251" y="3057526"/>
            <a:ext cx="4482603" cy="2408820"/>
          </a:xfrm>
          <a:prstGeom prst="rect">
            <a:avLst/>
          </a:prstGeom>
        </p:spPr>
      </p:pic>
      <p:sp>
        <p:nvSpPr>
          <p:cNvPr id="9" name="ZoneTexte 8">
            <a:extLst>
              <a:ext uri="{FF2B5EF4-FFF2-40B4-BE49-F238E27FC236}">
                <a16:creationId xmlns:a16="http://schemas.microsoft.com/office/drawing/2014/main" id="{8B4F6922-C131-4B70-9E06-5C0B8F556B69}"/>
              </a:ext>
            </a:extLst>
          </p:cNvPr>
          <p:cNvSpPr txBox="1"/>
          <p:nvPr/>
        </p:nvSpPr>
        <p:spPr>
          <a:xfrm>
            <a:off x="1524953" y="5466345"/>
            <a:ext cx="3979872" cy="338554"/>
          </a:xfrm>
          <a:prstGeom prst="rect">
            <a:avLst/>
          </a:prstGeom>
          <a:noFill/>
        </p:spPr>
        <p:txBody>
          <a:bodyPr wrap="none" rtlCol="0">
            <a:spAutoFit/>
          </a:bodyPr>
          <a:lstStyle/>
          <a:p>
            <a:r>
              <a:rPr lang="fr-FR" sz="1600" dirty="0"/>
              <a:t>Figure 4 : image avec points d’intérêts centrés</a:t>
            </a:r>
          </a:p>
        </p:txBody>
      </p:sp>
      <p:sp>
        <p:nvSpPr>
          <p:cNvPr id="10" name="ZoneTexte 9">
            <a:extLst>
              <a:ext uri="{FF2B5EF4-FFF2-40B4-BE49-F238E27FC236}">
                <a16:creationId xmlns:a16="http://schemas.microsoft.com/office/drawing/2014/main" id="{BBD90E13-C9F3-4696-876E-B7F3D6987AD8}"/>
              </a:ext>
            </a:extLst>
          </p:cNvPr>
          <p:cNvSpPr txBox="1"/>
          <p:nvPr/>
        </p:nvSpPr>
        <p:spPr>
          <a:xfrm>
            <a:off x="6567893" y="5466345"/>
            <a:ext cx="3260380" cy="338554"/>
          </a:xfrm>
          <a:prstGeom prst="rect">
            <a:avLst/>
          </a:prstGeom>
          <a:noFill/>
        </p:spPr>
        <p:txBody>
          <a:bodyPr wrap="none" rtlCol="0">
            <a:spAutoFit/>
          </a:bodyPr>
          <a:lstStyle/>
          <a:p>
            <a:r>
              <a:rPr lang="fr-FR" sz="1600" dirty="0"/>
              <a:t>Figure 5 : résultats -&gt; Bords courbés</a:t>
            </a:r>
          </a:p>
        </p:txBody>
      </p:sp>
    </p:spTree>
    <p:extLst>
      <p:ext uri="{BB962C8B-B14F-4D97-AF65-F5344CB8AC3E}">
        <p14:creationId xmlns:p14="http://schemas.microsoft.com/office/powerpoint/2010/main" val="543702544"/>
      </p:ext>
    </p:extLst>
  </p:cSld>
  <p:clrMapOvr>
    <a:masterClrMapping/>
  </p:clrMapOvr>
</p:sld>
</file>

<file path=ppt/theme/theme1.xml><?xml version="1.0" encoding="utf-8"?>
<a:theme xmlns:a="http://schemas.openxmlformats.org/drawingml/2006/main" name="Galerie">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88</TotalTime>
  <Words>380</Words>
  <Application>Microsoft Office PowerPoint</Application>
  <PresentationFormat>Grand écran</PresentationFormat>
  <Paragraphs>65</Paragraphs>
  <Slides>12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12</vt:i4>
      </vt:variant>
    </vt:vector>
  </HeadingPairs>
  <TitlesOfParts>
    <vt:vector size="16" baseType="lpstr">
      <vt:lpstr>Arial</vt:lpstr>
      <vt:lpstr>Calibri</vt:lpstr>
      <vt:lpstr>Gill Sans MT</vt:lpstr>
      <vt:lpstr>Galerie</vt:lpstr>
      <vt:lpstr>Calibrage de caméra</vt:lpstr>
      <vt:lpstr>Plan</vt:lpstr>
      <vt:lpstr>But de programme </vt:lpstr>
      <vt:lpstr>Fonctionnement </vt:lpstr>
      <vt:lpstr>Fonctionnement</vt:lpstr>
      <vt:lpstr>Résultats obtenus</vt:lpstr>
      <vt:lpstr>Résultats obtenus</vt:lpstr>
      <vt:lpstr>Cas Limites</vt:lpstr>
      <vt:lpstr>Cas Limites</vt:lpstr>
      <vt:lpstr>Pour aller plus loin (utilisation en AR) </vt:lpstr>
      <vt:lpstr>Présentation PowerPoint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Reconstruction 3D</dc:title>
  <dc:creator>Cassandra Breton</dc:creator>
  <cp:lastModifiedBy>Cassandra Breton</cp:lastModifiedBy>
  <cp:revision>18</cp:revision>
  <dcterms:created xsi:type="dcterms:W3CDTF">2017-12-14T07:27:07Z</dcterms:created>
  <dcterms:modified xsi:type="dcterms:W3CDTF">2018-02-02T08:20:26Z</dcterms:modified>
</cp:coreProperties>
</file>