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9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5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65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89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05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494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7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1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97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9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13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2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5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E15E-E1FC-4F7C-B8EB-2CE2B3476242}" type="datetimeFigureOut">
              <a:rPr lang="it-IT" smtClean="0"/>
              <a:t>21/07/2022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42E1B5-C305-45E2-80A6-A9B63D547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49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4519A-A371-7595-6937-0AC347F83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394" y="192024"/>
            <a:ext cx="9099973" cy="1060748"/>
          </a:xfrm>
        </p:spPr>
        <p:txBody>
          <a:bodyPr/>
          <a:lstStyle/>
          <a:p>
            <a:r>
              <a:rPr lang="it-IT" dirty="0"/>
              <a:t>Energie Rinnovabili e GDP</a:t>
            </a:r>
          </a:p>
        </p:txBody>
      </p:sp>
    </p:spTree>
    <p:extLst>
      <p:ext uri="{BB962C8B-B14F-4D97-AF65-F5344CB8AC3E}">
        <p14:creationId xmlns:p14="http://schemas.microsoft.com/office/powerpoint/2010/main" val="332471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Cosa cercare?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A37C7C-1244-9985-A360-9EFF4DDE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46" y="1170432"/>
            <a:ext cx="6888480" cy="17154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8A5DEE-B3E8-DD00-ABE9-28BD1DF95D92}"/>
              </a:ext>
            </a:extLst>
          </p:cNvPr>
          <p:cNvSpPr txBox="1"/>
          <p:nvPr/>
        </p:nvSpPr>
        <p:spPr>
          <a:xfrm>
            <a:off x="265176" y="1170432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negli anni come sono andati? </a:t>
            </a:r>
            <a:r>
              <a:rPr lang="it-IT" dirty="0" err="1"/>
              <a:t>Qual’è</a:t>
            </a:r>
            <a:r>
              <a:rPr lang="it-IT" dirty="0"/>
              <a:t> il loro interesse verso il problema? La curva dell’utilizzo dei fossili è leggermente in discesa, ma non abbastanza per </a:t>
            </a:r>
            <a:r>
              <a:rPr lang="it-IT" dirty="0" err="1"/>
              <a:t>constrastare</a:t>
            </a:r>
            <a:r>
              <a:rPr lang="it-IT" dirty="0"/>
              <a:t> il problema del riscaldamento globale.</a:t>
            </a:r>
          </a:p>
        </p:txBody>
      </p:sp>
    </p:spTree>
    <p:extLst>
      <p:ext uri="{BB962C8B-B14F-4D97-AF65-F5344CB8AC3E}">
        <p14:creationId xmlns:p14="http://schemas.microsoft.com/office/powerpoint/2010/main" val="45153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Progettare la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1026" name="Picture 2" descr="Vue JS | TeluguTechSteps">
            <a:extLst>
              <a:ext uri="{FF2B5EF4-FFF2-40B4-BE49-F238E27FC236}">
                <a16:creationId xmlns:a16="http://schemas.microsoft.com/office/drawing/2014/main" id="{E0BB7D2E-7025-6C5B-1631-D7018AE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70" y="1653284"/>
            <a:ext cx="1898062" cy="1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313265-8AD7-8402-D8D4-5FF96C7C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63" y="1660144"/>
            <a:ext cx="24896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стречайте: версия 4.0 графической библиотеки plotly для Python">
            <a:extLst>
              <a:ext uri="{FF2B5EF4-FFF2-40B4-BE49-F238E27FC236}">
                <a16:creationId xmlns:a16="http://schemas.microsoft.com/office/drawing/2014/main" id="{7DBDAC94-D6F5-7763-4A9C-6877E09B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9" y="1653284"/>
            <a:ext cx="26416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o di addizione 2">
            <a:extLst>
              <a:ext uri="{FF2B5EF4-FFF2-40B4-BE49-F238E27FC236}">
                <a16:creationId xmlns:a16="http://schemas.microsoft.com/office/drawing/2014/main" id="{BE81D5F7-A2FC-B3E1-165C-FC00CB340E91}"/>
              </a:ext>
            </a:extLst>
          </p:cNvPr>
          <p:cNvSpPr/>
          <p:nvPr/>
        </p:nvSpPr>
        <p:spPr>
          <a:xfrm>
            <a:off x="3205740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6173A3B8-BD8E-5970-F54A-925B04EC8E90}"/>
              </a:ext>
            </a:extLst>
          </p:cNvPr>
          <p:cNvSpPr/>
          <p:nvPr/>
        </p:nvSpPr>
        <p:spPr>
          <a:xfrm>
            <a:off x="6499933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C4F0BB-5B30-A88D-B841-98E0C82B87AB}"/>
              </a:ext>
            </a:extLst>
          </p:cNvPr>
          <p:cNvSpPr txBox="1"/>
          <p:nvPr/>
        </p:nvSpPr>
        <p:spPr>
          <a:xfrm>
            <a:off x="263838" y="3557016"/>
            <a:ext cx="394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realizzare la dashboard sono stati usati vue.js, D3 e </a:t>
            </a:r>
            <a:r>
              <a:rPr lang="it-IT" dirty="0" err="1"/>
              <a:t>plotly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09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Progettare la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1026" name="Picture 2" descr="Vue JS | TeluguTechSteps">
            <a:extLst>
              <a:ext uri="{FF2B5EF4-FFF2-40B4-BE49-F238E27FC236}">
                <a16:creationId xmlns:a16="http://schemas.microsoft.com/office/drawing/2014/main" id="{E0BB7D2E-7025-6C5B-1631-D7018AE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70" y="1653284"/>
            <a:ext cx="1898062" cy="1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313265-8AD7-8402-D8D4-5FF96C7C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63" y="1660144"/>
            <a:ext cx="24896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стречайте: версия 4.0 графической библиотеки plotly для Python">
            <a:extLst>
              <a:ext uri="{FF2B5EF4-FFF2-40B4-BE49-F238E27FC236}">
                <a16:creationId xmlns:a16="http://schemas.microsoft.com/office/drawing/2014/main" id="{7DBDAC94-D6F5-7763-4A9C-6877E09B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9" y="1653284"/>
            <a:ext cx="26416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o di addizione 2">
            <a:extLst>
              <a:ext uri="{FF2B5EF4-FFF2-40B4-BE49-F238E27FC236}">
                <a16:creationId xmlns:a16="http://schemas.microsoft.com/office/drawing/2014/main" id="{BE81D5F7-A2FC-B3E1-165C-FC00CB340E91}"/>
              </a:ext>
            </a:extLst>
          </p:cNvPr>
          <p:cNvSpPr/>
          <p:nvPr/>
        </p:nvSpPr>
        <p:spPr>
          <a:xfrm>
            <a:off x="3205740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6173A3B8-BD8E-5970-F54A-925B04EC8E90}"/>
              </a:ext>
            </a:extLst>
          </p:cNvPr>
          <p:cNvSpPr/>
          <p:nvPr/>
        </p:nvSpPr>
        <p:spPr>
          <a:xfrm>
            <a:off x="6499933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C4F0BB-5B30-A88D-B841-98E0C82B87AB}"/>
              </a:ext>
            </a:extLst>
          </p:cNvPr>
          <p:cNvSpPr txBox="1"/>
          <p:nvPr/>
        </p:nvSpPr>
        <p:spPr>
          <a:xfrm>
            <a:off x="263838" y="3557016"/>
            <a:ext cx="67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Vue.js? Perché permette di strutturare l’applicazione in componenti che emettono eventi, quindi rende semplice modellare l’interazione con l’utente e tra i componenti stessi.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C47FF7-38CC-2211-3BE4-CDC41CB41F7E}"/>
              </a:ext>
            </a:extLst>
          </p:cNvPr>
          <p:cNvSpPr txBox="1"/>
          <p:nvPr/>
        </p:nvSpPr>
        <p:spPr>
          <a:xfrm>
            <a:off x="263838" y="5063278"/>
            <a:ext cx="674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 sono disponibili numerose librerie di componenti: Slider, container per layout 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440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Progettare la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1026" name="Picture 2" descr="Vue JS | TeluguTechSteps">
            <a:extLst>
              <a:ext uri="{FF2B5EF4-FFF2-40B4-BE49-F238E27FC236}">
                <a16:creationId xmlns:a16="http://schemas.microsoft.com/office/drawing/2014/main" id="{E0BB7D2E-7025-6C5B-1631-D7018AE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70" y="1653284"/>
            <a:ext cx="1898062" cy="1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313265-8AD7-8402-D8D4-5FF96C7C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63" y="1660144"/>
            <a:ext cx="24896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стречайте: версия 4.0 графической библиотеки plotly для Python">
            <a:extLst>
              <a:ext uri="{FF2B5EF4-FFF2-40B4-BE49-F238E27FC236}">
                <a16:creationId xmlns:a16="http://schemas.microsoft.com/office/drawing/2014/main" id="{7DBDAC94-D6F5-7763-4A9C-6877E09B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9" y="1653284"/>
            <a:ext cx="26416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o di addizione 2">
            <a:extLst>
              <a:ext uri="{FF2B5EF4-FFF2-40B4-BE49-F238E27FC236}">
                <a16:creationId xmlns:a16="http://schemas.microsoft.com/office/drawing/2014/main" id="{BE81D5F7-A2FC-B3E1-165C-FC00CB340E91}"/>
              </a:ext>
            </a:extLst>
          </p:cNvPr>
          <p:cNvSpPr/>
          <p:nvPr/>
        </p:nvSpPr>
        <p:spPr>
          <a:xfrm>
            <a:off x="3205740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6173A3B8-BD8E-5970-F54A-925B04EC8E90}"/>
              </a:ext>
            </a:extLst>
          </p:cNvPr>
          <p:cNvSpPr/>
          <p:nvPr/>
        </p:nvSpPr>
        <p:spPr>
          <a:xfrm>
            <a:off x="6499933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C4F0BB-5B30-A88D-B841-98E0C82B87AB}"/>
              </a:ext>
            </a:extLst>
          </p:cNvPr>
          <p:cNvSpPr txBox="1"/>
          <p:nvPr/>
        </p:nvSpPr>
        <p:spPr>
          <a:xfrm>
            <a:off x="263838" y="3557016"/>
            <a:ext cx="67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</a:t>
            </a:r>
            <a:r>
              <a:rPr lang="it-IT" dirty="0" err="1"/>
              <a:t>Plotly</a:t>
            </a:r>
            <a:r>
              <a:rPr lang="it-IT" dirty="0"/>
              <a:t>? Permette di generare facilmente grafici di una certa complessità, spesso D3.js da solo è un po’ troppo «low-</a:t>
            </a:r>
            <a:r>
              <a:rPr lang="it-IT" dirty="0" err="1"/>
              <a:t>level</a:t>
            </a:r>
            <a:r>
              <a:rPr lang="it-IT" dirty="0"/>
              <a:t>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96323CE-B555-6944-431B-99483B7FCBB9}"/>
              </a:ext>
            </a:extLst>
          </p:cNvPr>
          <p:cNvSpPr txBox="1"/>
          <p:nvPr/>
        </p:nvSpPr>
        <p:spPr>
          <a:xfrm>
            <a:off x="263838" y="4927600"/>
            <a:ext cx="67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Possiede inoltre diverse animazioni per i grafici, si integra per altro abbastanza bene con un architettura a componenti in cui l’utente deve interagire con i dati.</a:t>
            </a:r>
          </a:p>
        </p:txBody>
      </p:sp>
    </p:spTree>
    <p:extLst>
      <p:ext uri="{BB962C8B-B14F-4D97-AF65-F5344CB8AC3E}">
        <p14:creationId xmlns:p14="http://schemas.microsoft.com/office/powerpoint/2010/main" val="244521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Progettare la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1026" name="Picture 2" descr="Vue JS | TeluguTechSteps">
            <a:extLst>
              <a:ext uri="{FF2B5EF4-FFF2-40B4-BE49-F238E27FC236}">
                <a16:creationId xmlns:a16="http://schemas.microsoft.com/office/drawing/2014/main" id="{E0BB7D2E-7025-6C5B-1631-D7018AE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70" y="1653284"/>
            <a:ext cx="1898062" cy="1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313265-8AD7-8402-D8D4-5FF96C7C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63" y="1660144"/>
            <a:ext cx="2489687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стречайте: версия 4.0 графической библиотеки plotly для Python">
            <a:extLst>
              <a:ext uri="{FF2B5EF4-FFF2-40B4-BE49-F238E27FC236}">
                <a16:creationId xmlns:a16="http://schemas.microsoft.com/office/drawing/2014/main" id="{7DBDAC94-D6F5-7763-4A9C-6877E09B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9" y="1653284"/>
            <a:ext cx="26416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o di addizione 2">
            <a:extLst>
              <a:ext uri="{FF2B5EF4-FFF2-40B4-BE49-F238E27FC236}">
                <a16:creationId xmlns:a16="http://schemas.microsoft.com/office/drawing/2014/main" id="{BE81D5F7-A2FC-B3E1-165C-FC00CB340E91}"/>
              </a:ext>
            </a:extLst>
          </p:cNvPr>
          <p:cNvSpPr/>
          <p:nvPr/>
        </p:nvSpPr>
        <p:spPr>
          <a:xfrm>
            <a:off x="3205740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o di addizione 10">
            <a:extLst>
              <a:ext uri="{FF2B5EF4-FFF2-40B4-BE49-F238E27FC236}">
                <a16:creationId xmlns:a16="http://schemas.microsoft.com/office/drawing/2014/main" id="{6173A3B8-BD8E-5970-F54A-925B04EC8E90}"/>
              </a:ext>
            </a:extLst>
          </p:cNvPr>
          <p:cNvSpPr/>
          <p:nvPr/>
        </p:nvSpPr>
        <p:spPr>
          <a:xfrm>
            <a:off x="6499933" y="2039112"/>
            <a:ext cx="795528" cy="7589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C4F0BB-5B30-A88D-B841-98E0C82B87AB}"/>
              </a:ext>
            </a:extLst>
          </p:cNvPr>
          <p:cNvSpPr txBox="1"/>
          <p:nvPr/>
        </p:nvSpPr>
        <p:spPr>
          <a:xfrm>
            <a:off x="263838" y="3557016"/>
            <a:ext cx="674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D3.js tuttavia rimane indispensabile (la stessa libreria di </a:t>
            </a:r>
            <a:r>
              <a:rPr lang="it-IT" dirty="0" err="1"/>
              <a:t>Plotly</a:t>
            </a:r>
            <a:r>
              <a:rPr lang="it-IT" dirty="0"/>
              <a:t> è proprio strutturata usando D3), soprattutto perché contiene diverse strutture dati e funzioni che avvicinano molto al funzionamento del </a:t>
            </a:r>
            <a:r>
              <a:rPr lang="it-IT" dirty="0" err="1"/>
              <a:t>dataframe</a:t>
            </a:r>
            <a:r>
              <a:rPr lang="it-IT" dirty="0"/>
              <a:t> di </a:t>
            </a:r>
            <a:r>
              <a:rPr lang="it-IT" dirty="0" err="1"/>
              <a:t>pandas</a:t>
            </a:r>
            <a:r>
              <a:rPr lang="it-IT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2630B6-5B85-F134-B0D2-B91D8CC9A896}"/>
              </a:ext>
            </a:extLst>
          </p:cNvPr>
          <p:cNvSpPr txBox="1"/>
          <p:nvPr/>
        </p:nvSpPr>
        <p:spPr>
          <a:xfrm>
            <a:off x="263838" y="5110480"/>
            <a:ext cx="674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Diventa quindi uno strumento necessario per poter manipolare i dati.</a:t>
            </a:r>
          </a:p>
        </p:txBody>
      </p:sp>
    </p:spTree>
    <p:extLst>
      <p:ext uri="{BB962C8B-B14F-4D97-AF65-F5344CB8AC3E}">
        <p14:creationId xmlns:p14="http://schemas.microsoft.com/office/powerpoint/2010/main" val="197222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La </a:t>
            </a:r>
            <a:r>
              <a:rPr lang="it-IT" dirty="0" err="1"/>
              <a:t>DashBoard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59A88D-58FD-C5F3-824B-87156E68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27" y="846796"/>
            <a:ext cx="9060025" cy="47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Il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B47564-BB0E-AFF1-15D8-A6A413DA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728" y="1427480"/>
            <a:ext cx="4819827" cy="26937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49E77A-F241-9BF5-37A6-6F26A02AE3DD}"/>
              </a:ext>
            </a:extLst>
          </p:cNvPr>
          <p:cNvSpPr txBox="1"/>
          <p:nvPr/>
        </p:nvSpPr>
        <p:spPr>
          <a:xfrm>
            <a:off x="301752" y="1307592"/>
            <a:ext cx="533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Esistono tantissimi dataset sulle rinnovabili, quale scegliere?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80D2D6-6C12-C989-9C4E-9C9212CF86BC}"/>
              </a:ext>
            </a:extLst>
          </p:cNvPr>
          <p:cNvSpPr txBox="1"/>
          <p:nvPr/>
        </p:nvSpPr>
        <p:spPr>
          <a:xfrm>
            <a:off x="301752" y="2410890"/>
            <a:ext cx="552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Diversi criteri: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Contiene informazioni sul consumo/generazione di diversi tipi di energie?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Contiene informazioni addizionali? (</a:t>
            </a:r>
            <a:r>
              <a:rPr lang="it-IT" dirty="0" err="1"/>
              <a:t>GDP,popolazione,ecc</a:t>
            </a:r>
            <a:r>
              <a:rPr lang="it-IT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Contiene un’accurata descrizione degli attributi? (unità di misura, raccolti o dedotti, </a:t>
            </a:r>
            <a:r>
              <a:rPr lang="it-IT" dirty="0" err="1"/>
              <a:t>ecc</a:t>
            </a:r>
            <a:r>
              <a:rPr lang="it-IT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92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World In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6783AC-137B-8D49-F891-FF545EE4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70" y="1775811"/>
            <a:ext cx="5956817" cy="273944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EA17B3-3E0F-FB99-963B-E0AE08467D57}"/>
              </a:ext>
            </a:extLst>
          </p:cNvPr>
          <p:cNvSpPr txBox="1"/>
          <p:nvPr/>
        </p:nvSpPr>
        <p:spPr>
          <a:xfrm>
            <a:off x="210313" y="2017698"/>
            <a:ext cx="552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world in data offre diversi dataset, specialmente su questi problemi.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4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Il dataset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306895-1AF9-0869-25EF-4712B4E1F289}"/>
              </a:ext>
            </a:extLst>
          </p:cNvPr>
          <p:cNvSpPr txBox="1"/>
          <p:nvPr/>
        </p:nvSpPr>
        <p:spPr>
          <a:xfrm>
            <a:off x="210313" y="1427480"/>
            <a:ext cx="4736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dataset è composto da 128 colonne e da 17241 righe, ognuna delle quali rappresenta i dati raccolti dal 1965 fino al 2020 di ogni colonna suddivisi per anno e per nazione.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76AF4E-6E66-EB50-B779-BFC3F42E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37" y="1762211"/>
            <a:ext cx="6826250" cy="333357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ABDC63-5BAC-9CBE-4657-A32CEB0B65A7}"/>
              </a:ext>
            </a:extLst>
          </p:cNvPr>
          <p:cNvSpPr txBox="1"/>
          <p:nvPr/>
        </p:nvSpPr>
        <p:spPr>
          <a:xfrm>
            <a:off x="210313" y="2904808"/>
            <a:ext cx="4736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dati riportano sostanzialmente l’entità della produzione e del consumo di energia, divisa tra fonti rinnovabili e non, assieme anche all’energia nucleare.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55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Il dataset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306895-1AF9-0869-25EF-4712B4E1F289}"/>
              </a:ext>
            </a:extLst>
          </p:cNvPr>
          <p:cNvSpPr txBox="1"/>
          <p:nvPr/>
        </p:nvSpPr>
        <p:spPr>
          <a:xfrm>
            <a:off x="210313" y="1427480"/>
            <a:ext cx="4736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Uno dei grossi problemi di questo dataset è che molti valori (soprattutto vecchi) sono nulli.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76AF4E-6E66-EB50-B779-BFC3F42E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37" y="1762211"/>
            <a:ext cx="6826250" cy="333357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F5D05D-DF03-5595-A0B1-64356A7B5915}"/>
              </a:ext>
            </a:extLst>
          </p:cNvPr>
          <p:cNvSpPr txBox="1"/>
          <p:nvPr/>
        </p:nvSpPr>
        <p:spPr>
          <a:xfrm>
            <a:off x="210313" y="3429000"/>
            <a:ext cx="4736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è stata considerare un periodo più recente, dove il problema è più sentito e quindi è molto difficile non trovare questi dati. In particolare il dataset è stato raffinato per provvedere i dati dal 1990 fino al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532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Il dataset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B48B9D-8082-4C7B-3232-6865E109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0864"/>
            <a:ext cx="5595937" cy="21431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A8BC71-9261-70DF-060D-CD41EB16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672137" cy="21431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B4D4B7-B6C3-2F2A-4822-514028BE7FCA}"/>
              </a:ext>
            </a:extLst>
          </p:cNvPr>
          <p:cNvSpPr txBox="1"/>
          <p:nvPr/>
        </p:nvSpPr>
        <p:spPr>
          <a:xfrm>
            <a:off x="82974" y="1070864"/>
            <a:ext cx="52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dataset contiene 2 colonne aggregate che riportano in percentuale sul totale (anch’esso presente nel dataset) la frazione di energia derivante da rinnovabili e non.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1039A8-C3D0-B903-EA08-BAB74863C54A}"/>
              </a:ext>
            </a:extLst>
          </p:cNvPr>
          <p:cNvSpPr txBox="1"/>
          <p:nvPr/>
        </p:nvSpPr>
        <p:spPr>
          <a:xfrm>
            <a:off x="82974" y="3623398"/>
            <a:ext cx="523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Assieme anche al dettaglio di quanto ognuna di queste fonti abbia partecipato nell’insieme.</a:t>
            </a:r>
          </a:p>
        </p:txBody>
      </p:sp>
    </p:spTree>
    <p:extLst>
      <p:ext uri="{BB962C8B-B14F-4D97-AF65-F5344CB8AC3E}">
        <p14:creationId xmlns:p14="http://schemas.microsoft.com/office/powerpoint/2010/main" val="41566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Il dataset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B48B9D-8082-4C7B-3232-6865E109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0864"/>
            <a:ext cx="5595937" cy="21431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A8BC71-9261-70DF-060D-CD41EB16E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672137" cy="21431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B4D4B7-B6C3-2F2A-4822-514028BE7FCA}"/>
              </a:ext>
            </a:extLst>
          </p:cNvPr>
          <p:cNvSpPr txBox="1"/>
          <p:nvPr/>
        </p:nvSpPr>
        <p:spPr>
          <a:xfrm>
            <a:off x="82974" y="1070864"/>
            <a:ext cx="52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Già da un primo </a:t>
            </a:r>
            <a:r>
              <a:rPr lang="it-IT" dirty="0" err="1"/>
              <a:t>plotting</a:t>
            </a:r>
            <a:r>
              <a:rPr lang="it-IT" dirty="0"/>
              <a:t> è molto evidente come ci sia un’enorme differenza tra il partizionamento delle fonti utilizzate nei vari paesi. L’istogramma sopra è l’istogramma dell’Italia dove si può vedere che usiamo per lo più il gas per produrre energia.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1039A8-C3D0-B903-EA08-BAB74863C54A}"/>
              </a:ext>
            </a:extLst>
          </p:cNvPr>
          <p:cNvSpPr txBox="1"/>
          <p:nvPr/>
        </p:nvSpPr>
        <p:spPr>
          <a:xfrm>
            <a:off x="82974" y="3623398"/>
            <a:ext cx="523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Sotto invece  c’è l’India , che impiega più largamente il carbone.</a:t>
            </a:r>
          </a:p>
        </p:txBody>
      </p:sp>
    </p:spTree>
    <p:extLst>
      <p:ext uri="{BB962C8B-B14F-4D97-AF65-F5344CB8AC3E}">
        <p14:creationId xmlns:p14="http://schemas.microsoft.com/office/powerpoint/2010/main" val="38758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Cosa cercare?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FE2BE1-081B-EDD4-2CD2-11C512E57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57" y="886969"/>
            <a:ext cx="6273569" cy="2370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2C6845-2480-8853-5822-570C8120A699}"/>
              </a:ext>
            </a:extLst>
          </p:cNvPr>
          <p:cNvSpPr txBox="1"/>
          <p:nvPr/>
        </p:nvSpPr>
        <p:spPr>
          <a:xfrm>
            <a:off x="82974" y="1070864"/>
            <a:ext cx="52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grafico è riportato l’andamento della popolazione (in </a:t>
            </a:r>
            <a:r>
              <a:rPr lang="it-IT" dirty="0" err="1"/>
              <a:t>bluetto</a:t>
            </a:r>
            <a:r>
              <a:rPr lang="it-IT" dirty="0"/>
              <a:t>), del consumo di elettricità (in rosso) e dell’emissione di gas serra (in verde), questo grafico sopra è dell’India.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8CE351-AA3C-F7FA-EE9A-846A53861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57" y="3600666"/>
            <a:ext cx="6273569" cy="237036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357F356-C690-9CCE-3965-1F69BD74ECEB}"/>
              </a:ext>
            </a:extLst>
          </p:cNvPr>
          <p:cNvSpPr txBox="1"/>
          <p:nvPr/>
        </p:nvSpPr>
        <p:spPr>
          <a:xfrm>
            <a:off x="82974" y="3224163"/>
            <a:ext cx="52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Mentre questo è dell’Italia, come si può evincere se l’incremento della popolazione è forte (un paese è «in via di sviluppo») allora anche la domanda di risorse aumenterà.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52D737-A207-3EF3-AA2A-52BB1BCA1494}"/>
              </a:ext>
            </a:extLst>
          </p:cNvPr>
          <p:cNvSpPr txBox="1"/>
          <p:nvPr/>
        </p:nvSpPr>
        <p:spPr>
          <a:xfrm>
            <a:off x="82974" y="4620043"/>
            <a:ext cx="523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Però quello che invece si vuole dimostrare è che sono i paesi con il GDP più alto il problema, perché sono le economie più pericolose a cui non sempre corrisponde un andamento della popolazione così ripido.</a:t>
            </a:r>
          </a:p>
        </p:txBody>
      </p:sp>
    </p:spTree>
    <p:extLst>
      <p:ext uri="{BB962C8B-B14F-4D97-AF65-F5344CB8AC3E}">
        <p14:creationId xmlns:p14="http://schemas.microsoft.com/office/powerpoint/2010/main" val="98162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98668-8988-DFC6-EF7B-E3E5B7A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4" y="106680"/>
            <a:ext cx="8596668" cy="1320800"/>
          </a:xfrm>
        </p:spPr>
        <p:txBody>
          <a:bodyPr/>
          <a:lstStyle/>
          <a:p>
            <a:r>
              <a:rPr lang="it-IT" dirty="0"/>
              <a:t>Cosa cercare?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CFE756-F15C-3E08-E601-34E58164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32" y="348489"/>
            <a:ext cx="4314793" cy="25135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6B9E6-6B4B-E7E3-8015-6DF876CE10BD}"/>
              </a:ext>
            </a:extLst>
          </p:cNvPr>
          <p:cNvSpPr txBox="1"/>
          <p:nvPr/>
        </p:nvSpPr>
        <p:spPr>
          <a:xfrm>
            <a:off x="82974" y="1070864"/>
            <a:ext cx="5238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dataset contiene informazioni geografiche, viene molto bene quindi plottarle in un </a:t>
            </a:r>
            <a:r>
              <a:rPr lang="it-IT" dirty="0" err="1"/>
              <a:t>choroplet</a:t>
            </a:r>
            <a:r>
              <a:rPr lang="it-IT" dirty="0"/>
              <a:t> su un mappamondo. Senza sorpresa lo stato con il GDP più alto sono proprio gli USA, come producono la loro energia?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F14A03-FD4C-31F9-C768-54B04F92D0CF}"/>
              </a:ext>
            </a:extLst>
          </p:cNvPr>
          <p:cNvSpPr txBox="1"/>
          <p:nvPr/>
        </p:nvSpPr>
        <p:spPr>
          <a:xfrm>
            <a:off x="146982" y="4234752"/>
            <a:ext cx="52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Plottando le informazioni su un </a:t>
            </a:r>
            <a:r>
              <a:rPr lang="it-IT" dirty="0" err="1"/>
              <a:t>Sunburst</a:t>
            </a:r>
            <a:r>
              <a:rPr lang="it-IT" dirty="0"/>
              <a:t> si vede facilmente che la maggior parte dell’energia viene dai combustibili fossili, anche se la loro popolazione non è in forte crescita.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D145F80-9182-A457-53BD-464D9F5B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2" y="3223785"/>
            <a:ext cx="431479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863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694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Sfaccettatura</vt:lpstr>
      <vt:lpstr>Energie Rinnovabili e GDP</vt:lpstr>
      <vt:lpstr>Il dataset</vt:lpstr>
      <vt:lpstr>Our World In Data</vt:lpstr>
      <vt:lpstr>Il dataset</vt:lpstr>
      <vt:lpstr>Il dataset</vt:lpstr>
      <vt:lpstr>Il dataset</vt:lpstr>
      <vt:lpstr>Il dataset</vt:lpstr>
      <vt:lpstr>Cosa cercare?</vt:lpstr>
      <vt:lpstr>Cosa cercare?</vt:lpstr>
      <vt:lpstr>Cosa cercare?</vt:lpstr>
      <vt:lpstr>Progettare la DashBoard</vt:lpstr>
      <vt:lpstr>Progettare la DashBoard</vt:lpstr>
      <vt:lpstr>Progettare la DashBoard</vt:lpstr>
      <vt:lpstr>Progettare la DashBoard</vt:lpstr>
      <vt:lpstr>La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Energie Rinnovabili: a chi importa?</dc:title>
  <dc:creator>Matteo Ielacqua</dc:creator>
  <cp:lastModifiedBy>Matteo Ielacqua</cp:lastModifiedBy>
  <cp:revision>3</cp:revision>
  <dcterms:created xsi:type="dcterms:W3CDTF">2022-07-21T11:57:45Z</dcterms:created>
  <dcterms:modified xsi:type="dcterms:W3CDTF">2022-07-21T16:22:28Z</dcterms:modified>
</cp:coreProperties>
</file>