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56" r:id="rId2"/>
    <p:sldId id="268" r:id="rId3"/>
    <p:sldId id="276" r:id="rId4"/>
    <p:sldId id="277" r:id="rId5"/>
    <p:sldId id="278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8EBCA5-758F-E6C2-8B60-B0B4191D9E28}" name="Mattia Borrelli" initials="MB" userId="S::mattia.borrelli@edu.unito.it::67e08db5-3c1e-4b6c-b218-36d4dd2b9b9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3640" autoAdjust="0"/>
  </p:normalViewPr>
  <p:slideViewPr>
    <p:cSldViewPr snapToGrid="0">
      <p:cViewPr varScale="1">
        <p:scale>
          <a:sx n="104" d="100"/>
          <a:sy n="104" d="100"/>
        </p:scale>
        <p:origin x="5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F2D89-8D74-4771-9B84-F8D68ACF1E9C}" type="datetimeFigureOut">
              <a:rPr lang="it-IT" smtClean="0"/>
              <a:t>29/06/2024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12B79-2CC9-4FC8-A536-DA2DF5CB76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62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1F951DB-826C-4016-A4F4-3F3639A78377}" type="datetimeFigureOut">
              <a:rPr lang="it-IT" smtClean="0"/>
              <a:t>29/06/2024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758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29/06/2024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80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29/06/2024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92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29/06/2024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942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F951DB-826C-4016-A4F4-3F3639A78377}" type="datetimeFigureOut">
              <a:rPr lang="it-IT" smtClean="0"/>
              <a:t>29/06/2024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53345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29/06/2024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71259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29/06/2024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982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29/06/2024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809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29/06/2024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449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1F951DB-826C-4016-A4F4-3F3639A78377}" type="datetimeFigureOut">
              <a:rPr lang="it-IT" smtClean="0"/>
              <a:t>29/06/2024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8302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1F951DB-826C-4016-A4F4-3F3639A78377}" type="datetimeFigureOut">
              <a:rPr lang="it-IT" smtClean="0"/>
              <a:t>29/06/2024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276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F951DB-826C-4016-A4F4-3F3639A78377}" type="datetimeFigureOut">
              <a:rPr lang="it-IT" smtClean="0"/>
              <a:t>29/06/2024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042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2042/account/v1/getHelloWorld?print=tru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2042/pizzeria/v1/getPizzeriaInf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getMenuForOrder" TargetMode="External"/><Relationship Id="rId2" Type="http://schemas.openxmlformats.org/officeDocument/2006/relationships/hyperlink" Target="http://localhost:3042/search/v1/addPizzaToMen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ddPizzaToMenu" TargetMode="External"/><Relationship Id="rId2" Type="http://schemas.openxmlformats.org/officeDocument/2006/relationships/hyperlink" Target="http://localhost:3042/item/v1/addPizzaToMen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ddPizzaToMenu" TargetMode="External"/><Relationship Id="rId2" Type="http://schemas.openxmlformats.org/officeDocument/2006/relationships/hyperlink" Target="http://localhost:3042/item/v1/addPizzaToMen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logo, Elementi grafici, cartone animato&#10;&#10;Descrizione generata automaticamente">
            <a:extLst>
              <a:ext uri="{FF2B5EF4-FFF2-40B4-BE49-F238E27FC236}">
                <a16:creationId xmlns:a16="http://schemas.microsoft.com/office/drawing/2014/main" id="{165542A6-BA8A-A476-8A5A-5E9BD4570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892" y="1345918"/>
            <a:ext cx="3600708" cy="3715016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E25B5338-A05E-4C1E-D2A6-33D0D536F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20687"/>
            <a:ext cx="9144000" cy="1655762"/>
          </a:xfrm>
        </p:spPr>
        <p:txBody>
          <a:bodyPr>
            <a:normAutofit/>
          </a:bodyPr>
          <a:lstStyle/>
          <a:p>
            <a:r>
              <a:rPr lang="it-IT" dirty="0"/>
              <a:t>Mattia Borrelli, Matteo </a:t>
            </a:r>
            <a:r>
              <a:rPr lang="it-IT" dirty="0" err="1"/>
              <a:t>Ielacqua</a:t>
            </a:r>
            <a:endParaRPr lang="it-IT" i="1" dirty="0"/>
          </a:p>
          <a:p>
            <a:r>
              <a:rPr lang="it-IT" i="1" dirty="0"/>
              <a:t>Tecniche Avanzate per lo Sviluppo del Software</a:t>
            </a:r>
          </a:p>
          <a:p>
            <a:r>
              <a:rPr lang="it-IT" dirty="0" err="1"/>
              <a:t>A.a</a:t>
            </a:r>
            <a:r>
              <a:rPr lang="it-IT" dirty="0"/>
              <a:t>. 2023/2024</a:t>
            </a:r>
          </a:p>
        </p:txBody>
      </p:sp>
    </p:spTree>
    <p:extLst>
      <p:ext uri="{BB962C8B-B14F-4D97-AF65-F5344CB8AC3E}">
        <p14:creationId xmlns:p14="http://schemas.microsoft.com/office/powerpoint/2010/main" val="273185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9E0DB9-3739-5544-A31D-E3489C81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96082"/>
          </a:xfrm>
        </p:spPr>
        <p:txBody>
          <a:bodyPr/>
          <a:lstStyle/>
          <a:p>
            <a:r>
              <a:rPr lang="it-IT" dirty="0"/>
              <a:t>Mapping sul gateway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46F813-44F3-5EE1-E655-DCC88D78FC8F}"/>
              </a:ext>
            </a:extLst>
          </p:cNvPr>
          <p:cNvSpPr txBox="1"/>
          <p:nvPr/>
        </p:nvSpPr>
        <p:spPr>
          <a:xfrm>
            <a:off x="1314315" y="2875002"/>
            <a:ext cx="10053047" cy="1107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200" dirty="0"/>
              <a:t>Si assume che il gateway risponda su </a:t>
            </a:r>
            <a:r>
              <a:rPr lang="it-IT" sz="2200" b="1" dirty="0"/>
              <a:t>localhost:8000</a:t>
            </a:r>
          </a:p>
          <a:p>
            <a:pPr algn="ctr"/>
            <a:endParaRPr lang="it-IT" sz="2200" b="1" dirty="0"/>
          </a:p>
          <a:p>
            <a:pPr algn="ctr"/>
            <a:r>
              <a:rPr lang="it-IT" sz="2200" dirty="0"/>
              <a:t>La dashboard di configurazione è raggiungibile </a:t>
            </a:r>
            <a:r>
              <a:rPr lang="it-IT" sz="2200" dirty="0" err="1"/>
              <a:t>sull’host</a:t>
            </a:r>
            <a:r>
              <a:rPr lang="it-IT" sz="2200" dirty="0"/>
              <a:t> </a:t>
            </a:r>
            <a:r>
              <a:rPr lang="it-IT" sz="2200" b="1" dirty="0"/>
              <a:t>localhost:8002</a:t>
            </a:r>
          </a:p>
        </p:txBody>
      </p:sp>
    </p:spTree>
    <p:extLst>
      <p:ext uri="{BB962C8B-B14F-4D97-AF65-F5344CB8AC3E}">
        <p14:creationId xmlns:p14="http://schemas.microsoft.com/office/powerpoint/2010/main" val="14622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9E0DB9-3739-5544-A31D-E3489C81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96082"/>
          </a:xfrm>
        </p:spPr>
        <p:txBody>
          <a:bodyPr/>
          <a:lstStyle/>
          <a:p>
            <a:r>
              <a:rPr lang="it-IT" dirty="0"/>
              <a:t>IDP: /account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46F813-44F3-5EE1-E655-DCC88D78FC8F}"/>
              </a:ext>
            </a:extLst>
          </p:cNvPr>
          <p:cNvSpPr txBox="1"/>
          <p:nvPr/>
        </p:nvSpPr>
        <p:spPr>
          <a:xfrm>
            <a:off x="1251678" y="1440845"/>
            <a:ext cx="10053047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200" dirty="0"/>
              <a:t>Le API di IDP del tipo </a:t>
            </a:r>
            <a:r>
              <a:rPr lang="it-IT" sz="2200" b="1" dirty="0"/>
              <a:t>/account </a:t>
            </a:r>
            <a:r>
              <a:rPr lang="it-IT" sz="2200" dirty="0"/>
              <a:t>sono mappate mantenendo solo l’ultimo elemento del </a:t>
            </a:r>
            <a:r>
              <a:rPr lang="it-IT" sz="2200" dirty="0" err="1"/>
              <a:t>path</a:t>
            </a:r>
            <a:r>
              <a:rPr lang="it-IT" sz="2200" dirty="0"/>
              <a:t>, inoltre: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/>
              <a:t>Il tipo di </a:t>
            </a:r>
            <a:r>
              <a:rPr lang="it-IT" sz="2200" dirty="0" err="1"/>
              <a:t>request</a:t>
            </a:r>
            <a:r>
              <a:rPr lang="it-IT" sz="2200" dirty="0"/>
              <a:t> (es. POST, GET, ecc..) è lo stesso dell’API originale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/>
              <a:t>Tutti i parametri (sia GET/POST) sono i medesimi delle API originali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/>
              <a:t>L’</a:t>
            </a:r>
            <a:r>
              <a:rPr lang="it-IT" sz="2200" dirty="0" err="1"/>
              <a:t>Header</a:t>
            </a:r>
            <a:r>
              <a:rPr lang="it-IT" sz="2200" dirty="0"/>
              <a:t> (es. </a:t>
            </a:r>
            <a:r>
              <a:rPr lang="it-IT" sz="2200" dirty="0" err="1"/>
              <a:t>Authorization</a:t>
            </a:r>
            <a:r>
              <a:rPr lang="it-IT" sz="2200" dirty="0"/>
              <a:t>) è identico all’API originale</a:t>
            </a:r>
          </a:p>
          <a:p>
            <a:endParaRPr lang="it-IT" sz="2200" dirty="0"/>
          </a:p>
          <a:p>
            <a:r>
              <a:rPr lang="it-IT" sz="2000" b="1" dirty="0"/>
              <a:t>ESEMPIO</a:t>
            </a:r>
            <a:endParaRPr lang="it-IT" sz="2200" dirty="0"/>
          </a:p>
          <a:p>
            <a:r>
              <a:rPr lang="it-IT" sz="2400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Inter"/>
                <a:hlinkClick r:id="rId2"/>
              </a:rPr>
              <a:t>http://localhost:2042/account/v1/getHelloWorld?print=true</a:t>
            </a:r>
            <a:endParaRPr lang="it-IT" sz="2200" b="0" i="0" dirty="0">
              <a:solidFill>
                <a:srgbClr val="FFFFFF"/>
              </a:solidFill>
              <a:effectLst/>
              <a:highlight>
                <a:srgbClr val="212121"/>
              </a:highlight>
              <a:latin typeface="Inter"/>
            </a:endParaRPr>
          </a:p>
          <a:p>
            <a:endParaRPr lang="it-IT" sz="2200" dirty="0">
              <a:solidFill>
                <a:srgbClr val="FFFFFF"/>
              </a:solidFill>
              <a:highlight>
                <a:srgbClr val="212121"/>
              </a:highlight>
              <a:latin typeface="Inter"/>
            </a:endParaRPr>
          </a:p>
          <a:p>
            <a:r>
              <a:rPr lang="it-IT" sz="2200" dirty="0"/>
              <a:t>Attraverso il gateway diventa</a:t>
            </a:r>
            <a:endParaRPr lang="it-IT" sz="2200" dirty="0">
              <a:solidFill>
                <a:srgbClr val="FFFFFF"/>
              </a:solidFill>
              <a:highlight>
                <a:srgbClr val="212121"/>
              </a:highlight>
              <a:latin typeface="Inter"/>
            </a:endParaRPr>
          </a:p>
          <a:p>
            <a:endParaRPr lang="it-IT" sz="2200" dirty="0">
              <a:solidFill>
                <a:srgbClr val="FFFFFF"/>
              </a:solidFill>
              <a:highlight>
                <a:srgbClr val="212121"/>
              </a:highlight>
              <a:latin typeface="Inter"/>
            </a:endParaRPr>
          </a:p>
          <a:p>
            <a:r>
              <a:rPr lang="it-IT" sz="2000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Inter"/>
                <a:hlinkClick r:id="rId2"/>
              </a:rPr>
              <a:t>http://localhost:8000/getHelloWorld?print=true</a:t>
            </a:r>
            <a:endParaRPr lang="it-IT" sz="2000" b="0" i="0" dirty="0">
              <a:solidFill>
                <a:srgbClr val="FFFFFF"/>
              </a:solidFill>
              <a:effectLst/>
              <a:highlight>
                <a:srgbClr val="212121"/>
              </a:highlight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53945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9E0DB9-3739-5544-A31D-E3489C81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96082"/>
          </a:xfrm>
        </p:spPr>
        <p:txBody>
          <a:bodyPr/>
          <a:lstStyle/>
          <a:p>
            <a:r>
              <a:rPr lang="it-IT" dirty="0"/>
              <a:t>IDP: /pizzeria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46F813-44F3-5EE1-E655-DCC88D78FC8F}"/>
              </a:ext>
            </a:extLst>
          </p:cNvPr>
          <p:cNvSpPr txBox="1"/>
          <p:nvPr/>
        </p:nvSpPr>
        <p:spPr>
          <a:xfrm>
            <a:off x="1251678" y="1440845"/>
            <a:ext cx="10053047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200" dirty="0"/>
              <a:t>Le API di IDP del tipo </a:t>
            </a:r>
            <a:r>
              <a:rPr lang="it-IT" sz="2200" b="1" dirty="0"/>
              <a:t>/pizzeria </a:t>
            </a:r>
            <a:r>
              <a:rPr lang="it-IT" sz="2200" dirty="0"/>
              <a:t>sono mappate mantenendo solo l’ultimo elemento del </a:t>
            </a:r>
            <a:r>
              <a:rPr lang="it-IT" sz="2200" dirty="0" err="1"/>
              <a:t>path</a:t>
            </a:r>
            <a:r>
              <a:rPr lang="it-IT" sz="2200" dirty="0"/>
              <a:t>, inoltre: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/>
              <a:t>Il tipo di </a:t>
            </a:r>
            <a:r>
              <a:rPr lang="it-IT" sz="2200" dirty="0" err="1"/>
              <a:t>request</a:t>
            </a:r>
            <a:r>
              <a:rPr lang="it-IT" sz="2200" dirty="0"/>
              <a:t> (es. POST, GET, ecc..) è lo stesso dell’API originale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/>
              <a:t>Tutti i parametri (sia GET/POST) sono i medesimi delle API originali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/>
              <a:t>L’</a:t>
            </a:r>
            <a:r>
              <a:rPr lang="it-IT" sz="2200" dirty="0" err="1"/>
              <a:t>Header</a:t>
            </a:r>
            <a:r>
              <a:rPr lang="it-IT" sz="2200" dirty="0"/>
              <a:t> (es. </a:t>
            </a:r>
            <a:r>
              <a:rPr lang="it-IT" sz="2200" dirty="0" err="1"/>
              <a:t>Authorization</a:t>
            </a:r>
            <a:r>
              <a:rPr lang="it-IT" sz="2200" dirty="0"/>
              <a:t>) è identico all’API originale</a:t>
            </a:r>
          </a:p>
          <a:p>
            <a:endParaRPr lang="it-IT" sz="2200" dirty="0"/>
          </a:p>
          <a:p>
            <a:r>
              <a:rPr lang="it-IT" sz="2000" b="1" dirty="0"/>
              <a:t>ESEMPIO</a:t>
            </a:r>
            <a:endParaRPr lang="it-IT" sz="2200" dirty="0"/>
          </a:p>
          <a:p>
            <a:r>
              <a:rPr lang="it-IT" sz="2400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Inter"/>
                <a:hlinkClick r:id="rId2"/>
              </a:rPr>
              <a:t>http://localhost:2042/pizzeria/v1/getPizzeriaInfo</a:t>
            </a:r>
            <a:endParaRPr lang="it-IT" sz="2200" b="0" i="0" dirty="0">
              <a:solidFill>
                <a:srgbClr val="FFFFFF"/>
              </a:solidFill>
              <a:effectLst/>
              <a:highlight>
                <a:srgbClr val="212121"/>
              </a:highlight>
              <a:latin typeface="Inter"/>
            </a:endParaRPr>
          </a:p>
          <a:p>
            <a:r>
              <a:rPr lang="it-IT" sz="2200" dirty="0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Con il campo ‘</a:t>
            </a:r>
            <a:r>
              <a:rPr lang="it-IT" sz="2200" dirty="0" err="1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Authorization</a:t>
            </a:r>
            <a:r>
              <a:rPr lang="it-IT" sz="2200" dirty="0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’ valorizzato nell’</a:t>
            </a:r>
            <a:r>
              <a:rPr lang="it-IT" sz="2200" dirty="0" err="1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Header</a:t>
            </a:r>
            <a:r>
              <a:rPr lang="it-IT" sz="2200" dirty="0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 </a:t>
            </a:r>
          </a:p>
          <a:p>
            <a:endParaRPr lang="it-IT" sz="2200" dirty="0"/>
          </a:p>
          <a:p>
            <a:r>
              <a:rPr lang="it-IT" sz="2200" dirty="0"/>
              <a:t>Attraverso il gateway diventa:</a:t>
            </a:r>
            <a:endParaRPr lang="it-IT" sz="2200" dirty="0">
              <a:solidFill>
                <a:srgbClr val="FFFFFF"/>
              </a:solidFill>
              <a:highlight>
                <a:srgbClr val="212121"/>
              </a:highlight>
              <a:latin typeface="Inter"/>
            </a:endParaRPr>
          </a:p>
          <a:p>
            <a:endParaRPr lang="it-IT" sz="2200" dirty="0">
              <a:solidFill>
                <a:srgbClr val="FFFFFF"/>
              </a:solidFill>
              <a:highlight>
                <a:srgbClr val="212121"/>
              </a:highlight>
              <a:latin typeface="Inter"/>
            </a:endParaRPr>
          </a:p>
          <a:p>
            <a:r>
              <a:rPr lang="it-IT" sz="2000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Inter"/>
                <a:hlinkClick r:id="rId2"/>
              </a:rPr>
              <a:t>http://localhost:8000/getPizzeriaInfo</a:t>
            </a:r>
            <a:endParaRPr lang="it-IT" sz="2000" b="0" i="0" dirty="0">
              <a:solidFill>
                <a:srgbClr val="FFFFFF"/>
              </a:solidFill>
              <a:effectLst/>
              <a:highlight>
                <a:srgbClr val="212121"/>
              </a:highlight>
              <a:latin typeface="Inter"/>
            </a:endParaRPr>
          </a:p>
          <a:p>
            <a:r>
              <a:rPr lang="it-IT" sz="2000" dirty="0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Con il campo ‘</a:t>
            </a:r>
            <a:r>
              <a:rPr lang="it-IT" sz="2000" dirty="0" err="1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Authorization</a:t>
            </a:r>
            <a:r>
              <a:rPr lang="it-IT" sz="2000" dirty="0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’ valorizzato nell’</a:t>
            </a:r>
            <a:r>
              <a:rPr lang="it-IT" sz="2000" dirty="0" err="1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Header</a:t>
            </a:r>
            <a:r>
              <a:rPr lang="it-IT" sz="2000" dirty="0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151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9E0DB9-3739-5544-A31D-E3489C81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96082"/>
          </a:xfrm>
        </p:spPr>
        <p:txBody>
          <a:bodyPr/>
          <a:lstStyle/>
          <a:p>
            <a:r>
              <a:rPr lang="it-IT" dirty="0" err="1"/>
              <a:t>pizzaengine</a:t>
            </a:r>
            <a:r>
              <a:rPr lang="it-IT" dirty="0"/>
              <a:t>: /</a:t>
            </a:r>
            <a:r>
              <a:rPr lang="it-IT" dirty="0" err="1"/>
              <a:t>search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46F813-44F3-5EE1-E655-DCC88D78FC8F}"/>
              </a:ext>
            </a:extLst>
          </p:cNvPr>
          <p:cNvSpPr txBox="1"/>
          <p:nvPr/>
        </p:nvSpPr>
        <p:spPr>
          <a:xfrm>
            <a:off x="1251678" y="1440845"/>
            <a:ext cx="10053047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dirty="0"/>
              <a:t>Le API di </a:t>
            </a:r>
            <a:r>
              <a:rPr lang="it-IT" sz="2400" dirty="0" err="1"/>
              <a:t>PizzaEngine</a:t>
            </a:r>
            <a:r>
              <a:rPr lang="it-IT" sz="2400" dirty="0"/>
              <a:t> del tipo </a:t>
            </a:r>
            <a:r>
              <a:rPr lang="it-IT" sz="2400" b="1" dirty="0"/>
              <a:t>/</a:t>
            </a:r>
            <a:r>
              <a:rPr lang="it-IT" sz="2400" b="1" dirty="0" err="1"/>
              <a:t>search</a:t>
            </a:r>
            <a:r>
              <a:rPr lang="it-IT" sz="2400" b="1" dirty="0"/>
              <a:t> </a:t>
            </a:r>
            <a:r>
              <a:rPr lang="it-IT" sz="2400" dirty="0"/>
              <a:t>sono mappate mantenendo solo l’ultimo elemento del </a:t>
            </a:r>
            <a:r>
              <a:rPr lang="it-IT" sz="2400" dirty="0" err="1"/>
              <a:t>path</a:t>
            </a:r>
            <a:r>
              <a:rPr lang="it-IT" sz="2400" dirty="0"/>
              <a:t>, inoltre: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Il tipo di </a:t>
            </a:r>
            <a:r>
              <a:rPr lang="it-IT" sz="2400" dirty="0" err="1"/>
              <a:t>request</a:t>
            </a:r>
            <a:r>
              <a:rPr lang="it-IT" sz="2400" dirty="0"/>
              <a:t> (es. POST, GET, ecc..) è lo stesso dell’API originale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Tutti i parametri (sia GET/POST) sono i medesimi delle API originali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L’</a:t>
            </a:r>
            <a:r>
              <a:rPr lang="it-IT" sz="2400" dirty="0" err="1"/>
              <a:t>Header</a:t>
            </a:r>
            <a:r>
              <a:rPr lang="it-IT" sz="2400" dirty="0"/>
              <a:t> (es. </a:t>
            </a:r>
            <a:r>
              <a:rPr lang="it-IT" sz="2400" dirty="0" err="1"/>
              <a:t>Authorization</a:t>
            </a:r>
            <a:r>
              <a:rPr lang="it-IT" sz="2400" dirty="0"/>
              <a:t>) è identico all’API originale</a:t>
            </a:r>
          </a:p>
          <a:p>
            <a:endParaRPr lang="it-IT" sz="2400" dirty="0"/>
          </a:p>
          <a:p>
            <a:r>
              <a:rPr lang="it-IT" sz="2400" b="1" dirty="0"/>
              <a:t>ESEMPIO</a:t>
            </a:r>
            <a:endParaRPr lang="it-IT" sz="2400" dirty="0"/>
          </a:p>
          <a:p>
            <a:r>
              <a:rPr lang="it-IT" sz="2400" dirty="0">
                <a:solidFill>
                  <a:srgbClr val="FFFFFF"/>
                </a:solidFill>
                <a:highlight>
                  <a:srgbClr val="212121"/>
                </a:highlight>
                <a:latin typeface="Inter"/>
                <a:hlinkClick r:id="rId2"/>
              </a:rPr>
              <a:t>http://localhost:3042/search/v1/getMenuForOrder</a:t>
            </a:r>
            <a:endParaRPr lang="it-IT" sz="2400" b="0" i="0" dirty="0">
              <a:solidFill>
                <a:srgbClr val="FFFFFF"/>
              </a:solidFill>
              <a:effectLst/>
              <a:highlight>
                <a:srgbClr val="212121"/>
              </a:highlight>
              <a:latin typeface="Inter"/>
            </a:endParaRPr>
          </a:p>
          <a:p>
            <a:r>
              <a:rPr lang="it-IT" sz="2400" dirty="0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Con il campo ‘</a:t>
            </a:r>
            <a:r>
              <a:rPr lang="it-IT" sz="2400" dirty="0" err="1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Authorization</a:t>
            </a:r>
            <a:r>
              <a:rPr lang="it-IT" sz="2400" dirty="0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’ valorizzato nell’</a:t>
            </a:r>
            <a:r>
              <a:rPr lang="it-IT" sz="2400" dirty="0" err="1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Header</a:t>
            </a:r>
            <a:r>
              <a:rPr lang="it-IT" sz="2400" dirty="0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 ed il body valorizzato</a:t>
            </a:r>
          </a:p>
          <a:p>
            <a:endParaRPr lang="it-IT" sz="2400" dirty="0"/>
          </a:p>
          <a:p>
            <a:r>
              <a:rPr lang="it-IT" sz="2400" dirty="0"/>
              <a:t>Attraverso il gateway diventa:</a:t>
            </a:r>
            <a:endParaRPr lang="it-IT" sz="2400" dirty="0">
              <a:solidFill>
                <a:srgbClr val="FFFFFF"/>
              </a:solidFill>
              <a:highlight>
                <a:srgbClr val="212121"/>
              </a:highlight>
              <a:latin typeface="Inter"/>
            </a:endParaRPr>
          </a:p>
          <a:p>
            <a:endParaRPr lang="it-IT" sz="2400" dirty="0"/>
          </a:p>
          <a:p>
            <a:r>
              <a:rPr lang="it-IT" sz="2400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Inter"/>
                <a:hlinkClick r:id="rId3"/>
              </a:rPr>
              <a:t>http://localhost:8000/getMenuForOrder</a:t>
            </a:r>
            <a:endParaRPr lang="it-IT" sz="2400" b="0" i="0" dirty="0">
              <a:solidFill>
                <a:srgbClr val="FFFFFF"/>
              </a:solidFill>
              <a:effectLst/>
              <a:highlight>
                <a:srgbClr val="212121"/>
              </a:highlight>
              <a:latin typeface="Inter"/>
            </a:endParaRPr>
          </a:p>
          <a:p>
            <a:r>
              <a:rPr lang="it-IT" sz="2400" dirty="0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Con il campo ‘</a:t>
            </a:r>
            <a:r>
              <a:rPr lang="it-IT" sz="2400" dirty="0" err="1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Authorization</a:t>
            </a:r>
            <a:r>
              <a:rPr lang="it-IT" sz="2400" dirty="0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’ valorizzato nell’</a:t>
            </a:r>
            <a:r>
              <a:rPr lang="it-IT" sz="2400" dirty="0" err="1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Header</a:t>
            </a:r>
            <a:r>
              <a:rPr lang="it-IT" sz="2400" dirty="0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 ed il body valorizzato</a:t>
            </a:r>
          </a:p>
        </p:txBody>
      </p:sp>
    </p:spTree>
    <p:extLst>
      <p:ext uri="{BB962C8B-B14F-4D97-AF65-F5344CB8AC3E}">
        <p14:creationId xmlns:p14="http://schemas.microsoft.com/office/powerpoint/2010/main" val="348249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9E0DB9-3739-5544-A31D-E3489C81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96082"/>
          </a:xfrm>
        </p:spPr>
        <p:txBody>
          <a:bodyPr/>
          <a:lstStyle/>
          <a:p>
            <a:r>
              <a:rPr lang="it-IT" dirty="0" err="1"/>
              <a:t>pizzaengine</a:t>
            </a:r>
            <a:r>
              <a:rPr lang="it-IT" dirty="0"/>
              <a:t>: /item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46F813-44F3-5EE1-E655-DCC88D78FC8F}"/>
              </a:ext>
            </a:extLst>
          </p:cNvPr>
          <p:cNvSpPr txBox="1"/>
          <p:nvPr/>
        </p:nvSpPr>
        <p:spPr>
          <a:xfrm>
            <a:off x="1251678" y="1440845"/>
            <a:ext cx="10053047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dirty="0"/>
              <a:t>Le API di </a:t>
            </a:r>
            <a:r>
              <a:rPr lang="it-IT" sz="2400" dirty="0" err="1"/>
              <a:t>PizzaEngine</a:t>
            </a:r>
            <a:r>
              <a:rPr lang="it-IT" sz="2400" dirty="0"/>
              <a:t> del tipo </a:t>
            </a:r>
            <a:r>
              <a:rPr lang="it-IT" sz="2400" b="1" dirty="0"/>
              <a:t>/item </a:t>
            </a:r>
            <a:r>
              <a:rPr lang="it-IT" sz="2400" dirty="0"/>
              <a:t>sono mappate mantenendo solo l’ultimo elemento del </a:t>
            </a:r>
            <a:r>
              <a:rPr lang="it-IT" sz="2400" dirty="0" err="1"/>
              <a:t>path</a:t>
            </a:r>
            <a:r>
              <a:rPr lang="it-IT" sz="2400" dirty="0"/>
              <a:t>, inoltre: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Il tipo di </a:t>
            </a:r>
            <a:r>
              <a:rPr lang="it-IT" sz="2400" dirty="0" err="1"/>
              <a:t>request</a:t>
            </a:r>
            <a:r>
              <a:rPr lang="it-IT" sz="2400" dirty="0"/>
              <a:t> (es. POST, GET, ecc..) è lo stesso dell’API originale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Tutti i parametri (sia GET/POST) sono i medesimi delle API originali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L’</a:t>
            </a:r>
            <a:r>
              <a:rPr lang="it-IT" sz="2400" dirty="0" err="1"/>
              <a:t>Header</a:t>
            </a:r>
            <a:r>
              <a:rPr lang="it-IT" sz="2400" dirty="0"/>
              <a:t> (es. </a:t>
            </a:r>
            <a:r>
              <a:rPr lang="it-IT" sz="2400" dirty="0" err="1"/>
              <a:t>Authorization</a:t>
            </a:r>
            <a:r>
              <a:rPr lang="it-IT" sz="2400" dirty="0"/>
              <a:t>) è identico all’API originale</a:t>
            </a:r>
          </a:p>
          <a:p>
            <a:endParaRPr lang="it-IT" sz="2400" dirty="0"/>
          </a:p>
          <a:p>
            <a:r>
              <a:rPr lang="it-IT" sz="2400" b="1" dirty="0"/>
              <a:t>ESEMPIO</a:t>
            </a:r>
            <a:endParaRPr lang="it-IT" sz="2400" dirty="0"/>
          </a:p>
          <a:p>
            <a:r>
              <a:rPr lang="it-IT" sz="2400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Inter"/>
                <a:hlinkClick r:id="rId2"/>
              </a:rPr>
              <a:t>http://localhost:3042/item/v1/addPizzaToMenu</a:t>
            </a:r>
            <a:endParaRPr lang="it-IT" sz="2400" b="0" i="0" dirty="0">
              <a:solidFill>
                <a:srgbClr val="FFFFFF"/>
              </a:solidFill>
              <a:effectLst/>
              <a:highlight>
                <a:srgbClr val="212121"/>
              </a:highlight>
              <a:latin typeface="Inter"/>
            </a:endParaRPr>
          </a:p>
          <a:p>
            <a:r>
              <a:rPr lang="it-IT" sz="2400" dirty="0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Con il campo ‘</a:t>
            </a:r>
            <a:r>
              <a:rPr lang="it-IT" sz="2400" dirty="0" err="1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Authorization</a:t>
            </a:r>
            <a:r>
              <a:rPr lang="it-IT" sz="2400" dirty="0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’ valorizzato nell’</a:t>
            </a:r>
            <a:r>
              <a:rPr lang="it-IT" sz="2400" dirty="0" err="1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Header</a:t>
            </a:r>
            <a:r>
              <a:rPr lang="it-IT" sz="2400" dirty="0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 ed il body valorizzato</a:t>
            </a:r>
          </a:p>
          <a:p>
            <a:endParaRPr lang="it-IT" sz="2400" dirty="0"/>
          </a:p>
          <a:p>
            <a:r>
              <a:rPr lang="it-IT" sz="2400" dirty="0"/>
              <a:t>Attraverso il gateway diventa:</a:t>
            </a:r>
            <a:endParaRPr lang="it-IT" sz="2400" dirty="0">
              <a:solidFill>
                <a:srgbClr val="FFFFFF"/>
              </a:solidFill>
              <a:highlight>
                <a:srgbClr val="212121"/>
              </a:highlight>
              <a:latin typeface="Inter"/>
            </a:endParaRPr>
          </a:p>
          <a:p>
            <a:endParaRPr lang="it-IT" sz="2400" dirty="0"/>
          </a:p>
          <a:p>
            <a:r>
              <a:rPr lang="it-IT" sz="2400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Inter"/>
                <a:hlinkClick r:id="rId3"/>
              </a:rPr>
              <a:t>http://localhost:8000/addPizzaToMenu</a:t>
            </a:r>
            <a:endParaRPr lang="it-IT" sz="2400" b="0" i="0" dirty="0">
              <a:solidFill>
                <a:srgbClr val="FFFFFF"/>
              </a:solidFill>
              <a:effectLst/>
              <a:highlight>
                <a:srgbClr val="212121"/>
              </a:highlight>
              <a:latin typeface="Inter"/>
            </a:endParaRPr>
          </a:p>
          <a:p>
            <a:r>
              <a:rPr lang="it-IT" sz="2400" dirty="0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Con il campo ‘</a:t>
            </a:r>
            <a:r>
              <a:rPr lang="it-IT" sz="2400" dirty="0" err="1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Authorization</a:t>
            </a:r>
            <a:r>
              <a:rPr lang="it-IT" sz="2400" dirty="0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’ valorizzato nell’</a:t>
            </a:r>
            <a:r>
              <a:rPr lang="it-IT" sz="2400" dirty="0" err="1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Header</a:t>
            </a:r>
            <a:r>
              <a:rPr lang="it-IT" sz="2400" dirty="0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 ed il body valorizzato</a:t>
            </a:r>
          </a:p>
        </p:txBody>
      </p:sp>
    </p:spTree>
    <p:extLst>
      <p:ext uri="{BB962C8B-B14F-4D97-AF65-F5344CB8AC3E}">
        <p14:creationId xmlns:p14="http://schemas.microsoft.com/office/powerpoint/2010/main" val="8520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9E0DB9-3739-5544-A31D-E3489C81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96082"/>
          </a:xfrm>
        </p:spPr>
        <p:txBody>
          <a:bodyPr/>
          <a:lstStyle/>
          <a:p>
            <a:r>
              <a:rPr lang="it-IT" dirty="0" err="1"/>
              <a:t>orderservice</a:t>
            </a:r>
            <a:r>
              <a:rPr lang="it-IT" dirty="0"/>
              <a:t>: /api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46F813-44F3-5EE1-E655-DCC88D78FC8F}"/>
              </a:ext>
            </a:extLst>
          </p:cNvPr>
          <p:cNvSpPr txBox="1"/>
          <p:nvPr/>
        </p:nvSpPr>
        <p:spPr>
          <a:xfrm>
            <a:off x="1251678" y="1440845"/>
            <a:ext cx="10053047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dirty="0"/>
              <a:t>Le API di </a:t>
            </a:r>
            <a:r>
              <a:rPr lang="it-IT" sz="2400" dirty="0" err="1"/>
              <a:t>PizzaEngine</a:t>
            </a:r>
            <a:r>
              <a:rPr lang="it-IT" sz="2400" dirty="0"/>
              <a:t> del tipo </a:t>
            </a:r>
            <a:r>
              <a:rPr lang="it-IT" sz="2400" b="1" dirty="0"/>
              <a:t>/api </a:t>
            </a:r>
            <a:r>
              <a:rPr lang="it-IT" sz="2400" dirty="0"/>
              <a:t>sono mappate mantenendo il </a:t>
            </a:r>
            <a:r>
              <a:rPr lang="it-IT" sz="2400" dirty="0" err="1"/>
              <a:t>path</a:t>
            </a:r>
            <a:r>
              <a:rPr lang="it-IT" sz="2400" dirty="0"/>
              <a:t> da /</a:t>
            </a:r>
            <a:r>
              <a:rPr lang="it-IT" sz="2400" dirty="0" err="1"/>
              <a:t>order</a:t>
            </a:r>
            <a:r>
              <a:rPr lang="it-IT" sz="2400" dirty="0"/>
              <a:t> incluso in avanti: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Il tipo di </a:t>
            </a:r>
            <a:r>
              <a:rPr lang="it-IT" sz="2400" dirty="0" err="1"/>
              <a:t>request</a:t>
            </a:r>
            <a:r>
              <a:rPr lang="it-IT" sz="2400" dirty="0"/>
              <a:t> (es. POST, GET, ecc..) è lo stesso dell’API originale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Tutti i parametri (sia GET/POST) sono i medesimi delle API originali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L’</a:t>
            </a:r>
            <a:r>
              <a:rPr lang="it-IT" sz="2400" dirty="0" err="1"/>
              <a:t>Header</a:t>
            </a:r>
            <a:r>
              <a:rPr lang="it-IT" sz="2400" dirty="0"/>
              <a:t> (es. </a:t>
            </a:r>
            <a:r>
              <a:rPr lang="it-IT" sz="2400" dirty="0" err="1"/>
              <a:t>Authorization</a:t>
            </a:r>
            <a:r>
              <a:rPr lang="it-IT" sz="2400" dirty="0"/>
              <a:t>) è identico all’API originale</a:t>
            </a:r>
          </a:p>
          <a:p>
            <a:endParaRPr lang="it-IT" sz="2400" dirty="0"/>
          </a:p>
          <a:p>
            <a:r>
              <a:rPr lang="it-IT" sz="2400" b="1" dirty="0"/>
              <a:t>ESEMPIO</a:t>
            </a:r>
            <a:endParaRPr lang="it-IT" sz="2400" dirty="0"/>
          </a:p>
          <a:p>
            <a:r>
              <a:rPr lang="it-IT" sz="2400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Inter"/>
                <a:hlinkClick r:id="rId2"/>
              </a:rPr>
              <a:t>http://localhost:</a:t>
            </a:r>
            <a:r>
              <a:rPr lang="it-IT" sz="2400" dirty="0">
                <a:solidFill>
                  <a:srgbClr val="FFFFFF"/>
                </a:solidFill>
                <a:highlight>
                  <a:srgbClr val="212121"/>
                </a:highlight>
                <a:latin typeface="Inter"/>
                <a:hlinkClick r:id="rId2"/>
              </a:rPr>
              <a:t>8080</a:t>
            </a:r>
            <a:r>
              <a:rPr lang="en-US" sz="2400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Inter"/>
                <a:hlinkClick r:id="rId2"/>
              </a:rPr>
              <a:t>/</a:t>
            </a:r>
            <a:r>
              <a:rPr lang="en-US" sz="2400" b="0" i="0" dirty="0" err="1">
                <a:solidFill>
                  <a:srgbClr val="FFFFFF"/>
                </a:solidFill>
                <a:effectLst/>
                <a:highlight>
                  <a:srgbClr val="212121"/>
                </a:highlight>
                <a:latin typeface="Inter"/>
                <a:hlinkClick r:id="rId2"/>
              </a:rPr>
              <a:t>api</a:t>
            </a:r>
            <a:r>
              <a:rPr lang="en-US" sz="2400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Inter"/>
                <a:hlinkClick r:id="rId2"/>
              </a:rPr>
              <a:t>/v1/order/{</a:t>
            </a:r>
            <a:r>
              <a:rPr lang="en-US" sz="2400" b="0" i="0" dirty="0" err="1">
                <a:solidFill>
                  <a:srgbClr val="FFFFFF"/>
                </a:solidFill>
                <a:effectLst/>
                <a:highlight>
                  <a:srgbClr val="212121"/>
                </a:highlight>
                <a:latin typeface="Inter"/>
                <a:hlinkClick r:id="rId2"/>
              </a:rPr>
              <a:t>orderId</a:t>
            </a:r>
            <a:r>
              <a:rPr lang="en-US" sz="2400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Inter"/>
                <a:hlinkClick r:id="rId2"/>
              </a:rPr>
              <a:t>}/cancel</a:t>
            </a:r>
            <a:endParaRPr lang="it-IT" sz="2400" b="0" i="0" dirty="0">
              <a:solidFill>
                <a:srgbClr val="FFFFFF"/>
              </a:solidFill>
              <a:effectLst/>
              <a:highlight>
                <a:srgbClr val="212121"/>
              </a:highlight>
              <a:latin typeface="Inter"/>
            </a:endParaRPr>
          </a:p>
          <a:p>
            <a:r>
              <a:rPr lang="it-IT" sz="2400" dirty="0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Con il campo ‘</a:t>
            </a:r>
            <a:r>
              <a:rPr lang="it-IT" sz="2400" dirty="0" err="1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Authorization</a:t>
            </a:r>
            <a:r>
              <a:rPr lang="it-IT" sz="2400" dirty="0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’ valorizzato nell’</a:t>
            </a:r>
            <a:r>
              <a:rPr lang="it-IT" sz="2400" dirty="0" err="1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Header</a:t>
            </a:r>
            <a:r>
              <a:rPr lang="it-IT" sz="2400" dirty="0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 ed il body valorizzato</a:t>
            </a:r>
          </a:p>
          <a:p>
            <a:endParaRPr lang="it-IT" sz="2400" dirty="0"/>
          </a:p>
          <a:p>
            <a:r>
              <a:rPr lang="it-IT" sz="2400" dirty="0"/>
              <a:t>Attraverso il gateway diventa:</a:t>
            </a:r>
            <a:endParaRPr lang="it-IT" sz="2400" dirty="0">
              <a:solidFill>
                <a:srgbClr val="FFFFFF"/>
              </a:solidFill>
              <a:highlight>
                <a:srgbClr val="212121"/>
              </a:highlight>
              <a:latin typeface="Inter"/>
            </a:endParaRPr>
          </a:p>
          <a:p>
            <a:endParaRPr lang="it-IT" sz="2400" dirty="0"/>
          </a:p>
          <a:p>
            <a:r>
              <a:rPr lang="it-IT" sz="2400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Inter"/>
                <a:hlinkClick r:id="rId3"/>
              </a:rPr>
              <a:t>http://localhost:8000</a:t>
            </a:r>
            <a:r>
              <a:rPr lang="en-US" sz="2400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Inter"/>
                <a:hlinkClick r:id="rId3"/>
              </a:rPr>
              <a:t>/order/{</a:t>
            </a:r>
            <a:r>
              <a:rPr lang="en-US" sz="2400" b="0" i="0" dirty="0" err="1">
                <a:solidFill>
                  <a:srgbClr val="FFFFFF"/>
                </a:solidFill>
                <a:effectLst/>
                <a:highlight>
                  <a:srgbClr val="212121"/>
                </a:highlight>
                <a:latin typeface="Inter"/>
                <a:hlinkClick r:id="rId3"/>
              </a:rPr>
              <a:t>orderId</a:t>
            </a:r>
            <a:r>
              <a:rPr lang="en-US" sz="2400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Inter"/>
                <a:hlinkClick r:id="rId3"/>
              </a:rPr>
              <a:t>}/cancel</a:t>
            </a:r>
            <a:endParaRPr lang="it-IT" sz="2400" b="0" i="0" dirty="0">
              <a:solidFill>
                <a:srgbClr val="FFFFFF"/>
              </a:solidFill>
              <a:effectLst/>
              <a:highlight>
                <a:srgbClr val="212121"/>
              </a:highlight>
              <a:latin typeface="Inter"/>
            </a:endParaRPr>
          </a:p>
          <a:p>
            <a:r>
              <a:rPr lang="it-IT" sz="2400" dirty="0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Con il campo ‘</a:t>
            </a:r>
            <a:r>
              <a:rPr lang="it-IT" sz="2400" dirty="0" err="1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Authorization</a:t>
            </a:r>
            <a:r>
              <a:rPr lang="it-IT" sz="2400" dirty="0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’ valorizzato nell’</a:t>
            </a:r>
            <a:r>
              <a:rPr lang="it-IT" sz="2400" dirty="0" err="1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Header</a:t>
            </a:r>
            <a:r>
              <a:rPr lang="it-IT" sz="2400" dirty="0">
                <a:solidFill>
                  <a:srgbClr val="FFFFFF"/>
                </a:solidFill>
                <a:highlight>
                  <a:srgbClr val="212121"/>
                </a:highlight>
                <a:latin typeface="Inter"/>
              </a:rPr>
              <a:t> ed il body valorizzato</a:t>
            </a:r>
          </a:p>
        </p:txBody>
      </p:sp>
    </p:spTree>
    <p:extLst>
      <p:ext uri="{BB962C8B-B14F-4D97-AF65-F5344CB8AC3E}">
        <p14:creationId xmlns:p14="http://schemas.microsoft.com/office/powerpoint/2010/main" val="410366031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2829</TotalTime>
  <Words>594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Aptos</vt:lpstr>
      <vt:lpstr>Arial</vt:lpstr>
      <vt:lpstr>Gill Sans MT</vt:lpstr>
      <vt:lpstr>Impact</vt:lpstr>
      <vt:lpstr>Inter</vt:lpstr>
      <vt:lpstr>Badge</vt:lpstr>
      <vt:lpstr>Presentazione standard di PowerPoint</vt:lpstr>
      <vt:lpstr>Mapping sul gateway</vt:lpstr>
      <vt:lpstr>IDP: /account</vt:lpstr>
      <vt:lpstr>IDP: /pizzeria</vt:lpstr>
      <vt:lpstr>pizzaengine: /search</vt:lpstr>
      <vt:lpstr>pizzaengine: /item</vt:lpstr>
      <vt:lpstr>orderservice: /api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PizzaParty  Project</dc:title>
  <dc:creator>Mattia Borrelli</dc:creator>
  <cp:lastModifiedBy>Mattia Borrelli</cp:lastModifiedBy>
  <cp:revision>52</cp:revision>
  <dcterms:created xsi:type="dcterms:W3CDTF">2024-04-10T20:47:37Z</dcterms:created>
  <dcterms:modified xsi:type="dcterms:W3CDTF">2024-06-29T17:43:30Z</dcterms:modified>
</cp:coreProperties>
</file>