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5_98180D7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58" r:id="rId3"/>
    <p:sldId id="266" r:id="rId4"/>
    <p:sldId id="265" r:id="rId5"/>
    <p:sldId id="268" r:id="rId6"/>
    <p:sldId id="269" r:id="rId7"/>
    <p:sldId id="261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8EBCA5-758F-E6C2-8B60-B0B4191D9E28}" name="Mattia Borrelli" initials="MB" userId="S::mattia.borrelli@edu.unito.it::67e08db5-3c1e-4b6c-b218-36d4dd2b9b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640" autoAdjust="0"/>
  </p:normalViewPr>
  <p:slideViewPr>
    <p:cSldViewPr snapToGrid="0">
      <p:cViewPr>
        <p:scale>
          <a:sx n="66" d="100"/>
          <a:sy n="66" d="100"/>
        </p:scale>
        <p:origin x="125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5_98180D7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2E2AD9-5462-44A1-B7D9-AA3B7EFE7072}" authorId="{BB8EBCA5-758F-E6C2-8B60-B0B4191D9E28}" created="2024-04-21T21:55:08.70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51713147" sldId="261"/>
      <ac:spMk id="3" creationId="{B3034D42-FAAC-EA80-76E5-499B6B4AF8AD}"/>
      <ac:txMk cp="179">
        <ac:context len="363" hash="2850491314"/>
      </ac:txMk>
    </ac:txMkLst>
    <p188:pos x="4412522" y="1859284"/>
    <p188:txBody>
      <a:bodyPr/>
      <a:lstStyle/>
      <a:p>
        <a:r>
          <a:rPr lang="it-IT"/>
          <a:t>To be defined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F2D89-8D74-4771-9B84-F8D68ACF1E9C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12B79-2CC9-4FC8-A536-DA2DF5CB7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62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12B79-2CC9-4FC8-A536-DA2DF5CB767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14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F951DB-826C-4016-A4F4-3F3639A78377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758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0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2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42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F951DB-826C-4016-A4F4-3F3639A78377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3345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7125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982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09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49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1F951DB-826C-4016-A4F4-3F3639A78377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830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1F951DB-826C-4016-A4F4-3F3639A78377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7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F951DB-826C-4016-A4F4-3F3639A78377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42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98180D7B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logo, Elementi grafici, cartone animato&#10;&#10;Descrizione generata automaticamente">
            <a:extLst>
              <a:ext uri="{FF2B5EF4-FFF2-40B4-BE49-F238E27FC236}">
                <a16:creationId xmlns:a16="http://schemas.microsoft.com/office/drawing/2014/main" id="{165542A6-BA8A-A476-8A5A-5E9BD457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92" y="1345918"/>
            <a:ext cx="3600708" cy="3715016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E25B5338-A05E-4C1E-D2A6-33D0D536F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0687"/>
            <a:ext cx="9144000" cy="1655762"/>
          </a:xfrm>
        </p:spPr>
        <p:txBody>
          <a:bodyPr>
            <a:normAutofit/>
          </a:bodyPr>
          <a:lstStyle/>
          <a:p>
            <a:r>
              <a:rPr lang="it-IT" dirty="0"/>
              <a:t>Mattia Borrelli, Matteo </a:t>
            </a:r>
            <a:r>
              <a:rPr lang="it-IT" dirty="0" err="1"/>
              <a:t>Ielacqua</a:t>
            </a:r>
            <a:endParaRPr lang="it-IT" i="1" dirty="0"/>
          </a:p>
          <a:p>
            <a:r>
              <a:rPr lang="it-IT" i="1" dirty="0"/>
              <a:t>Tecniche Avanzate per lo Sviluppo del Software</a:t>
            </a:r>
          </a:p>
          <a:p>
            <a:r>
              <a:rPr lang="it-IT" dirty="0" err="1"/>
              <a:t>A.a</a:t>
            </a:r>
            <a:r>
              <a:rPr lang="it-IT" dirty="0"/>
              <a:t>. 2023/2024</a:t>
            </a:r>
          </a:p>
        </p:txBody>
      </p:sp>
    </p:spTree>
    <p:extLst>
      <p:ext uri="{BB962C8B-B14F-4D97-AF65-F5344CB8AC3E}">
        <p14:creationId xmlns:p14="http://schemas.microsoft.com/office/powerpoint/2010/main" val="273185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E2EA37-1BA4-822C-4DFF-0969CE12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38042"/>
          </a:xfrm>
        </p:spPr>
        <p:txBody>
          <a:bodyPr/>
          <a:lstStyle/>
          <a:p>
            <a:r>
              <a:rPr lang="it-IT"/>
              <a:t>PizzaParty! </a:t>
            </a:r>
            <a:r>
              <a:rPr lang="it-IT" dirty="0"/>
              <a:t>è…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C1E554-0BD5-611C-041E-63747D0D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23627"/>
            <a:ext cx="10178322" cy="4536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b="1" dirty="0"/>
              <a:t>… Personalizzazione al centro</a:t>
            </a:r>
          </a:p>
          <a:p>
            <a:r>
              <a:rPr lang="it-IT" dirty="0"/>
              <a:t>Il cliente pensa agli ingredienti, al ristorante pensa </a:t>
            </a:r>
            <a:r>
              <a:rPr lang="it-IT" dirty="0" err="1"/>
              <a:t>PizzaParty</a:t>
            </a:r>
            <a:endParaRPr lang="it-IT" dirty="0"/>
          </a:p>
          <a:p>
            <a:pPr marL="0" indent="0" algn="ctr">
              <a:buNone/>
            </a:pPr>
            <a:r>
              <a:rPr lang="it-IT" sz="2400" b="1" dirty="0"/>
              <a:t>… Velocità e risparmio di tempo</a:t>
            </a:r>
          </a:p>
          <a:p>
            <a:r>
              <a:rPr lang="it-IT" dirty="0" err="1"/>
              <a:t>PizzaParty</a:t>
            </a:r>
            <a:r>
              <a:rPr lang="it-IT" dirty="0"/>
              <a:t> cerca la prima pizzeria in grado di soddisfare l’ordine</a:t>
            </a:r>
          </a:p>
          <a:p>
            <a:pPr marL="0" indent="0" algn="ctr">
              <a:buNone/>
            </a:pPr>
            <a:r>
              <a:rPr lang="it-IT" sz="2400" b="1" dirty="0"/>
              <a:t>… Semplicità di gestione</a:t>
            </a:r>
          </a:p>
          <a:p>
            <a:r>
              <a:rPr lang="it-IT" dirty="0"/>
              <a:t>La pizzeria riceve un ordine da menù, gestisce le tempistiche e sceglie come consegnare</a:t>
            </a:r>
          </a:p>
          <a:p>
            <a:pPr marL="0" indent="0" algn="ctr">
              <a:buNone/>
            </a:pPr>
            <a:r>
              <a:rPr lang="it-IT" sz="2400" b="1" dirty="0"/>
              <a:t>… Una festa in compagnia</a:t>
            </a:r>
          </a:p>
          <a:p>
            <a:r>
              <a:rPr lang="it-IT" dirty="0"/>
              <a:t>Ognuno ordina per sé, ma per la pizzeria è un unico ordine</a:t>
            </a:r>
          </a:p>
          <a:p>
            <a:r>
              <a:rPr lang="it-IT" dirty="0"/>
              <a:t>Ognuno paga per sé, ma per la pizzeria è un’unica transazione</a:t>
            </a:r>
          </a:p>
        </p:txBody>
      </p:sp>
    </p:spTree>
    <p:extLst>
      <p:ext uri="{BB962C8B-B14F-4D97-AF65-F5344CB8AC3E}">
        <p14:creationId xmlns:p14="http://schemas.microsoft.com/office/powerpoint/2010/main" val="126388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E2EA37-1BA4-822C-4DFF-0969CE12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PizzAParty</a:t>
            </a:r>
            <a:r>
              <a:rPr lang="it-IT" dirty="0"/>
              <a:t> non è…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C1E554-0BD5-611C-041E-63747D0D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517"/>
            <a:ext cx="10515600" cy="16232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dirty="0"/>
              <a:t>… Un app per </a:t>
            </a:r>
            <a:r>
              <a:rPr lang="it-IT" b="1" dirty="0"/>
              <a:t>recensioni di ristoranti</a:t>
            </a:r>
          </a:p>
          <a:p>
            <a:pPr marL="0" indent="0" algn="ctr">
              <a:buNone/>
            </a:pPr>
            <a:r>
              <a:rPr lang="it-IT" dirty="0"/>
              <a:t>… Un </a:t>
            </a:r>
            <a:r>
              <a:rPr lang="it-IT" b="1" dirty="0"/>
              <a:t>social network </a:t>
            </a:r>
            <a:r>
              <a:rPr lang="it-IT" dirty="0"/>
              <a:t>per amanti della pizza</a:t>
            </a:r>
          </a:p>
          <a:p>
            <a:pPr marL="0" indent="0" algn="ctr">
              <a:buNone/>
            </a:pPr>
            <a:r>
              <a:rPr lang="it-IT" dirty="0"/>
              <a:t>… Un app che offre un </a:t>
            </a:r>
            <a:r>
              <a:rPr lang="it-IT" b="1" dirty="0"/>
              <a:t>servizio di consegna</a:t>
            </a:r>
          </a:p>
          <a:p>
            <a:pPr marL="0" indent="0" algn="ctr">
              <a:buNone/>
            </a:pPr>
            <a:r>
              <a:rPr lang="it-IT" dirty="0"/>
              <a:t>… Un app </a:t>
            </a:r>
            <a:r>
              <a:rPr lang="it-IT" b="1" dirty="0"/>
              <a:t>come tutte le altre app di food delivery</a:t>
            </a:r>
          </a:p>
          <a:p>
            <a:endParaRPr lang="it-IT" dirty="0"/>
          </a:p>
        </p:txBody>
      </p:sp>
      <p:pic>
        <p:nvPicPr>
          <p:cNvPr id="5" name="Immagine 4" descr="Immagine che contiene testo, Elementi grafici, logo, grafica&#10;&#10;Descrizione generata automaticamente">
            <a:extLst>
              <a:ext uri="{FF2B5EF4-FFF2-40B4-BE49-F238E27FC236}">
                <a16:creationId xmlns:a16="http://schemas.microsoft.com/office/drawing/2014/main" id="{3B21E980-4013-F683-091D-EC8154919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32739"/>
            <a:ext cx="2570825" cy="2570825"/>
          </a:xfrm>
          <a:prstGeom prst="rect">
            <a:avLst/>
          </a:prstGeom>
        </p:spPr>
      </p:pic>
      <p:pic>
        <p:nvPicPr>
          <p:cNvPr id="7" name="Immagine 6" descr="Immagine che contiene Elementi grafici, Carattere, logo, clipart&#10;&#10;Descrizione generata automaticamente">
            <a:extLst>
              <a:ext uri="{FF2B5EF4-FFF2-40B4-BE49-F238E27FC236}">
                <a16:creationId xmlns:a16="http://schemas.microsoft.com/office/drawing/2014/main" id="{7B605397-EBFE-6DB9-316A-0DBABC981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87" y="4083621"/>
            <a:ext cx="2570825" cy="2570825"/>
          </a:xfrm>
          <a:prstGeom prst="rect">
            <a:avLst/>
          </a:prstGeom>
          <a:ln w="12700">
            <a:solidFill>
              <a:srgbClr val="FF7F00"/>
            </a:solidFill>
          </a:ln>
        </p:spPr>
      </p:pic>
      <p:pic>
        <p:nvPicPr>
          <p:cNvPr id="9" name="Immagine 8" descr="Immagine che contiene Carattere, Elementi grafici, giallo, calligrafia&#10;&#10;Descrizione generata automaticamente">
            <a:extLst>
              <a:ext uri="{FF2B5EF4-FFF2-40B4-BE49-F238E27FC236}">
                <a16:creationId xmlns:a16="http://schemas.microsoft.com/office/drawing/2014/main" id="{CFA541E7-0716-A34A-5036-B6270F157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497" y="3632738"/>
            <a:ext cx="2570825" cy="257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7" name="Immagine 6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3DD9744D-9BDB-87E6-FFB7-841D65695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" y="382385"/>
            <a:ext cx="12096205" cy="731381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8C09178-C87E-5776-7D4A-984211B6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3349015"/>
            <a:ext cx="763742" cy="7276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A28E326-A7FC-03E0-1427-1858EBB56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970" y="5734050"/>
            <a:ext cx="679577" cy="67489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9BE6868-59A3-DB81-EA17-95333BD7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420" y="4213225"/>
            <a:ext cx="767481" cy="76218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E17DC3B-87A9-6416-EE84-C5A58E550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017" y="1597118"/>
            <a:ext cx="767481" cy="7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4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05" y="382385"/>
            <a:ext cx="10758066" cy="881639"/>
          </a:xfrm>
        </p:spPr>
        <p:txBody>
          <a:bodyPr>
            <a:normAutofit/>
          </a:bodyPr>
          <a:lstStyle/>
          <a:p>
            <a:r>
              <a:rPr lang="it-IT" dirty="0"/>
              <a:t>Project Management: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Branches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78A0B1D-24DD-7134-0B36-30C8B97C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05" y="1264024"/>
            <a:ext cx="11001968" cy="44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3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8575B-16CC-1F66-F557-B85B5143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Management: </a:t>
            </a:r>
            <a:r>
              <a:rPr lang="it-IT" dirty="0" err="1"/>
              <a:t>waves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4F0ED6-84B4-262E-1651-C746072DB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478" y="1700074"/>
            <a:ext cx="4660850" cy="180660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Cliente (</a:t>
            </a:r>
            <a:r>
              <a:rPr lang="it-IT" b="1" i="1" dirty="0">
                <a:solidFill>
                  <a:schemeClr val="tx1"/>
                </a:solidFill>
              </a:rPr>
              <a:t>Account</a:t>
            </a:r>
            <a:r>
              <a:rPr lang="it-IT" b="1" dirty="0">
                <a:solidFill>
                  <a:schemeClr val="tx1"/>
                </a:solidFill>
              </a:rPr>
              <a:t>)</a:t>
            </a: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</a:rPr>
              <a:t>Responsabilities</a:t>
            </a:r>
            <a:r>
              <a:rPr lang="it-IT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ordinare/pagare</a:t>
            </a:r>
          </a:p>
          <a:p>
            <a:r>
              <a:rPr lang="it-IT" dirty="0">
                <a:solidFill>
                  <a:schemeClr val="tx1"/>
                </a:solidFill>
              </a:rPr>
              <a:t>Creare un ordine </a:t>
            </a:r>
          </a:p>
          <a:p>
            <a:r>
              <a:rPr lang="it-IT" dirty="0">
                <a:solidFill>
                  <a:schemeClr val="tx1"/>
                </a:solidFill>
              </a:rPr>
              <a:t>Creare o partecipare ad un </a:t>
            </a:r>
            <a:r>
              <a:rPr lang="it-IT" dirty="0" err="1">
                <a:solidFill>
                  <a:schemeClr val="tx1"/>
                </a:solidFill>
              </a:rPr>
              <a:t>PizzaParty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Accedere/registrarsi al servizio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</a:rPr>
              <a:t>Collaborators</a:t>
            </a:r>
            <a:r>
              <a:rPr lang="it-IT" dirty="0">
                <a:solidFill>
                  <a:schemeClr val="tx1"/>
                </a:solidFill>
              </a:rPr>
              <a:t>: Ordine, Pizza, Cliente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0CC4A042-774A-6AA2-C7CD-3CBBABC1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13732"/>
              </p:ext>
            </p:extLst>
          </p:nvPr>
        </p:nvGraphicFramePr>
        <p:xfrm>
          <a:off x="1048475" y="1694360"/>
          <a:ext cx="4660848" cy="2173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617">
                  <a:extLst>
                    <a:ext uri="{9D8B030D-6E8A-4147-A177-3AD203B41FA5}">
                      <a16:colId xmlns:a16="http://schemas.microsoft.com/office/drawing/2014/main" val="726197375"/>
                    </a:ext>
                  </a:extLst>
                </a:gridCol>
                <a:gridCol w="3107231">
                  <a:extLst>
                    <a:ext uri="{9D8B030D-6E8A-4147-A177-3AD203B41FA5}">
                      <a16:colId xmlns:a16="http://schemas.microsoft.com/office/drawing/2014/main" val="840631319"/>
                    </a:ext>
                  </a:extLst>
                </a:gridCol>
              </a:tblGrid>
              <a:tr h="21585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2A1A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Wave</a:t>
                      </a: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kumimoji="0" lang="it-IT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86446"/>
                  </a:ext>
                </a:extLst>
              </a:tr>
              <a:tr h="1284175">
                <a:tc gridSpan="2"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2A1A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Sviluppo Microservizi di Account (IDP)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2A1A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Sviluppo Microservizi di Pizzeria (IDP)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2A1A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Sviluppo Microservizi di Session Management (IDP)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2A1A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Sviluppo Microservizi di gestione Item (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PizzaEngine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2A1A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 FE on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(Area Pubblica)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79009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kumimoji="0" lang="it-IT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SIT INDIVIDUALI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1" dirty="0"/>
                        <a:t>MERGED IN MASTER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49837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D8132B44-42F7-34C7-E846-169C22499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85488"/>
              </p:ext>
            </p:extLst>
          </p:nvPr>
        </p:nvGraphicFramePr>
        <p:xfrm>
          <a:off x="1048475" y="4349016"/>
          <a:ext cx="4660849" cy="185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617">
                  <a:extLst>
                    <a:ext uri="{9D8B030D-6E8A-4147-A177-3AD203B41FA5}">
                      <a16:colId xmlns:a16="http://schemas.microsoft.com/office/drawing/2014/main" val="726197375"/>
                    </a:ext>
                  </a:extLst>
                </a:gridCol>
                <a:gridCol w="3107232">
                  <a:extLst>
                    <a:ext uri="{9D8B030D-6E8A-4147-A177-3AD203B41FA5}">
                      <a16:colId xmlns:a16="http://schemas.microsoft.com/office/drawing/2014/main" val="840631319"/>
                    </a:ext>
                  </a:extLst>
                </a:gridCol>
              </a:tblGrid>
              <a:tr h="335230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b="1" dirty="0" err="1">
                          <a:solidFill>
                            <a:schemeClr val="tx1"/>
                          </a:solidFill>
                        </a:rPr>
                        <a:t>Wave</a:t>
                      </a: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86446"/>
                  </a:ext>
                </a:extLst>
              </a:tr>
              <a:tr h="1047674">
                <a:tc gridSpan="2"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2A1A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Sviluppo Microservizi di gestione ordini (Order)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2A1A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Sviluppo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Microservi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di ricerca pizzeria (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PizzaEngine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2A1A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 FE on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(Area privata)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79009"/>
                  </a:ext>
                </a:extLst>
              </a:tr>
              <a:tr h="473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SIT INDIVIDUALI</a:t>
                      </a:r>
                      <a:endParaRPr lang="it-IT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49837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8B30ED9-124D-7E45-0247-502B9A7A5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55768"/>
              </p:ext>
            </p:extLst>
          </p:nvPr>
        </p:nvGraphicFramePr>
        <p:xfrm>
          <a:off x="6482674" y="1694361"/>
          <a:ext cx="4947324" cy="2173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109">
                  <a:extLst>
                    <a:ext uri="{9D8B030D-6E8A-4147-A177-3AD203B41FA5}">
                      <a16:colId xmlns:a16="http://schemas.microsoft.com/office/drawing/2014/main" val="726197375"/>
                    </a:ext>
                  </a:extLst>
                </a:gridCol>
                <a:gridCol w="3298215">
                  <a:extLst>
                    <a:ext uri="{9D8B030D-6E8A-4147-A177-3AD203B41FA5}">
                      <a16:colId xmlns:a16="http://schemas.microsoft.com/office/drawing/2014/main" val="840631319"/>
                    </a:ext>
                  </a:extLst>
                </a:gridCol>
              </a:tblGrid>
              <a:tr h="367664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it-IT" sz="1400" b="1" dirty="0" err="1">
                          <a:solidFill>
                            <a:schemeClr val="tx1"/>
                          </a:solidFill>
                        </a:rPr>
                        <a:t>Wave</a:t>
                      </a: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86446"/>
                  </a:ext>
                </a:extLst>
              </a:tr>
              <a:tr h="1199870">
                <a:tc gridSpan="2"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2A1A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Setting Message Broker (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2A1A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Setting Kong Gateway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2A1A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Sviluppo AMQP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Listener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Senders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su tutti i 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79009"/>
                  </a:ext>
                </a:extLst>
              </a:tr>
              <a:tr h="605564">
                <a:tc>
                  <a:txBody>
                    <a:bodyPr/>
                    <a:lstStyle/>
                    <a:p>
                      <a:r>
                        <a:rPr kumimoji="0" lang="it-IT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SIT INDIVUDALI +</a:t>
                      </a:r>
                    </a:p>
                    <a:p>
                      <a:r>
                        <a:rPr kumimoji="0" lang="it-IT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SIT CONGIUNTI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MERGED IN MASTER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49837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20DAAB4-ACCF-D834-D5AF-23AC0C99E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22065"/>
              </p:ext>
            </p:extLst>
          </p:nvPr>
        </p:nvGraphicFramePr>
        <p:xfrm>
          <a:off x="6482674" y="4349016"/>
          <a:ext cx="4947325" cy="185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109">
                  <a:extLst>
                    <a:ext uri="{9D8B030D-6E8A-4147-A177-3AD203B41FA5}">
                      <a16:colId xmlns:a16="http://schemas.microsoft.com/office/drawing/2014/main" val="726197375"/>
                    </a:ext>
                  </a:extLst>
                </a:gridCol>
                <a:gridCol w="3298216">
                  <a:extLst>
                    <a:ext uri="{9D8B030D-6E8A-4147-A177-3AD203B41FA5}">
                      <a16:colId xmlns:a16="http://schemas.microsoft.com/office/drawing/2014/main" val="840631319"/>
                    </a:ext>
                  </a:extLst>
                </a:gridCol>
              </a:tblGrid>
              <a:tr h="175746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it-IT" sz="1400" b="1" dirty="0" err="1">
                          <a:solidFill>
                            <a:schemeClr val="tx1"/>
                          </a:solidFill>
                        </a:rPr>
                        <a:t>Wave</a:t>
                      </a: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86446"/>
                  </a:ext>
                </a:extLst>
              </a:tr>
              <a:tr h="871115">
                <a:tc gridSpan="2"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2A1A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Setting ambiente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Kubernetes</a:t>
                      </a:r>
                      <a:endParaRPr kumimoji="0" lang="it-IT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2A1A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Adeguamento Gateway per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Kubernetes</a:t>
                      </a:r>
                      <a:endParaRPr kumimoji="0" lang="it-IT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2A1A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Sviluppo Flussi su FE per POC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79009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r>
                        <a:rPr kumimoji="0" lang="it-IT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SIT INDIVUDALI +</a:t>
                      </a:r>
                    </a:p>
                    <a:p>
                      <a:r>
                        <a:rPr kumimoji="0" lang="it-IT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SIT CONGIUNTI +</a:t>
                      </a:r>
                    </a:p>
                    <a:p>
                      <a:r>
                        <a:rPr kumimoji="0" lang="it-IT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UAT</a:t>
                      </a:r>
                      <a:endParaRPr lang="it-IT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MERGED IN MASTER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49837"/>
                  </a:ext>
                </a:extLst>
              </a:tr>
            </a:tbl>
          </a:graphicData>
        </a:graphic>
      </p:graphicFrame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1FE0B5D1-00A3-72C5-1EE4-BB78A44512A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378899" y="3867458"/>
            <a:ext cx="0" cy="481558"/>
          </a:xfrm>
          <a:prstGeom prst="straightConnector1">
            <a:avLst/>
          </a:prstGeom>
          <a:ln w="285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DC827EB-561E-5789-E500-4A1C74383DB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709323" y="2780910"/>
            <a:ext cx="773351" cy="2377016"/>
          </a:xfrm>
          <a:prstGeom prst="straightConnector1">
            <a:avLst/>
          </a:prstGeom>
          <a:ln w="285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109582A-A003-4733-4B1F-0351FC788C1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956336" y="3867459"/>
            <a:ext cx="0" cy="481557"/>
          </a:xfrm>
          <a:prstGeom prst="straightConnector1">
            <a:avLst/>
          </a:prstGeom>
          <a:ln w="285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45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7B54B-3A9E-1CDE-9286-4669B057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Planning e spike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034D42-FAAC-EA80-76E5-499B6B4A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6"/>
            <a:ext cx="10178322" cy="4804580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rgbClr val="00B050"/>
                </a:solidFill>
              </a:rPr>
              <a:t>Sviluppo BE (Spring+ </a:t>
            </a:r>
            <a:r>
              <a:rPr lang="it-IT" dirty="0" err="1">
                <a:solidFill>
                  <a:srgbClr val="00B050"/>
                </a:solidFill>
              </a:rPr>
              <a:t>Kubernetes</a:t>
            </a:r>
            <a:r>
              <a:rPr lang="it-IT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it-IT" dirty="0">
                <a:solidFill>
                  <a:srgbClr val="00B050"/>
                </a:solidFill>
              </a:rPr>
              <a:t>Analisi funzionale e tecnica </a:t>
            </a:r>
          </a:p>
          <a:p>
            <a:pPr lvl="1"/>
            <a:r>
              <a:rPr lang="it-IT" dirty="0">
                <a:solidFill>
                  <a:srgbClr val="00B050"/>
                </a:solidFill>
              </a:rPr>
              <a:t>ottimizzazione ricerca</a:t>
            </a:r>
          </a:p>
          <a:p>
            <a:pPr lvl="1"/>
            <a:r>
              <a:rPr lang="it-IT" dirty="0"/>
              <a:t>Integrazione Google Maps per parametrizzare sulla distanza</a:t>
            </a:r>
          </a:p>
          <a:p>
            <a:pPr lvl="1"/>
            <a:r>
              <a:rPr lang="it-IT" dirty="0">
                <a:solidFill>
                  <a:srgbClr val="00B050"/>
                </a:solidFill>
              </a:rPr>
              <a:t>Sviluppo API</a:t>
            </a:r>
          </a:p>
          <a:p>
            <a:r>
              <a:rPr lang="it-IT" dirty="0">
                <a:solidFill>
                  <a:srgbClr val="FFC000"/>
                </a:solidFill>
              </a:rPr>
              <a:t>Sviluppo FE (</a:t>
            </a:r>
            <a:r>
              <a:rPr lang="it-IT" dirty="0" err="1">
                <a:solidFill>
                  <a:srgbClr val="FFC000"/>
                </a:solidFill>
              </a:rPr>
              <a:t>Angular</a:t>
            </a:r>
            <a:r>
              <a:rPr lang="it-IT" dirty="0">
                <a:solidFill>
                  <a:srgbClr val="FFC000"/>
                </a:solidFill>
              </a:rPr>
              <a:t>) </a:t>
            </a:r>
            <a:r>
              <a:rPr lang="it-IT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it-IT" dirty="0">
                <a:solidFill>
                  <a:srgbClr val="FFC000"/>
                </a:solidFill>
              </a:rPr>
              <a:t>POC</a:t>
            </a:r>
          </a:p>
          <a:p>
            <a:pPr lvl="1"/>
            <a:r>
              <a:rPr lang="it-IT" dirty="0">
                <a:solidFill>
                  <a:srgbClr val="00B050"/>
                </a:solidFill>
              </a:rPr>
              <a:t>Analisi tecnica</a:t>
            </a:r>
          </a:p>
          <a:p>
            <a:pPr lvl="1"/>
            <a:r>
              <a:rPr lang="it-IT" dirty="0">
                <a:solidFill>
                  <a:srgbClr val="00B050"/>
                </a:solidFill>
              </a:rPr>
              <a:t>Flusso di ordine classico</a:t>
            </a:r>
          </a:p>
          <a:p>
            <a:pPr lvl="1"/>
            <a:r>
              <a:rPr lang="it-IT" dirty="0"/>
              <a:t>Flusso </a:t>
            </a:r>
            <a:r>
              <a:rPr lang="it-IT" dirty="0" err="1"/>
              <a:t>PizzaParty</a:t>
            </a:r>
            <a:endParaRPr lang="it-IT" dirty="0"/>
          </a:p>
          <a:p>
            <a:r>
              <a:rPr lang="it-IT" dirty="0"/>
              <a:t>Sviluppo App Android (</a:t>
            </a:r>
            <a:r>
              <a:rPr lang="it-IT" dirty="0" err="1"/>
              <a:t>Kotlin</a:t>
            </a:r>
            <a:r>
              <a:rPr lang="it-IT" dirty="0"/>
              <a:t>)</a:t>
            </a:r>
          </a:p>
          <a:p>
            <a:r>
              <a:rPr lang="it-IT" dirty="0">
                <a:solidFill>
                  <a:srgbClr val="00B050"/>
                </a:solidFill>
              </a:rPr>
              <a:t>Gestione della sessione autenticata </a:t>
            </a:r>
          </a:p>
          <a:p>
            <a:r>
              <a:rPr lang="it-IT" dirty="0">
                <a:solidFill>
                  <a:srgbClr val="00B050"/>
                </a:solidFill>
              </a:rPr>
              <a:t>Integrazione social </a:t>
            </a:r>
            <a:r>
              <a:rPr lang="it-IT" dirty="0" err="1">
                <a:solidFill>
                  <a:srgbClr val="00B050"/>
                </a:solidFill>
              </a:rPr>
              <a:t>registration</a:t>
            </a:r>
            <a:r>
              <a:rPr lang="it-IT" dirty="0">
                <a:solidFill>
                  <a:srgbClr val="00B050"/>
                </a:solidFill>
              </a:rPr>
              <a:t>/login con Google</a:t>
            </a:r>
          </a:p>
        </p:txBody>
      </p:sp>
    </p:spTree>
    <p:extLst>
      <p:ext uri="{BB962C8B-B14F-4D97-AF65-F5344CB8AC3E}">
        <p14:creationId xmlns:p14="http://schemas.microsoft.com/office/powerpoint/2010/main" val="25517131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8575B-16CC-1F66-F557-B85B5143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62" y="2934392"/>
            <a:ext cx="6888276" cy="989215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6740794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2729</TotalTime>
  <Words>364</Words>
  <Application>Microsoft Office PowerPoint</Application>
  <PresentationFormat>Widescreen</PresentationFormat>
  <Paragraphs>71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Gill Sans MT</vt:lpstr>
      <vt:lpstr>Impact</vt:lpstr>
      <vt:lpstr>Badge</vt:lpstr>
      <vt:lpstr>Presentazione standard di PowerPoint</vt:lpstr>
      <vt:lpstr>PizzaParty! è…</vt:lpstr>
      <vt:lpstr>PizzAParty non è…</vt:lpstr>
      <vt:lpstr>Architettura</vt:lpstr>
      <vt:lpstr>Project Management: git Branches</vt:lpstr>
      <vt:lpstr>Project Management: waves</vt:lpstr>
      <vt:lpstr>Planning e spike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PizzaParty  Project</dc:title>
  <dc:creator>Mattia Borrelli</dc:creator>
  <cp:lastModifiedBy>Mattia Borrelli</cp:lastModifiedBy>
  <cp:revision>46</cp:revision>
  <dcterms:created xsi:type="dcterms:W3CDTF">2024-04-10T20:47:37Z</dcterms:created>
  <dcterms:modified xsi:type="dcterms:W3CDTF">2024-06-30T23:22:03Z</dcterms:modified>
</cp:coreProperties>
</file>