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68" r:id="rId3"/>
    <p:sldId id="266" r:id="rId4"/>
    <p:sldId id="267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8EBCA5-758F-E6C2-8B60-B0B4191D9E28}" name="Mattia Borrelli" initials="MB" userId="S::mattia.borrelli@edu.unito.it::67e08db5-3c1e-4b6c-b218-36d4dd2b9b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40" autoAdjust="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2D89-8D74-4771-9B84-F8D68ACF1E9C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12B79-2CC9-4FC8-A536-DA2DF5CB7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6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5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0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334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2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982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0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4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30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7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logo, Elementi grafici, cartone animato&#10;&#10;Descrizione generata automaticamente">
            <a:extLst>
              <a:ext uri="{FF2B5EF4-FFF2-40B4-BE49-F238E27FC236}">
                <a16:creationId xmlns:a16="http://schemas.microsoft.com/office/drawing/2014/main" id="{165542A6-BA8A-A476-8A5A-5E9BD457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2" y="1345918"/>
            <a:ext cx="3600708" cy="3715016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25B5338-A05E-4C1E-D2A6-33D0D536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0687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Mattia Borrelli, Matteo </a:t>
            </a:r>
            <a:r>
              <a:rPr lang="it-IT" dirty="0" err="1"/>
              <a:t>Ielacqua</a:t>
            </a:r>
            <a:endParaRPr lang="it-IT" i="1" dirty="0"/>
          </a:p>
          <a:p>
            <a:r>
              <a:rPr lang="it-IT" i="1" dirty="0"/>
              <a:t>Tecniche Avanzate per lo Sviluppo del Software</a:t>
            </a:r>
          </a:p>
          <a:p>
            <a:r>
              <a:rPr lang="it-IT" dirty="0" err="1"/>
              <a:t>A.a</a:t>
            </a:r>
            <a:r>
              <a:rPr lang="it-IT" dirty="0"/>
              <a:t>. 2023/2024</a:t>
            </a:r>
          </a:p>
        </p:txBody>
      </p:sp>
    </p:spTree>
    <p:extLst>
      <p:ext uri="{BB962C8B-B14F-4D97-AF65-F5344CB8AC3E}">
        <p14:creationId xmlns:p14="http://schemas.microsoft.com/office/powerpoint/2010/main" val="27318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Modifica/cancellazione profilo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36886" y="1145419"/>
            <a:ext cx="5061200" cy="56323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setAccuntInfo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r>
              <a:rPr lang="it-IT" dirty="0"/>
              <a:t>.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BODY (si possono passare solo i parametri che è necessario valorizzare)</a:t>
            </a:r>
          </a:p>
          <a:p>
            <a:r>
              <a:rPr lang="en-US" i="1" dirty="0"/>
              <a:t> {"firstName":"gigya", "</a:t>
            </a:r>
            <a:r>
              <a:rPr lang="en-US" i="1" dirty="0" err="1"/>
              <a:t>lastName</a:t>
            </a:r>
            <a:r>
              <a:rPr lang="en-US" i="1" dirty="0"/>
              <a:t>":"master", “</a:t>
            </a:r>
            <a:r>
              <a:rPr lang="en-US" i="1" dirty="0" err="1"/>
              <a:t>glutenPreference</a:t>
            </a:r>
            <a:r>
              <a:rPr lang="en-US" i="1" dirty="0"/>
              <a:t>":true}</a:t>
            </a:r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con cui valorizzare </a:t>
            </a:r>
            <a:r>
              <a:rPr lang="it-IT" i="1" dirty="0"/>
              <a:t>la </a:t>
            </a:r>
            <a:r>
              <a:rPr lang="it-IT" b="1" i="1" dirty="0">
                <a:solidFill>
                  <a:srgbClr val="C00000"/>
                </a:solidFill>
              </a:rPr>
              <a:t>pagina del profilo</a:t>
            </a:r>
            <a:r>
              <a:rPr lang="it-IT" i="1" dirty="0"/>
              <a:t>.</a:t>
            </a:r>
          </a:p>
          <a:p>
            <a:r>
              <a:rPr lang="it-IT" dirty="0"/>
              <a:t>In caso di 400 l’utente ha messo valori non validi e la modifica non avviene</a:t>
            </a:r>
          </a:p>
          <a:p>
            <a:r>
              <a:rPr lang="it-IT" dirty="0"/>
              <a:t>In caso di 401 (authentication </a:t>
            </a:r>
            <a:r>
              <a:rPr lang="it-IT" dirty="0" err="1"/>
              <a:t>failed</a:t>
            </a:r>
            <a:r>
              <a:rPr lang="it-IT" dirty="0"/>
              <a:t>) significa che la sessione è scaduta: portare dunque l’utente alla pagina di accesso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C4E394-3FFF-17C7-906E-5A7ED2B2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97" y="1264024"/>
            <a:ext cx="2812417" cy="532722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</p:cNvCxnSpPr>
          <p:nvPr/>
        </p:nvCxnSpPr>
        <p:spPr>
          <a:xfrm flipH="1">
            <a:off x="3135086" y="1740257"/>
            <a:ext cx="988849" cy="16887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197AFE-3674-B5E6-9BEB-4B159A9F52AC}"/>
              </a:ext>
            </a:extLst>
          </p:cNvPr>
          <p:cNvSpPr txBox="1"/>
          <p:nvPr/>
        </p:nvSpPr>
        <p:spPr>
          <a:xfrm>
            <a:off x="4123934" y="1264024"/>
            <a:ext cx="2244865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Rende i campi editabili e fa comparire un </a:t>
            </a:r>
            <a:r>
              <a:rPr lang="it-IT" b="1" dirty="0"/>
              <a:t>tasto di conferma </a:t>
            </a:r>
            <a:r>
              <a:rPr lang="it-IT" dirty="0"/>
              <a:t>in basso (oppure si deve cliccare sulla </a:t>
            </a:r>
            <a:r>
              <a:rPr lang="it-IT" b="1" dirty="0"/>
              <a:t>matitina </a:t>
            </a:r>
            <a:r>
              <a:rPr lang="it-IT" dirty="0"/>
              <a:t>nuovamente)</a:t>
            </a:r>
            <a:endParaRPr lang="it-IT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837A330-7838-FB37-7BA9-BA1E387CCE81}"/>
              </a:ext>
            </a:extLst>
          </p:cNvPr>
          <p:cNvCxnSpPr>
            <a:cxnSpLocks/>
          </p:cNvCxnSpPr>
          <p:nvPr/>
        </p:nvCxnSpPr>
        <p:spPr>
          <a:xfrm flipH="1">
            <a:off x="6096000" y="1349829"/>
            <a:ext cx="740886" cy="587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4041294-2D2A-1565-E671-8F4DEC5F6ADB}"/>
              </a:ext>
            </a:extLst>
          </p:cNvPr>
          <p:cNvSpPr txBox="1"/>
          <p:nvPr/>
        </p:nvSpPr>
        <p:spPr>
          <a:xfrm>
            <a:off x="3629510" y="3841752"/>
            <a:ext cx="2989004" cy="2862322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Se l’utente vuole cancellare l’account 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deleteAccount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r>
              <a:rPr lang="it-IT" dirty="0"/>
              <a:t>.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</a:t>
            </a:r>
            <a:r>
              <a:rPr lang="en-US" i="1" dirty="0" err="1"/>
              <a:t>eyJhbGiI</a:t>
            </a:r>
            <a:r>
              <a:rPr lang="en-US" i="1" dirty="0"/>
              <a:t>..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8282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Autenticazione da fe a be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54320" y="1243939"/>
            <a:ext cx="5061200" cy="39703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Per chiedere un </a:t>
            </a:r>
            <a:r>
              <a:rPr lang="it-IT" i="1" dirty="0" err="1"/>
              <a:t>idToken</a:t>
            </a:r>
            <a:r>
              <a:rPr lang="it-IT" dirty="0"/>
              <a:t> 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getJWT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r>
              <a:rPr lang="it-IT" dirty="0"/>
              <a:t>.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fornita la stringa </a:t>
            </a:r>
            <a:r>
              <a:rPr lang="it-IT" i="1" dirty="0" err="1"/>
              <a:t>idToken</a:t>
            </a:r>
            <a:r>
              <a:rPr lang="it-IT" i="1" dirty="0"/>
              <a:t> </a:t>
            </a:r>
            <a:r>
              <a:rPr lang="it-IT" dirty="0"/>
              <a:t>da usare per chiamare le API di qualsiasi altro BE diverso da IDP.</a:t>
            </a:r>
          </a:p>
          <a:p>
            <a:r>
              <a:rPr lang="it-IT" dirty="0"/>
              <a:t>In caso di 401 (authentication </a:t>
            </a:r>
            <a:r>
              <a:rPr lang="it-IT" dirty="0" err="1"/>
              <a:t>failed</a:t>
            </a:r>
            <a:r>
              <a:rPr lang="it-IT" dirty="0"/>
              <a:t>) significa che la sessione è scaduta: portare dunque l’utente alla pagina di accesso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C785B0-965A-2FE6-4A70-19B1224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38" y="1264024"/>
            <a:ext cx="2203150" cy="49989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75092D-41C4-487E-58B2-251AA1FEADB8}"/>
              </a:ext>
            </a:extLst>
          </p:cNvPr>
          <p:cNvSpPr txBox="1"/>
          <p:nvPr/>
        </p:nvSpPr>
        <p:spPr>
          <a:xfrm>
            <a:off x="3256292" y="1243939"/>
            <a:ext cx="3364624" cy="39703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Si supponga che parta l’API </a:t>
            </a:r>
            <a:r>
              <a:rPr lang="it-IT" i="1" dirty="0" err="1"/>
              <a:t>createOrder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r>
              <a:rPr lang="it-IT" b="1" i="1" dirty="0"/>
              <a:t>Come si garantisce al BE Order che la chiamata è stata effettuata da un utente loggato?</a:t>
            </a:r>
          </a:p>
          <a:p>
            <a:endParaRPr lang="it-IT" b="1" i="1" dirty="0"/>
          </a:p>
          <a:p>
            <a:r>
              <a:rPr lang="it-IT" b="1" i="1" dirty="0"/>
              <a:t>Come si passano i dati al BE in modo che l’utente malevolo non possa modificarli?</a:t>
            </a:r>
          </a:p>
          <a:p>
            <a:endParaRPr lang="it-IT" b="1" i="1" dirty="0"/>
          </a:p>
          <a:p>
            <a:r>
              <a:rPr lang="it-IT" i="1" dirty="0"/>
              <a:t>RISPOSTA ad entrambe le domande:</a:t>
            </a:r>
          </a:p>
          <a:p>
            <a:r>
              <a:rPr lang="it-IT" b="1" i="1" dirty="0">
                <a:solidFill>
                  <a:srgbClr val="C00000"/>
                </a:solidFill>
              </a:rPr>
              <a:t>Chiedere un JWT al BE IDP.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488070B-C834-5212-FEB3-1A6A16AEE252}"/>
              </a:ext>
            </a:extLst>
          </p:cNvPr>
          <p:cNvCxnSpPr>
            <a:cxnSpLocks/>
          </p:cNvCxnSpPr>
          <p:nvPr/>
        </p:nvCxnSpPr>
        <p:spPr>
          <a:xfrm flipH="1">
            <a:off x="2209800" y="1643743"/>
            <a:ext cx="1037775" cy="3124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B28962-602F-31AA-D01E-970068BE7501}"/>
              </a:ext>
            </a:extLst>
          </p:cNvPr>
          <p:cNvSpPr txBox="1"/>
          <p:nvPr/>
        </p:nvSpPr>
        <p:spPr>
          <a:xfrm>
            <a:off x="5085092" y="5475646"/>
            <a:ext cx="336462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Qualsiasi BE che non sia IDP deve avere il campo </a:t>
            </a:r>
            <a:r>
              <a:rPr lang="it-IT" dirty="0" err="1"/>
              <a:t>Aut</a:t>
            </a:r>
            <a:r>
              <a:rPr lang="it-IT" b="1" dirty="0" err="1"/>
              <a:t>horization</a:t>
            </a:r>
            <a:r>
              <a:rPr lang="it-IT" b="1" dirty="0"/>
              <a:t> dell’</a:t>
            </a:r>
            <a:r>
              <a:rPr lang="it-IT" b="1" dirty="0" err="1"/>
              <a:t>Header</a:t>
            </a:r>
            <a:r>
              <a:rPr lang="it-IT" b="1" dirty="0"/>
              <a:t> valorizzato con un </a:t>
            </a:r>
            <a:r>
              <a:rPr lang="it-IT" b="1" dirty="0" err="1"/>
              <a:t>idToken</a:t>
            </a:r>
            <a:r>
              <a:rPr lang="it-IT" dirty="0"/>
              <a:t> richiesto a FE.</a:t>
            </a:r>
            <a:endParaRPr lang="it-IT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4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Validazione a be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75092D-41C4-487E-58B2-251AA1FEADB8}"/>
              </a:ext>
            </a:extLst>
          </p:cNvPr>
          <p:cNvSpPr txBox="1"/>
          <p:nvPr/>
        </p:nvSpPr>
        <p:spPr>
          <a:xfrm>
            <a:off x="892628" y="1557381"/>
            <a:ext cx="6752210" cy="50783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La </a:t>
            </a:r>
            <a:r>
              <a:rPr lang="it-IT" b="1" i="1" dirty="0" err="1"/>
              <a:t>createOrder</a:t>
            </a:r>
            <a:r>
              <a:rPr lang="it-IT" i="1" dirty="0"/>
              <a:t> </a:t>
            </a:r>
            <a:r>
              <a:rPr lang="it-IT" dirty="0"/>
              <a:t>con l’</a:t>
            </a:r>
            <a:r>
              <a:rPr lang="it-IT" b="1" dirty="0" err="1"/>
              <a:t>Authorization</a:t>
            </a:r>
            <a:r>
              <a:rPr lang="it-IT" b="1" dirty="0"/>
              <a:t> </a:t>
            </a:r>
            <a:r>
              <a:rPr lang="it-IT" b="1" dirty="0" err="1"/>
              <a:t>Header</a:t>
            </a:r>
            <a:r>
              <a:rPr lang="it-IT" b="1" dirty="0"/>
              <a:t> </a:t>
            </a:r>
            <a:r>
              <a:rPr lang="it-IT" dirty="0"/>
              <a:t>correttamente valorizzato con l’</a:t>
            </a:r>
            <a:r>
              <a:rPr lang="it-IT" b="1" i="1" dirty="0" err="1"/>
              <a:t>idToken</a:t>
            </a:r>
            <a:r>
              <a:rPr lang="it-IT" b="1" i="1" dirty="0"/>
              <a:t> </a:t>
            </a:r>
            <a:r>
              <a:rPr lang="it-IT" dirty="0"/>
              <a:t>ritornato dalla </a:t>
            </a:r>
            <a:r>
              <a:rPr lang="it-IT" i="1" dirty="0" err="1"/>
              <a:t>getJWT</a:t>
            </a:r>
            <a:r>
              <a:rPr lang="it-IT" i="1" dirty="0"/>
              <a:t> </a:t>
            </a:r>
            <a:r>
              <a:rPr lang="it-IT" dirty="0"/>
              <a:t>arriva al BE Order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Il BE Order estrae l’</a:t>
            </a:r>
            <a:r>
              <a:rPr lang="it-IT" dirty="0" err="1"/>
              <a:t>idToken</a:t>
            </a:r>
            <a:r>
              <a:rPr lang="it-IT" dirty="0"/>
              <a:t> e richiede la validazione a IDP mediante una chiamata </a:t>
            </a:r>
            <a:r>
              <a:rPr lang="it-IT" b="1" i="1" dirty="0"/>
              <a:t>accounts/v1/</a:t>
            </a:r>
            <a:r>
              <a:rPr lang="it-IT" b="1" i="1" dirty="0" err="1"/>
              <a:t>verifyJWT</a:t>
            </a:r>
            <a:r>
              <a:rPr lang="it-IT" b="1" i="1" dirty="0"/>
              <a:t> </a:t>
            </a:r>
            <a:r>
              <a:rPr lang="it-IT" dirty="0"/>
              <a:t>(oppure </a:t>
            </a:r>
            <a:r>
              <a:rPr lang="it-IT" i="1" dirty="0" err="1"/>
              <a:t>messageExchange</a:t>
            </a:r>
            <a:r>
              <a:rPr lang="it-IT" dirty="0"/>
              <a:t>, ma questa chiamata è full sincrona pertanto valutare anche la comunicazione via chiamata diretta: al lavoro è best practice).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l’</a:t>
            </a:r>
            <a:r>
              <a:rPr lang="it-IT" b="1" dirty="0" err="1"/>
              <a:t>idToken</a:t>
            </a:r>
            <a:r>
              <a:rPr lang="it-IT" b="1" dirty="0"/>
              <a:t> è valido </a:t>
            </a:r>
            <a:r>
              <a:rPr lang="it-IT" dirty="0"/>
              <a:t>(</a:t>
            </a:r>
            <a:r>
              <a:rPr lang="it-IT" dirty="0" err="1"/>
              <a:t>statusCode</a:t>
            </a:r>
            <a:r>
              <a:rPr lang="it-IT" dirty="0"/>
              <a:t> = 0, qualunque altro codice deve essere subito mappato come errore):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Il BE può essere certo che l’API </a:t>
            </a:r>
            <a:r>
              <a:rPr lang="it-IT" dirty="0" err="1"/>
              <a:t>createOrder</a:t>
            </a:r>
            <a:r>
              <a:rPr lang="it-IT" dirty="0"/>
              <a:t> è stata chiamata da un utente esistente e correntemente autenticato a FE.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La chiamata è lecita.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Nel campo </a:t>
            </a:r>
            <a:r>
              <a:rPr lang="it-IT" b="1" i="1" dirty="0" err="1"/>
              <a:t>decodedJWT</a:t>
            </a:r>
            <a:r>
              <a:rPr lang="it-IT" dirty="0"/>
              <a:t> c’è Il l’</a:t>
            </a:r>
            <a:r>
              <a:rPr lang="it-IT" dirty="0" err="1"/>
              <a:t>idToken</a:t>
            </a:r>
            <a:r>
              <a:rPr lang="it-IT" dirty="0"/>
              <a:t> decodificato contiene al suo interno il campo </a:t>
            </a:r>
            <a:r>
              <a:rPr lang="it-IT" b="1" i="1" dirty="0"/>
              <a:t>sub </a:t>
            </a:r>
            <a:r>
              <a:rPr lang="it-IT" dirty="0"/>
              <a:t>corrispondente all’</a:t>
            </a:r>
            <a:r>
              <a:rPr lang="it-IT" b="1" dirty="0"/>
              <a:t>ID</a:t>
            </a:r>
            <a:r>
              <a:rPr lang="it-IT" dirty="0"/>
              <a:t> dell’utente che ha fatto partire l’API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L’ID può essere usato per richiedere informazioni a IDP tramite </a:t>
            </a:r>
            <a:r>
              <a:rPr lang="it-IT" i="1" dirty="0" err="1"/>
              <a:t>messageExchange</a:t>
            </a:r>
            <a:r>
              <a:rPr lang="it-IT" i="1" dirty="0"/>
              <a:t> </a:t>
            </a:r>
            <a:r>
              <a:rPr lang="it-IT" dirty="0"/>
              <a:t>o</a:t>
            </a:r>
            <a:r>
              <a:rPr lang="it-IT" i="1" dirty="0"/>
              <a:t> </a:t>
            </a:r>
            <a:r>
              <a:rPr lang="it-IT" i="1" dirty="0" err="1"/>
              <a:t>getAccountInfo</a:t>
            </a:r>
            <a:r>
              <a:rPr lang="it-IT" i="1" dirty="0"/>
              <a:t> </a:t>
            </a:r>
            <a:r>
              <a:rPr lang="it-IT" dirty="0"/>
              <a:t>se richiesto dalla logica dalla logica del BE Order.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E8E259-0D12-BA32-5F5B-16B015D05B75}"/>
              </a:ext>
            </a:extLst>
          </p:cNvPr>
          <p:cNvSpPr txBox="1"/>
          <p:nvPr/>
        </p:nvSpPr>
        <p:spPr>
          <a:xfrm>
            <a:off x="8311155" y="1557381"/>
            <a:ext cx="310796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/>
              <a:t>JWT decodificato </a:t>
            </a:r>
            <a:r>
              <a:rPr lang="it-IT" dirty="0"/>
              <a:t>ha una struttura </a:t>
            </a:r>
            <a:r>
              <a:rPr lang="it-IT" b="1" dirty="0"/>
              <a:t>JSON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4772C90-AA8A-5453-0F8F-A1284B4E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80" y="2619588"/>
            <a:ext cx="420111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/>
              <a:t>API list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251678" y="1440845"/>
            <a:ext cx="10053047" cy="449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register</a:t>
            </a:r>
            <a:r>
              <a:rPr lang="it-IT" sz="2200" b="1" dirty="0"/>
              <a:t> </a:t>
            </a:r>
            <a:r>
              <a:rPr lang="it-IT" sz="2200" dirty="0"/>
              <a:t>– registra un utente con username e una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finalizeRegistration</a:t>
            </a:r>
            <a:r>
              <a:rPr lang="it-IT" sz="2200" b="1" dirty="0"/>
              <a:t> </a:t>
            </a:r>
            <a:r>
              <a:rPr lang="it-IT" sz="2200" dirty="0"/>
              <a:t>– finalizza la registrazione settando le informazioni aggiuntive obbligatorie (indirizzo, </a:t>
            </a:r>
            <a:r>
              <a:rPr lang="it-IT" sz="2200" dirty="0" err="1"/>
              <a:t>tel</a:t>
            </a:r>
            <a:r>
              <a:rPr lang="it-IT" sz="2200" dirty="0"/>
              <a:t>, </a:t>
            </a:r>
            <a:r>
              <a:rPr lang="it-IT" sz="2200" dirty="0" err="1"/>
              <a:t>ecc</a:t>
            </a:r>
            <a:r>
              <a:rPr lang="it-IT" sz="2200" dirty="0"/>
              <a:t>…) dell’utente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account/v1/login </a:t>
            </a:r>
            <a:r>
              <a:rPr lang="it-IT" sz="2200" dirty="0"/>
              <a:t>– accesso tramite username e password, fornisce al FE una sessione (</a:t>
            </a:r>
            <a:r>
              <a:rPr lang="it-IT" sz="2200" dirty="0" err="1"/>
              <a:t>sessionToken</a:t>
            </a:r>
            <a:r>
              <a:rPr lang="it-IT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socialLogin</a:t>
            </a:r>
            <a:r>
              <a:rPr lang="it-IT" sz="2200" b="1" dirty="0"/>
              <a:t> </a:t>
            </a:r>
            <a:r>
              <a:rPr lang="it-IT" sz="2200" dirty="0"/>
              <a:t>– accesso/registrazione tramite social Google. In caso di accesso fornisce una al FE una sessione (</a:t>
            </a:r>
            <a:r>
              <a:rPr lang="it-IT" sz="2200" dirty="0" err="1"/>
              <a:t>sessionToken</a:t>
            </a:r>
            <a:r>
              <a:rPr lang="it-IT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getAccountInfo</a:t>
            </a:r>
            <a:r>
              <a:rPr lang="it-IT" sz="2200" b="1" dirty="0"/>
              <a:t> </a:t>
            </a:r>
            <a:r>
              <a:rPr lang="it-IT" sz="2200" dirty="0"/>
              <a:t>– ritorna tutte le informazioni sull’utente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setAccountInfo</a:t>
            </a:r>
            <a:r>
              <a:rPr lang="it-IT" sz="2200" b="1" dirty="0"/>
              <a:t> </a:t>
            </a:r>
            <a:r>
              <a:rPr lang="it-IT" sz="2200" dirty="0"/>
              <a:t>– setta le informazioni dell’utente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deleteAccount</a:t>
            </a:r>
            <a:r>
              <a:rPr lang="it-IT" sz="2200" b="1" dirty="0"/>
              <a:t> </a:t>
            </a:r>
            <a:r>
              <a:rPr lang="it-IT" sz="2200" dirty="0"/>
              <a:t>– cancella un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getJWT</a:t>
            </a:r>
            <a:r>
              <a:rPr lang="it-IT" sz="2200" b="1" dirty="0"/>
              <a:t> </a:t>
            </a:r>
            <a:r>
              <a:rPr lang="it-IT" sz="2200" dirty="0"/>
              <a:t>– permette di ottenere un </a:t>
            </a:r>
            <a:r>
              <a:rPr lang="it-IT" sz="2200" dirty="0" err="1"/>
              <a:t>idToken</a:t>
            </a:r>
            <a:r>
              <a:rPr lang="it-IT" sz="2200" dirty="0"/>
              <a:t> da utilizzare per validare le chiamate FE to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verifyJWT</a:t>
            </a:r>
            <a:r>
              <a:rPr lang="it-IT" sz="2200" b="1" dirty="0"/>
              <a:t> </a:t>
            </a:r>
            <a:r>
              <a:rPr lang="it-IT" sz="2200" dirty="0"/>
              <a:t>– </a:t>
            </a:r>
            <a:r>
              <a:rPr lang="it-IT" sz="2200" u="sng" dirty="0"/>
              <a:t>solo</a:t>
            </a:r>
            <a:r>
              <a:rPr lang="it-IT" sz="2200" dirty="0"/>
              <a:t> da BE – verifica la validità di un </a:t>
            </a:r>
            <a:r>
              <a:rPr lang="it-IT" sz="2200" dirty="0" err="1"/>
              <a:t>idToken</a:t>
            </a:r>
            <a:r>
              <a:rPr lang="it-IT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2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 err="1"/>
              <a:t>Response</a:t>
            </a:r>
            <a:r>
              <a:rPr lang="it-IT" dirty="0"/>
              <a:t> from </a:t>
            </a:r>
            <a:r>
              <a:rPr lang="it-IT" dirty="0" err="1"/>
              <a:t>idp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5671E-6C26-9DA3-721D-A674B3EA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544" y="1459895"/>
            <a:ext cx="4942113" cy="5015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{</a:t>
            </a:r>
          </a:p>
          <a:p>
            <a:pPr marL="0" indent="0">
              <a:buNone/>
            </a:pPr>
            <a:r>
              <a:rPr lang="it-IT" b="1" dirty="0"/>
              <a:t>     "</a:t>
            </a:r>
            <a:r>
              <a:rPr lang="it-IT" b="1" dirty="0" err="1"/>
              <a:t>statusCode</a:t>
            </a:r>
            <a:r>
              <a:rPr lang="it-IT" b="1" dirty="0"/>
              <a:t>": 0,</a:t>
            </a:r>
          </a:p>
          <a:p>
            <a:pPr marL="0" indent="0">
              <a:buNone/>
            </a:pPr>
            <a:r>
              <a:rPr lang="it-IT" b="1" dirty="0"/>
              <a:t>     "</a:t>
            </a:r>
            <a:r>
              <a:rPr lang="it-IT" b="1" dirty="0" err="1"/>
              <a:t>statusReason</a:t>
            </a:r>
            <a:r>
              <a:rPr lang="it-IT" b="1" dirty="0"/>
              <a:t>": "OK",</a:t>
            </a:r>
          </a:p>
          <a:p>
            <a:pPr marL="0" indent="0">
              <a:buNone/>
            </a:pPr>
            <a:r>
              <a:rPr lang="it-IT" b="1" dirty="0"/>
              <a:t>     "time": "16-06-2024 23:53:10",</a:t>
            </a:r>
          </a:p>
          <a:p>
            <a:pPr marL="0" indent="0">
              <a:buNone/>
            </a:pPr>
            <a:r>
              <a:rPr lang="it-IT" b="1" dirty="0"/>
              <a:t>     "account": {</a:t>
            </a:r>
          </a:p>
          <a:p>
            <a:pPr marL="0" indent="0">
              <a:buNone/>
            </a:pPr>
            <a:r>
              <a:rPr lang="it-IT" b="1" dirty="0"/>
              <a:t>           "id": 2,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firstName</a:t>
            </a:r>
            <a:r>
              <a:rPr lang="it-IT" b="1" dirty="0"/>
              <a:t>": "</a:t>
            </a:r>
            <a:r>
              <a:rPr lang="it-IT" b="1" dirty="0" err="1"/>
              <a:t>gigya</a:t>
            </a:r>
            <a:r>
              <a:rPr lang="it-IT" b="1" dirty="0"/>
              <a:t>",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lastName</a:t>
            </a:r>
            <a:r>
              <a:rPr lang="it-IT" b="1" dirty="0"/>
              <a:t>": "master",</a:t>
            </a:r>
          </a:p>
          <a:p>
            <a:pPr marL="0" indent="0">
              <a:buNone/>
            </a:pPr>
            <a:r>
              <a:rPr lang="it-IT" b="1" dirty="0"/>
              <a:t>           "email": "gigyamaster@mail234.lol",</a:t>
            </a:r>
          </a:p>
          <a:p>
            <a:pPr marL="0" indent="0">
              <a:buNone/>
            </a:pPr>
            <a:r>
              <a:rPr lang="it-IT" b="1" dirty="0"/>
              <a:t>           "phone": "342434",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address</a:t>
            </a:r>
            <a:r>
              <a:rPr lang="it-IT" b="1" dirty="0"/>
              <a:t>": "1234567",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isRegistered</a:t>
            </a:r>
            <a:r>
              <a:rPr lang="it-IT" b="1" dirty="0"/>
              <a:t>": </a:t>
            </a:r>
            <a:r>
              <a:rPr lang="it-IT" b="1" dirty="0" err="1"/>
              <a:t>true</a:t>
            </a:r>
            <a:r>
              <a:rPr lang="it-IT" b="1" dirty="0"/>
              <a:t>,</a:t>
            </a:r>
          </a:p>
          <a:p>
            <a:pPr marL="0" indent="0">
              <a:buNone/>
            </a:pPr>
            <a:r>
              <a:rPr lang="it-IT" b="1" dirty="0"/>
              <a:t>           "username": "gigyamaster@mail234.lol"</a:t>
            </a:r>
          </a:p>
          <a:p>
            <a:pPr marL="0" indent="0">
              <a:buNone/>
            </a:pPr>
            <a:r>
              <a:rPr lang="it-IT" b="1" dirty="0"/>
              <a:t>           },</a:t>
            </a:r>
          </a:p>
          <a:p>
            <a:pPr marL="0" indent="0">
              <a:buNone/>
            </a:pPr>
            <a:r>
              <a:rPr lang="it-IT" b="1" dirty="0"/>
              <a:t>      "</a:t>
            </a:r>
            <a:r>
              <a:rPr lang="it-IT" b="1" dirty="0" err="1"/>
              <a:t>sessionToken</a:t>
            </a:r>
            <a:r>
              <a:rPr lang="it-IT" b="1" dirty="0"/>
              <a:t>": "eyJhbGciOiJSUzI1NR5c... "</a:t>
            </a:r>
          </a:p>
          <a:p>
            <a:pPr marL="0" indent="0">
              <a:buNone/>
            </a:pPr>
            <a:r>
              <a:rPr lang="it-IT" b="1" dirty="0"/>
              <a:t>} 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26D3A2D3-F288-6A52-9711-9B854A246051}"/>
              </a:ext>
            </a:extLst>
          </p:cNvPr>
          <p:cNvSpPr/>
          <p:nvPr/>
        </p:nvSpPr>
        <p:spPr>
          <a:xfrm>
            <a:off x="5704114" y="1763486"/>
            <a:ext cx="2079172" cy="598714"/>
          </a:xfrm>
          <a:prstGeom prst="rightBrace">
            <a:avLst>
              <a:gd name="adj1" fmla="val 8333"/>
              <a:gd name="adj2" fmla="val 4680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7783285" y="1084497"/>
            <a:ext cx="351875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Lo </a:t>
            </a:r>
            <a:r>
              <a:rPr lang="it-IT" b="1" dirty="0" err="1"/>
              <a:t>StatusCode</a:t>
            </a:r>
            <a:r>
              <a:rPr lang="it-IT" dirty="0"/>
              <a:t> indica l’esito dell’operazione:</a:t>
            </a:r>
          </a:p>
          <a:p>
            <a:r>
              <a:rPr lang="it-IT" b="1" dirty="0"/>
              <a:t>CASI DI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 Successo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206 account </a:t>
            </a:r>
            <a:r>
              <a:rPr lang="it-IT" dirty="0" err="1"/>
              <a:t>pending</a:t>
            </a:r>
            <a:r>
              <a:rPr lang="it-IT" dirty="0"/>
              <a:t>: l’</a:t>
            </a:r>
            <a:r>
              <a:rPr lang="it-IT" dirty="0" err="1"/>
              <a:t>utende</a:t>
            </a:r>
            <a:r>
              <a:rPr lang="it-IT" dirty="0"/>
              <a:t> deve terminare ancora la registrazione</a:t>
            </a:r>
          </a:p>
          <a:p>
            <a:r>
              <a:rPr lang="it-IT" b="1" dirty="0"/>
              <a:t>CASI DI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401: autenticazione fallita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400 Parametri invalidi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203: mancano info importanti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500 Errore generico</a:t>
            </a:r>
          </a:p>
          <a:p>
            <a:r>
              <a:rPr lang="it-IT" dirty="0"/>
              <a:t>Il dettaglio è comunque sempre riportato nello </a:t>
            </a:r>
            <a:r>
              <a:rPr lang="it-IT" b="1" dirty="0" err="1"/>
              <a:t>statusReason</a:t>
            </a:r>
            <a:endParaRPr lang="it-IT" b="1" dirty="0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F876F8DA-87DE-3BA8-F463-088FB51D6AF9}"/>
              </a:ext>
            </a:extLst>
          </p:cNvPr>
          <p:cNvSpPr/>
          <p:nvPr/>
        </p:nvSpPr>
        <p:spPr>
          <a:xfrm>
            <a:off x="2699657" y="2688771"/>
            <a:ext cx="642257" cy="29826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4E1DDF-CA09-6332-E529-61C1B5A5BC56}"/>
              </a:ext>
            </a:extLst>
          </p:cNvPr>
          <p:cNvSpPr txBox="1"/>
          <p:nvPr/>
        </p:nvSpPr>
        <p:spPr>
          <a:xfrm>
            <a:off x="389042" y="3432521"/>
            <a:ext cx="223985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Alcune </a:t>
            </a:r>
            <a:r>
              <a:rPr lang="it-IT" dirty="0" err="1"/>
              <a:t>response</a:t>
            </a:r>
            <a:r>
              <a:rPr lang="it-IT" dirty="0"/>
              <a:t> autenticate contengono già l’oggetto «account» per comodità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B41182-703E-ADF2-03C3-B2A496B7C702}"/>
              </a:ext>
            </a:extLst>
          </p:cNvPr>
          <p:cNvSpPr txBox="1"/>
          <p:nvPr/>
        </p:nvSpPr>
        <p:spPr>
          <a:xfrm>
            <a:off x="8104414" y="5555119"/>
            <a:ext cx="312687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Token di autenticazione: ne esistono di tre tipi</a:t>
            </a: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371DAB10-DA4C-5F62-975E-A1E9CDDE1C20}"/>
              </a:ext>
            </a:extLst>
          </p:cNvPr>
          <p:cNvSpPr/>
          <p:nvPr/>
        </p:nvSpPr>
        <p:spPr>
          <a:xfrm>
            <a:off x="7783285" y="5562600"/>
            <a:ext cx="163286" cy="63137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E868A5-4C60-9F24-36ED-C1134C667537}"/>
              </a:ext>
            </a:extLst>
          </p:cNvPr>
          <p:cNvSpPr txBox="1"/>
          <p:nvPr/>
        </p:nvSpPr>
        <p:spPr>
          <a:xfrm>
            <a:off x="389042" y="1578820"/>
            <a:ext cx="22398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Formato JSON</a:t>
            </a:r>
          </a:p>
        </p:txBody>
      </p:sp>
    </p:spTree>
    <p:extLst>
      <p:ext uri="{BB962C8B-B14F-4D97-AF65-F5344CB8AC3E}">
        <p14:creationId xmlns:p14="http://schemas.microsoft.com/office/powerpoint/2010/main" val="38502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/>
              <a:t>Authentication </a:t>
            </a:r>
            <a:r>
              <a:rPr lang="it-IT" dirty="0" err="1"/>
              <a:t>methods</a:t>
            </a:r>
            <a:r>
              <a:rPr lang="it-IT" dirty="0"/>
              <a:t>: JWT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919798" y="1143442"/>
            <a:ext cx="10842082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I token di autenticazione (JWT) si mettono sempre nel campo </a:t>
            </a:r>
            <a:r>
              <a:rPr lang="it-IT" b="1" dirty="0"/>
              <a:t>AUTHORIZATION</a:t>
            </a:r>
            <a:r>
              <a:rPr lang="it-IT" dirty="0"/>
              <a:t> dell’</a:t>
            </a:r>
            <a:r>
              <a:rPr lang="it-IT" b="1" dirty="0"/>
              <a:t>HEADER</a:t>
            </a:r>
            <a:r>
              <a:rPr lang="it-IT" dirty="0"/>
              <a:t>.</a:t>
            </a:r>
          </a:p>
          <a:p>
            <a:r>
              <a:rPr lang="it-IT" dirty="0"/>
              <a:t>La durata dei token (tranne quello di sessione) è molto limitata perché sono pensati per svolgere una sola chiamata (</a:t>
            </a:r>
            <a:r>
              <a:rPr lang="it-IT" dirty="0" err="1"/>
              <a:t>ZeroTrust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).</a:t>
            </a:r>
          </a:p>
          <a:p>
            <a:r>
              <a:rPr lang="it-IT" dirty="0"/>
              <a:t>Dalla </a:t>
            </a:r>
            <a:r>
              <a:rPr lang="it-IT" dirty="0" err="1"/>
              <a:t>response</a:t>
            </a:r>
            <a:r>
              <a:rPr lang="it-IT" dirty="0"/>
              <a:t> possono essere reperiti tre tipi di JWT di autenticazione dagli omonimi campi:</a:t>
            </a:r>
            <a:endParaRPr lang="it-IT" b="1" dirty="0"/>
          </a:p>
          <a:p>
            <a:pPr marL="285750" indent="-285750">
              <a:buFontTx/>
              <a:buChar char="-"/>
            </a:pPr>
            <a:r>
              <a:rPr lang="it-IT" b="1" dirty="0" err="1"/>
              <a:t>regToken</a:t>
            </a:r>
            <a:r>
              <a:rPr lang="it-IT" b="1" dirty="0"/>
              <a:t>: </a:t>
            </a:r>
            <a:r>
              <a:rPr lang="it-IT" dirty="0"/>
              <a:t>il </a:t>
            </a:r>
            <a:r>
              <a:rPr lang="it-IT" dirty="0" err="1"/>
              <a:t>regToken</a:t>
            </a:r>
            <a:r>
              <a:rPr lang="it-IT" dirty="0"/>
              <a:t> viene accettato </a:t>
            </a:r>
            <a:r>
              <a:rPr lang="it-IT" u="sng" dirty="0"/>
              <a:t>solo</a:t>
            </a:r>
            <a:r>
              <a:rPr lang="it-IT" dirty="0"/>
              <a:t> dalla </a:t>
            </a:r>
            <a:r>
              <a:rPr lang="it-IT" i="1" dirty="0" err="1"/>
              <a:t>finalizeRegistration</a:t>
            </a:r>
            <a:r>
              <a:rPr lang="it-IT" dirty="0"/>
              <a:t>. È una sessione temporanea per la sola gestione del completamento della registrazione</a:t>
            </a:r>
          </a:p>
          <a:p>
            <a:pPr marL="742950" lvl="1" indent="-285750">
              <a:buFontTx/>
              <a:buChar char="-"/>
            </a:pPr>
            <a:r>
              <a:rPr lang="it-IT" i="1" dirty="0"/>
              <a:t>account/v1/login </a:t>
            </a:r>
            <a:r>
              <a:rPr lang="it-IT" dirty="0"/>
              <a:t>in caso di account incompleto</a:t>
            </a:r>
            <a:endParaRPr lang="it-IT" i="1" dirty="0"/>
          </a:p>
          <a:p>
            <a:pPr marL="742950" lvl="1" indent="-285750">
              <a:buFontTx/>
              <a:buChar char="-"/>
            </a:pPr>
            <a:r>
              <a:rPr lang="it-IT" i="1" dirty="0"/>
              <a:t>account/v1/</a:t>
            </a:r>
            <a:r>
              <a:rPr lang="it-IT" i="1" dirty="0" err="1"/>
              <a:t>socialLogin</a:t>
            </a:r>
            <a:r>
              <a:rPr lang="it-IT" i="1" dirty="0"/>
              <a:t> </a:t>
            </a:r>
            <a:r>
              <a:rPr lang="it-IT" dirty="0"/>
              <a:t>in caso di account incompleto</a:t>
            </a:r>
          </a:p>
          <a:p>
            <a:pPr marL="742950" lvl="1" indent="-285750">
              <a:buFontTx/>
              <a:buChar char="-"/>
            </a:pPr>
            <a:r>
              <a:rPr lang="it-IT" i="1" dirty="0"/>
              <a:t>account/v1/</a:t>
            </a:r>
            <a:r>
              <a:rPr lang="it-IT" i="1" dirty="0" err="1"/>
              <a:t>register</a:t>
            </a:r>
            <a:endParaRPr lang="it-IT" i="1" dirty="0"/>
          </a:p>
          <a:p>
            <a:pPr marL="285750" indent="-285750">
              <a:buFontTx/>
              <a:buChar char="-"/>
            </a:pPr>
            <a:r>
              <a:rPr lang="it-IT" b="1" dirty="0" err="1"/>
              <a:t>sessionToken</a:t>
            </a:r>
            <a:r>
              <a:rPr lang="it-IT" dirty="0"/>
              <a:t>: sessione dell’utente a </a:t>
            </a:r>
            <a:r>
              <a:rPr lang="it-IT" u="sng" dirty="0"/>
              <a:t>FRONTEND</a:t>
            </a:r>
            <a:r>
              <a:rPr lang="it-IT" dirty="0"/>
              <a:t>. È richiesta per tutte le API che si richiamano in area privata FE. 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deleteAccount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setAccountInfo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getAccountInfo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getJWT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b="1" dirty="0" err="1"/>
              <a:t>idToken</a:t>
            </a:r>
            <a:r>
              <a:rPr lang="it-IT" dirty="0"/>
              <a:t>: questo token particolare si utilizza per la validazione di una qualsiasi chiamata da area privata verso qualsiasi BE (non solo IDP). Si ottiene a FRONTEND chiamando la API speciale </a:t>
            </a:r>
            <a:r>
              <a:rPr lang="it-IT" i="1" dirty="0"/>
              <a:t>account/v1/</a:t>
            </a:r>
            <a:r>
              <a:rPr lang="it-IT" i="1" dirty="0" err="1"/>
              <a:t>getJWT</a:t>
            </a:r>
            <a:r>
              <a:rPr lang="it-IT" dirty="0"/>
              <a:t>. Una volta validato, l’</a:t>
            </a:r>
            <a:r>
              <a:rPr lang="it-IT" dirty="0" err="1"/>
              <a:t>idToken</a:t>
            </a:r>
            <a:r>
              <a:rPr lang="it-IT" dirty="0"/>
              <a:t> decodificato non solo dimostra inequivocabilmente al BE il fatto che la chiamata è stata fatta da un utente loggato, ma contiene anche al suo interno l’ID dell’utente che può essere usato per chiedere informazioni sull’utente stesso al BE IDP.</a:t>
            </a:r>
          </a:p>
        </p:txBody>
      </p:sp>
    </p:spTree>
    <p:extLst>
      <p:ext uri="{BB962C8B-B14F-4D97-AF65-F5344CB8AC3E}">
        <p14:creationId xmlns:p14="http://schemas.microsoft.com/office/powerpoint/2010/main" val="213621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 fontScale="90000"/>
          </a:bodyPr>
          <a:lstStyle/>
          <a:p>
            <a:r>
              <a:rPr lang="it-IT" dirty="0"/>
              <a:t>Pagina di accesso standard/social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273B5C-1338-453E-D98B-DEFD7B57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71" y="1264024"/>
            <a:ext cx="2790257" cy="500536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B1A256-929A-9C14-5DBD-D3E0AADE9C5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542314" y="3387683"/>
            <a:ext cx="1031070" cy="1685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18E6E-563F-D227-B54A-039588FDAFD1}"/>
              </a:ext>
            </a:extLst>
          </p:cNvPr>
          <p:cNvSpPr txBox="1"/>
          <p:nvPr/>
        </p:nvSpPr>
        <p:spPr>
          <a:xfrm>
            <a:off x="7573384" y="1264024"/>
            <a:ext cx="4246689" cy="4247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onClick</a:t>
            </a:r>
            <a:r>
              <a:rPr lang="it-IT" dirty="0"/>
              <a:t> su «Accedi»: </a:t>
            </a:r>
            <a:r>
              <a:rPr lang="it-IT" i="1" dirty="0"/>
              <a:t>call </a:t>
            </a:r>
            <a:r>
              <a:rPr lang="it-IT" b="1" i="1" dirty="0"/>
              <a:t>accounts/v1/login </a:t>
            </a:r>
          </a:p>
          <a:p>
            <a:endParaRPr lang="it-IT" i="1" dirty="0"/>
          </a:p>
          <a:p>
            <a:r>
              <a:rPr lang="it-IT" i="1" dirty="0"/>
              <a:t>BODY:</a:t>
            </a:r>
          </a:p>
          <a:p>
            <a:r>
              <a:rPr lang="it-IT" i="1" dirty="0"/>
              <a:t>{   "username":"</a:t>
            </a:r>
            <a:r>
              <a:rPr lang="it-IT" i="1" dirty="0" err="1"/>
              <a:t>gigyamaster@mail.lol</a:t>
            </a:r>
            <a:r>
              <a:rPr lang="it-IT" i="1" dirty="0"/>
              <a:t>",            "password":"1234567" }</a:t>
            </a:r>
          </a:p>
          <a:p>
            <a:endParaRPr lang="it-IT" i="1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ed il</a:t>
            </a:r>
            <a:r>
              <a:rPr lang="it-IT" i="1" dirty="0"/>
              <a:t> </a:t>
            </a:r>
            <a:r>
              <a:rPr lang="it-IT" i="1" dirty="0" err="1"/>
              <a:t>sessionToken</a:t>
            </a:r>
            <a:r>
              <a:rPr lang="it-IT" i="1" dirty="0"/>
              <a:t> -&gt; </a:t>
            </a:r>
            <a:r>
              <a:rPr lang="it-IT" dirty="0"/>
              <a:t>si mostra </a:t>
            </a:r>
            <a:r>
              <a:rPr lang="it-IT" i="1" dirty="0"/>
              <a:t>l’</a:t>
            </a:r>
            <a:r>
              <a:rPr lang="it-IT" b="1" i="1" dirty="0">
                <a:solidFill>
                  <a:srgbClr val="C00000"/>
                </a:solidFill>
              </a:rPr>
              <a:t>home page in base al tipo di utente</a:t>
            </a:r>
            <a:r>
              <a:rPr lang="it-IT" i="1" dirty="0"/>
              <a:t>.</a:t>
            </a:r>
          </a:p>
          <a:p>
            <a:r>
              <a:rPr lang="it-IT" dirty="0"/>
              <a:t>In caso di 206 (account </a:t>
            </a:r>
            <a:r>
              <a:rPr lang="it-IT" dirty="0" err="1"/>
              <a:t>pending</a:t>
            </a:r>
            <a:r>
              <a:rPr lang="it-IT" dirty="0"/>
              <a:t>) si mostra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  <a:p>
            <a:r>
              <a:rPr lang="it-IT" dirty="0"/>
              <a:t>In tutti gli altri casi si dà un errore generico o la </a:t>
            </a:r>
            <a:r>
              <a:rPr lang="it-IT" dirty="0" err="1"/>
              <a:t>statusReason</a:t>
            </a:r>
            <a:endParaRPr lang="it-IT" b="1" dirty="0"/>
          </a:p>
        </p:txBody>
      </p:sp>
      <p:sp>
        <p:nvSpPr>
          <p:cNvPr id="31" name="Segno di moltiplicazione 30">
            <a:extLst>
              <a:ext uri="{FF2B5EF4-FFF2-40B4-BE49-F238E27FC236}">
                <a16:creationId xmlns:a16="http://schemas.microsoft.com/office/drawing/2014/main" id="{3C94DFF9-4ECA-857A-A00B-4AF71C22CE6C}"/>
              </a:ext>
            </a:extLst>
          </p:cNvPr>
          <p:cNvSpPr/>
          <p:nvPr/>
        </p:nvSpPr>
        <p:spPr>
          <a:xfrm>
            <a:off x="4871720" y="5170714"/>
            <a:ext cx="1224280" cy="558800"/>
          </a:xfrm>
          <a:prstGeom prst="mathMultiply">
            <a:avLst/>
          </a:prstGeom>
          <a:solidFill>
            <a:srgbClr val="00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AD091D3-4CFE-3289-DC05-A3A516D76AC4}"/>
              </a:ext>
            </a:extLst>
          </p:cNvPr>
          <p:cNvCxnSpPr>
            <a:cxnSpLocks/>
          </p:cNvCxnSpPr>
          <p:nvPr/>
        </p:nvCxnSpPr>
        <p:spPr>
          <a:xfrm flipH="1" flipV="1">
            <a:off x="7178098" y="5450114"/>
            <a:ext cx="849371" cy="5271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0A71-54AC-55CF-466E-6FF5819D5178}"/>
              </a:ext>
            </a:extLst>
          </p:cNvPr>
          <p:cNvSpPr txBox="1"/>
          <p:nvPr/>
        </p:nvSpPr>
        <p:spPr>
          <a:xfrm>
            <a:off x="8027469" y="5786253"/>
            <a:ext cx="35324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Apri lo </a:t>
            </a:r>
            <a:r>
              <a:rPr lang="it-IT" b="1" dirty="0">
                <a:solidFill>
                  <a:srgbClr val="C00000"/>
                </a:solidFill>
              </a:rPr>
              <a:t>screen di registrazione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6E37A47-F4E4-DAEB-BF1B-8E6A4029EAC7}"/>
              </a:ext>
            </a:extLst>
          </p:cNvPr>
          <p:cNvSpPr txBox="1"/>
          <p:nvPr/>
        </p:nvSpPr>
        <p:spPr>
          <a:xfrm>
            <a:off x="73088" y="1117367"/>
            <a:ext cx="4545530" cy="5401479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1500" b="1" dirty="0">
                <a:solidFill>
                  <a:srgbClr val="FFC000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1. Importa la libreria</a:t>
            </a:r>
          </a:p>
          <a:p>
            <a:r>
              <a:rPr lang="fr-FR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&lt;script src="https://accounts.google.com/</a:t>
            </a:r>
            <a:r>
              <a:rPr lang="fr-FR" sz="1500" dirty="0" err="1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gsi</a:t>
            </a:r>
            <a:r>
              <a:rPr lang="fr-FR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/client" </a:t>
            </a:r>
            <a:r>
              <a:rPr lang="fr-FR" sz="1500" dirty="0" err="1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async</a:t>
            </a:r>
            <a:r>
              <a:rPr lang="fr-FR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&gt;&lt;/script&gt;</a:t>
            </a:r>
          </a:p>
          <a:p>
            <a:endParaRPr lang="fr-FR" sz="1500" dirty="0">
              <a:solidFill>
                <a:srgbClr val="E3CEAB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fr-FR" sz="1500" b="1" dirty="0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2. </a:t>
            </a:r>
            <a:r>
              <a:rPr lang="fr-FR" sz="1500" b="1" dirty="0" err="1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Definisci</a:t>
            </a:r>
            <a:r>
              <a:rPr lang="fr-FR" sz="1500" b="1" dirty="0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l’handler</a:t>
            </a:r>
          </a:p>
          <a:p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&lt;script&gt;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//Google Login Handler </a:t>
            </a:r>
            <a:r>
              <a:rPr lang="it-IT" sz="1500" b="1" i="1" dirty="0" err="1">
                <a:solidFill>
                  <a:srgbClr val="CEDF99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function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onGoogleSocialLogin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sz="1500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){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console.log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sz="1500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response.credential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 call the </a:t>
            </a:r>
            <a:r>
              <a:rPr lang="it-IT" sz="1500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accoun</a:t>
            </a:r>
            <a:r>
              <a:rPr lang="it-IT" sz="1500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/v1/</a:t>
            </a:r>
            <a:r>
              <a:rPr lang="it-IT" sz="1500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socialLogin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&lt;/script&gt;</a:t>
            </a:r>
            <a:endParaRPr lang="it-IT" sz="1500" dirty="0">
              <a:solidFill>
                <a:srgbClr val="DCDCCC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it-IT" sz="1500" dirty="0">
              <a:solidFill>
                <a:srgbClr val="E3CEAB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it-IT" sz="1500" b="1" dirty="0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3. Includi il tasto</a:t>
            </a:r>
          </a:p>
          <a:p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&lt;div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id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g_id_onload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client_id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"...apps.googleusercontent.com"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context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signin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ux_mode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"popup"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callback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onGoogleSocialLogin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auto_prompt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"false"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&lt;/div&gt;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&lt;div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class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g_id_signin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type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"standard"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shape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rectangular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theme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outline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data-text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signin_with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data-size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"large"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logo_alignment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left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&lt;/div&gt;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3EBB16C-8954-EEFE-628D-5599861C0FF6}"/>
              </a:ext>
            </a:extLst>
          </p:cNvPr>
          <p:cNvCxnSpPr>
            <a:cxnSpLocks/>
          </p:cNvCxnSpPr>
          <p:nvPr/>
        </p:nvCxnSpPr>
        <p:spPr>
          <a:xfrm flipV="1">
            <a:off x="4618618" y="5977288"/>
            <a:ext cx="1185416" cy="4872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4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/>
          <a:lstStyle/>
          <a:p>
            <a:r>
              <a:rPr lang="it-IT" dirty="0"/>
              <a:t>Focus social login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18E6E-563F-D227-B54A-039588FDAFD1}"/>
              </a:ext>
            </a:extLst>
          </p:cNvPr>
          <p:cNvSpPr txBox="1"/>
          <p:nvPr/>
        </p:nvSpPr>
        <p:spPr>
          <a:xfrm>
            <a:off x="7196843" y="1634138"/>
            <a:ext cx="4466121" cy="4801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accounts/v1/login </a:t>
            </a:r>
            <a:r>
              <a:rPr lang="it-IT" dirty="0"/>
              <a:t>con l’</a:t>
            </a:r>
            <a:r>
              <a:rPr lang="it-IT" dirty="0" err="1"/>
              <a:t>Oauth</a:t>
            </a:r>
            <a:r>
              <a:rPr lang="it-IT" dirty="0"/>
              <a:t> Token di Google (</a:t>
            </a:r>
            <a:r>
              <a:rPr lang="it-IT" i="1" dirty="0" err="1"/>
              <a:t>response.credential</a:t>
            </a:r>
            <a:r>
              <a:rPr lang="it-IT" dirty="0"/>
              <a:t>)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i="1" dirty="0"/>
          </a:p>
          <a:p>
            <a:r>
              <a:rPr lang="it-IT" dirty="0"/>
              <a:t>Funziona come la login standard:</a:t>
            </a:r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ed il</a:t>
            </a:r>
            <a:r>
              <a:rPr lang="it-IT" i="1" dirty="0"/>
              <a:t> </a:t>
            </a:r>
            <a:r>
              <a:rPr lang="it-IT" i="1" dirty="0" err="1"/>
              <a:t>sessionToken</a:t>
            </a:r>
            <a:r>
              <a:rPr lang="it-IT" i="1" dirty="0"/>
              <a:t> -&gt; </a:t>
            </a:r>
            <a:r>
              <a:rPr lang="it-IT" dirty="0"/>
              <a:t>si mostra </a:t>
            </a:r>
            <a:r>
              <a:rPr lang="it-IT" i="1" dirty="0"/>
              <a:t>l’</a:t>
            </a:r>
            <a:r>
              <a:rPr lang="it-IT" b="1" i="1" dirty="0">
                <a:solidFill>
                  <a:srgbClr val="C00000"/>
                </a:solidFill>
              </a:rPr>
              <a:t>home page in base al tipo di utente</a:t>
            </a:r>
            <a:r>
              <a:rPr lang="it-IT" i="1" dirty="0"/>
              <a:t>.</a:t>
            </a:r>
          </a:p>
          <a:p>
            <a:r>
              <a:rPr lang="it-IT" dirty="0"/>
              <a:t>In caso di 206 (account </a:t>
            </a:r>
            <a:r>
              <a:rPr lang="it-IT" dirty="0" err="1"/>
              <a:t>pending</a:t>
            </a:r>
            <a:r>
              <a:rPr lang="it-IT" dirty="0"/>
              <a:t>) si mostra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  <a:p>
            <a:r>
              <a:rPr lang="it-IT" dirty="0"/>
              <a:t>In tutti gli altri casi si dà un errore generico o la </a:t>
            </a:r>
            <a:r>
              <a:rPr lang="it-IT" dirty="0" err="1"/>
              <a:t>statusReason</a:t>
            </a:r>
            <a:endParaRPr lang="it-IT" b="1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6E37A47-F4E4-DAEB-BF1B-8E6A4029EAC7}"/>
              </a:ext>
            </a:extLst>
          </p:cNvPr>
          <p:cNvSpPr txBox="1"/>
          <p:nvPr/>
        </p:nvSpPr>
        <p:spPr>
          <a:xfrm>
            <a:off x="1006738" y="1264024"/>
            <a:ext cx="5615444" cy="2862322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Apertura finestra, login e quant’altro… Google fa tutto da solo.</a:t>
            </a:r>
            <a:endParaRPr lang="it-IT" b="1" dirty="0">
              <a:solidFill>
                <a:srgbClr val="FFC000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fr-FR" dirty="0">
              <a:solidFill>
                <a:srgbClr val="E3CEAB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&lt;script&gt;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//Google Login Handler </a:t>
            </a:r>
            <a:r>
              <a:rPr lang="it-IT" b="1" i="1" dirty="0" err="1">
                <a:solidFill>
                  <a:srgbClr val="CEDF99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function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onGoogleSocialLogin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){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console.log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response.credential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 call the </a:t>
            </a:r>
            <a:r>
              <a:rPr lang="it-IT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accoun</a:t>
            </a:r>
            <a:r>
              <a:rPr lang="it-IT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/v1/</a:t>
            </a:r>
            <a:r>
              <a:rPr lang="it-IT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socialLogin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&lt;/script&gt;</a:t>
            </a:r>
            <a:endParaRPr lang="it-IT" dirty="0">
              <a:solidFill>
                <a:srgbClr val="DCDCCC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it-IT" dirty="0">
              <a:solidFill>
                <a:srgbClr val="E3CEAB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it-IT" dirty="0"/>
              <a:t>Da </a:t>
            </a:r>
            <a:r>
              <a:rPr lang="it-IT" i="1" u="sng" dirty="0" err="1"/>
              <a:t>response.credential</a:t>
            </a:r>
            <a:r>
              <a:rPr lang="it-IT" i="1" u="sng" dirty="0"/>
              <a:t> </a:t>
            </a:r>
            <a:r>
              <a:rPr lang="it-IT" dirty="0"/>
              <a:t>si estrae l’</a:t>
            </a:r>
            <a:r>
              <a:rPr lang="it-IT" b="1" dirty="0" err="1"/>
              <a:t>Oauth</a:t>
            </a:r>
            <a:r>
              <a:rPr lang="it-IT" b="1" dirty="0"/>
              <a:t> Token</a:t>
            </a:r>
            <a:r>
              <a:rPr lang="it-IT" dirty="0"/>
              <a:t>, ossia il parametro per richiamare la </a:t>
            </a:r>
            <a:r>
              <a:rPr lang="it-IT" b="1" i="1" dirty="0"/>
              <a:t>accounts/v1/</a:t>
            </a:r>
            <a:r>
              <a:rPr lang="it-IT" b="1" i="1" dirty="0" err="1"/>
              <a:t>socailLogin</a:t>
            </a:r>
            <a:r>
              <a:rPr lang="it-IT" b="1" i="1" dirty="0"/>
              <a:t> </a:t>
            </a:r>
            <a:endParaRPr lang="it-IT" dirty="0">
              <a:solidFill>
                <a:srgbClr val="DCDCCC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4E0A6A-3ACC-3C4C-934E-B69BFAD0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38" y="4930027"/>
            <a:ext cx="5615444" cy="1506631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6E3BFF4-E809-828E-25CD-545AE08D90AB}"/>
              </a:ext>
            </a:extLst>
          </p:cNvPr>
          <p:cNvCxnSpPr>
            <a:cxnSpLocks/>
            <a:stCxn id="41" idx="2"/>
            <a:endCxn id="4" idx="0"/>
          </p:cNvCxnSpPr>
          <p:nvPr/>
        </p:nvCxnSpPr>
        <p:spPr>
          <a:xfrm>
            <a:off x="3814460" y="4126346"/>
            <a:ext cx="0" cy="8036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622182" y="4034795"/>
            <a:ext cx="574661" cy="16485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 fontScale="90000"/>
          </a:bodyPr>
          <a:lstStyle/>
          <a:p>
            <a:r>
              <a:rPr lang="it-IT" dirty="0"/>
              <a:t>Screen di registrazione standard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18E6E-563F-D227-B54A-039588FDAFD1}"/>
              </a:ext>
            </a:extLst>
          </p:cNvPr>
          <p:cNvSpPr txBox="1"/>
          <p:nvPr/>
        </p:nvSpPr>
        <p:spPr>
          <a:xfrm>
            <a:off x="7196843" y="1634138"/>
            <a:ext cx="4614157" cy="4247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register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BODY:</a:t>
            </a:r>
            <a:endParaRPr lang="en-US" i="1" dirty="0"/>
          </a:p>
          <a:p>
            <a:r>
              <a:rPr lang="en-US" i="1" dirty="0"/>
              <a:t> { "username":"gigyamaster@mail234.lol", "password":"1234567", "</a:t>
            </a:r>
            <a:r>
              <a:rPr lang="en-US" i="1" dirty="0" err="1"/>
              <a:t>firstName</a:t>
            </a:r>
            <a:r>
              <a:rPr lang="en-US" i="1" dirty="0"/>
              <a:t>":"</a:t>
            </a:r>
            <a:r>
              <a:rPr lang="en-US" i="1" dirty="0" err="1"/>
              <a:t>gigya</a:t>
            </a:r>
            <a:r>
              <a:rPr lang="en-US" i="1" dirty="0"/>
              <a:t>", "</a:t>
            </a:r>
            <a:r>
              <a:rPr lang="en-US" i="1" dirty="0" err="1"/>
              <a:t>lastName</a:t>
            </a:r>
            <a:r>
              <a:rPr lang="en-US" i="1" dirty="0"/>
              <a:t>":"master“ }</a:t>
            </a:r>
          </a:p>
          <a:p>
            <a:endParaRPr lang="it-IT" i="1" dirty="0"/>
          </a:p>
          <a:p>
            <a:r>
              <a:rPr lang="it-IT" dirty="0"/>
              <a:t>In caso di 206 (account </a:t>
            </a:r>
            <a:r>
              <a:rPr lang="it-IT" dirty="0" err="1"/>
              <a:t>pending</a:t>
            </a:r>
            <a:r>
              <a:rPr lang="it-IT" dirty="0"/>
              <a:t>) si ottiene un </a:t>
            </a:r>
            <a:r>
              <a:rPr lang="it-IT" i="1" dirty="0" err="1"/>
              <a:t>regToken</a:t>
            </a:r>
            <a:r>
              <a:rPr lang="it-IT" dirty="0"/>
              <a:t> (che non è una sessione completa) mostra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  <a:p>
            <a:r>
              <a:rPr lang="it-IT" dirty="0"/>
              <a:t>In caso di 202 si comunica all’utente che </a:t>
            </a:r>
            <a:r>
              <a:rPr lang="it-IT" b="1" dirty="0">
                <a:solidFill>
                  <a:srgbClr val="FF0000"/>
                </a:solidFill>
              </a:rPr>
              <a:t>la password non è abbastanza complessa</a:t>
            </a:r>
            <a:r>
              <a:rPr lang="it-IT" dirty="0"/>
              <a:t>.</a:t>
            </a:r>
          </a:p>
          <a:p>
            <a:r>
              <a:rPr lang="it-IT" dirty="0"/>
              <a:t>In tutti gli altri casi si dà un errore generico o la </a:t>
            </a:r>
            <a:r>
              <a:rPr lang="it-IT" dirty="0" err="1"/>
              <a:t>statusReason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D02F8E-EAC8-9193-0A1E-BDCEE04D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00" y="1185158"/>
            <a:ext cx="3105269" cy="529045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96000" y="3757797"/>
            <a:ext cx="1100843" cy="23273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D4EA41-5BCA-ACF5-A79C-84AF3282D1CA}"/>
              </a:ext>
            </a:extLst>
          </p:cNvPr>
          <p:cNvSpPr txBox="1"/>
          <p:nvPr/>
        </p:nvSpPr>
        <p:spPr>
          <a:xfrm>
            <a:off x="1042185" y="1653827"/>
            <a:ext cx="223985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Chiede sole le informazioni minimali per la registrazione standard.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C46F73-0111-4A33-F69E-08B8D3BDDE9A}"/>
              </a:ext>
            </a:extLst>
          </p:cNvPr>
          <p:cNvSpPr txBox="1"/>
          <p:nvPr/>
        </p:nvSpPr>
        <p:spPr>
          <a:xfrm>
            <a:off x="1042185" y="3403680"/>
            <a:ext cx="223985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Serve:</a:t>
            </a:r>
          </a:p>
          <a:p>
            <a:pPr marL="285750" indent="-285750">
              <a:buFontTx/>
              <a:buChar char="-"/>
            </a:pPr>
            <a:r>
              <a:rPr lang="it-IT" dirty="0"/>
              <a:t>Email</a:t>
            </a:r>
          </a:p>
          <a:p>
            <a:pPr marL="285750" indent="-285750">
              <a:buFontTx/>
              <a:buChar char="-"/>
            </a:pPr>
            <a:r>
              <a:rPr lang="it-IT" dirty="0"/>
              <a:t>Password</a:t>
            </a:r>
          </a:p>
          <a:p>
            <a:r>
              <a:rPr lang="it-IT" dirty="0"/>
              <a:t>Se l’utente fa il furbo gli saranno chiesti dopo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Nome</a:t>
            </a:r>
          </a:p>
          <a:p>
            <a:pPr marL="285750" indent="-285750">
              <a:buFontTx/>
              <a:buChar char="-"/>
            </a:pPr>
            <a:r>
              <a:rPr lang="it-IT" dirty="0"/>
              <a:t>Cognome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33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B8668939-93F1-7615-72CF-1D4393F2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36" y="1185158"/>
            <a:ext cx="3135086" cy="515547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 fontScale="90000"/>
          </a:bodyPr>
          <a:lstStyle/>
          <a:p>
            <a:r>
              <a:rPr lang="it-IT" dirty="0"/>
              <a:t>Completamento della registrazione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76257" y="3862814"/>
            <a:ext cx="827973" cy="2059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D4EA41-5BCA-ACF5-A79C-84AF3282D1CA}"/>
              </a:ext>
            </a:extLst>
          </p:cNvPr>
          <p:cNvSpPr txBox="1"/>
          <p:nvPr/>
        </p:nvSpPr>
        <p:spPr>
          <a:xfrm>
            <a:off x="198546" y="1185158"/>
            <a:ext cx="3105268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Se l’utente interrompe la registrazione a metà, oppure è la prima volta che si logga con un social, si troverà in uno stato </a:t>
            </a:r>
            <a:r>
              <a:rPr lang="it-IT" dirty="0" err="1"/>
              <a:t>pending</a:t>
            </a:r>
            <a:r>
              <a:rPr lang="it-IT" dirty="0"/>
              <a:t> fintanto ché non completerà la registrazione inserendo i dati obbligatori.</a:t>
            </a:r>
          </a:p>
          <a:p>
            <a:endParaRPr lang="it-IT" dirty="0"/>
          </a:p>
          <a:p>
            <a:r>
              <a:rPr lang="it-IT" dirty="0" err="1"/>
              <a:t>Mostare</a:t>
            </a:r>
            <a:r>
              <a:rPr lang="it-IT" dirty="0"/>
              <a:t> questa schermata ogni volta che una API torna lo </a:t>
            </a:r>
            <a:r>
              <a:rPr lang="it-IT" dirty="0" err="1"/>
              <a:t>statusCode</a:t>
            </a:r>
            <a:r>
              <a:rPr lang="it-IT" dirty="0"/>
              <a:t> 206 (account </a:t>
            </a:r>
            <a:r>
              <a:rPr lang="it-IT" dirty="0" err="1"/>
              <a:t>pending</a:t>
            </a:r>
            <a:r>
              <a:rPr lang="it-IT" dirty="0"/>
              <a:t>), in particolare:</a:t>
            </a:r>
          </a:p>
          <a:p>
            <a:pPr marL="285750" indent="-285750">
              <a:buFontTx/>
              <a:buChar char="-"/>
            </a:pPr>
            <a:r>
              <a:rPr lang="it-IT" b="1" i="1" dirty="0"/>
              <a:t>accounts/v1/</a:t>
            </a:r>
            <a:r>
              <a:rPr lang="it-IT" b="1" i="1" dirty="0" err="1"/>
              <a:t>register</a:t>
            </a:r>
            <a:endParaRPr lang="it-IT" b="1" i="1" dirty="0"/>
          </a:p>
          <a:p>
            <a:pPr marL="285750" indent="-285750">
              <a:buFontTx/>
              <a:buChar char="-"/>
            </a:pPr>
            <a:r>
              <a:rPr lang="it-IT" b="1" i="1" dirty="0"/>
              <a:t>accounts/v1/login</a:t>
            </a:r>
          </a:p>
          <a:p>
            <a:pPr marL="285750" indent="-285750">
              <a:buFontTx/>
              <a:buChar char="-"/>
            </a:pPr>
            <a:r>
              <a:rPr lang="it-IT" b="1" i="1" dirty="0"/>
              <a:t>accounts/v1/</a:t>
            </a:r>
            <a:r>
              <a:rPr lang="it-IT" b="1" i="1" dirty="0" err="1"/>
              <a:t>socialLogin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04230" y="1185158"/>
            <a:ext cx="4794078" cy="53553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finalizeRegistration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dirty="0" err="1"/>
              <a:t>regToken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BODY (si possono passare solo i parametri che è necessario valorizzare)</a:t>
            </a:r>
          </a:p>
          <a:p>
            <a:r>
              <a:rPr lang="it-IT" dirty="0"/>
              <a:t> { "</a:t>
            </a:r>
            <a:r>
              <a:rPr lang="it-IT" dirty="0" err="1"/>
              <a:t>firstName</a:t>
            </a:r>
            <a:r>
              <a:rPr lang="it-IT" dirty="0"/>
              <a:t>":"nome", "address":"1234567", "phone":"342434}</a:t>
            </a:r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ed il</a:t>
            </a:r>
            <a:r>
              <a:rPr lang="it-IT" i="1" dirty="0"/>
              <a:t> </a:t>
            </a:r>
            <a:r>
              <a:rPr lang="it-IT" i="1" dirty="0" err="1"/>
              <a:t>sessionToken</a:t>
            </a:r>
            <a:r>
              <a:rPr lang="it-IT" i="1" dirty="0"/>
              <a:t> -&gt; </a:t>
            </a:r>
            <a:r>
              <a:rPr lang="it-IT" dirty="0"/>
              <a:t>si mostra </a:t>
            </a:r>
            <a:r>
              <a:rPr lang="it-IT" i="1" dirty="0"/>
              <a:t>l’</a:t>
            </a:r>
            <a:r>
              <a:rPr lang="it-IT" b="1" i="1" dirty="0">
                <a:solidFill>
                  <a:srgbClr val="C00000"/>
                </a:solidFill>
              </a:rPr>
              <a:t>home page in base al tipo di utente</a:t>
            </a:r>
            <a:r>
              <a:rPr lang="it-IT" i="1" dirty="0"/>
              <a:t>.</a:t>
            </a:r>
          </a:p>
          <a:p>
            <a:r>
              <a:rPr lang="it-IT" dirty="0"/>
              <a:t>In caso di 203 l’utente non ha fornito tutte le informazioni, sgridarlo e ripetere mostrando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F55227-B320-97E0-A33F-174B2D703005}"/>
              </a:ext>
            </a:extLst>
          </p:cNvPr>
          <p:cNvSpPr txBox="1"/>
          <p:nvPr/>
        </p:nvSpPr>
        <p:spPr>
          <a:xfrm>
            <a:off x="4462493" y="1575969"/>
            <a:ext cx="206457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Se l’utente ha già delle informazioni settate o ereditate dal social. Questi campi sono precompilati ma comunque editabili.</a:t>
            </a:r>
          </a:p>
        </p:txBody>
      </p:sp>
    </p:spTree>
    <p:extLst>
      <p:ext uri="{BB962C8B-B14F-4D97-AF65-F5344CB8AC3E}">
        <p14:creationId xmlns:p14="http://schemas.microsoft.com/office/powerpoint/2010/main" val="19942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Visualizza profilo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04230" y="1270094"/>
            <a:ext cx="4794078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getAccuntInfo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con cui valorizzare </a:t>
            </a:r>
            <a:r>
              <a:rPr lang="it-IT" i="1" dirty="0"/>
              <a:t>la </a:t>
            </a:r>
            <a:r>
              <a:rPr lang="it-IT" b="1" i="1" dirty="0">
                <a:solidFill>
                  <a:srgbClr val="C00000"/>
                </a:solidFill>
              </a:rPr>
              <a:t>pagina del profilo</a:t>
            </a:r>
            <a:r>
              <a:rPr lang="it-IT" i="1" dirty="0"/>
              <a:t>.</a:t>
            </a:r>
          </a:p>
          <a:p>
            <a:r>
              <a:rPr lang="it-IT" dirty="0"/>
              <a:t>L’API può fallire solo per 401 (authentication </a:t>
            </a:r>
            <a:r>
              <a:rPr lang="it-IT" dirty="0" err="1"/>
              <a:t>failed</a:t>
            </a:r>
            <a:r>
              <a:rPr lang="it-IT" dirty="0"/>
              <a:t>), il che significa che la sessione è scaduta: portare dunque l’utente alla pagina di accesso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64A5CF-C1E4-30D4-0CFE-F9683F8E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7" y="1264024"/>
            <a:ext cx="5102153" cy="5192486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</p:cNvCxnSpPr>
          <p:nvPr/>
        </p:nvCxnSpPr>
        <p:spPr>
          <a:xfrm flipH="1">
            <a:off x="3091543" y="4858062"/>
            <a:ext cx="3712687" cy="13685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732953-C51B-4318-3866-EBB6DA17689A}"/>
              </a:ext>
            </a:extLst>
          </p:cNvPr>
          <p:cNvSpPr txBox="1"/>
          <p:nvPr/>
        </p:nvSpPr>
        <p:spPr>
          <a:xfrm>
            <a:off x="1683517" y="1411374"/>
            <a:ext cx="2344437" cy="120032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Questa l’info è già nella </a:t>
            </a:r>
            <a:r>
              <a:rPr lang="it-IT" dirty="0" err="1"/>
              <a:t>response</a:t>
            </a:r>
            <a:r>
              <a:rPr lang="it-IT" dirty="0"/>
              <a:t> di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i="1" dirty="0"/>
              <a:t>login</a:t>
            </a:r>
            <a:r>
              <a:rPr lang="it-IT" dirty="0"/>
              <a:t>, </a:t>
            </a:r>
            <a:r>
              <a:rPr lang="it-IT" i="1" dirty="0" err="1"/>
              <a:t>socialLogin</a:t>
            </a:r>
            <a:r>
              <a:rPr lang="it-IT" i="1" dirty="0"/>
              <a:t> </a:t>
            </a:r>
            <a:r>
              <a:rPr lang="it-IT" dirty="0"/>
              <a:t>o di </a:t>
            </a:r>
            <a:r>
              <a:rPr lang="it-IT" i="1" dirty="0" err="1"/>
              <a:t>finalizeRegistration</a:t>
            </a:r>
            <a:r>
              <a:rPr lang="it-IT" i="1" dirty="0"/>
              <a:t>.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D8A339-F9D8-553E-0E21-8F4D696BDB37}"/>
              </a:ext>
            </a:extLst>
          </p:cNvPr>
          <p:cNvCxnSpPr>
            <a:cxnSpLocks/>
          </p:cNvCxnSpPr>
          <p:nvPr/>
        </p:nvCxnSpPr>
        <p:spPr>
          <a:xfrm flipH="1">
            <a:off x="2650343" y="2611703"/>
            <a:ext cx="767771" cy="273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055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2782</TotalTime>
  <Words>1885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Aptos</vt:lpstr>
      <vt:lpstr>Arial</vt:lpstr>
      <vt:lpstr>Consolas</vt:lpstr>
      <vt:lpstr>Gill Sans MT</vt:lpstr>
      <vt:lpstr>Impact</vt:lpstr>
      <vt:lpstr>Wingdings</vt:lpstr>
      <vt:lpstr>Badge</vt:lpstr>
      <vt:lpstr>Presentazione standard di PowerPoint</vt:lpstr>
      <vt:lpstr>API list</vt:lpstr>
      <vt:lpstr>Response from idp </vt:lpstr>
      <vt:lpstr>Authentication methods: JWT</vt:lpstr>
      <vt:lpstr>Pagina di accesso standard/social</vt:lpstr>
      <vt:lpstr>Focus social login</vt:lpstr>
      <vt:lpstr>Screen di registrazione standard</vt:lpstr>
      <vt:lpstr>Completamento della registrazione</vt:lpstr>
      <vt:lpstr>Visualizza profilo</vt:lpstr>
      <vt:lpstr>Modifica/cancellazione profilo</vt:lpstr>
      <vt:lpstr>Autenticazione da fe a be</vt:lpstr>
      <vt:lpstr>Validazione a 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PizzaParty  Project</dc:title>
  <dc:creator>Mattia Borrelli</dc:creator>
  <cp:lastModifiedBy>Mattia Borrelli</cp:lastModifiedBy>
  <cp:revision>40</cp:revision>
  <dcterms:created xsi:type="dcterms:W3CDTF">2024-04-10T20:47:37Z</dcterms:created>
  <dcterms:modified xsi:type="dcterms:W3CDTF">2024-06-20T09:07:06Z</dcterms:modified>
</cp:coreProperties>
</file>