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7_3CE54DBB.xml" ContentType="application/vnd.ms-powerpoint.comments+xml"/>
  <Override PartName="/ppt/comments/modernComment_105_98180D7B.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7" r:id="rId3"/>
    <p:sldId id="258" r:id="rId4"/>
    <p:sldId id="266" r:id="rId5"/>
    <p:sldId id="262" r:id="rId6"/>
    <p:sldId id="263" r:id="rId7"/>
    <p:sldId id="259" r:id="rId8"/>
    <p:sldId id="261" r:id="rId9"/>
    <p:sldId id="265" r:id="rId10"/>
    <p:sldId id="267" r:id="rId11"/>
    <p:sldId id="268" r:id="rId12"/>
    <p:sldId id="26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8EBCA5-758F-E6C2-8B60-B0B4191D9E28}" name="Mattia Borrelli" initials="MB" userId="S::mattia.borrelli@edu.unito.it::67e08db5-3c1e-4b6c-b218-36d4dd2b9b9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640" autoAdjust="0"/>
  </p:normalViewPr>
  <p:slideViewPr>
    <p:cSldViewPr snapToGrid="0">
      <p:cViewPr>
        <p:scale>
          <a:sx n="100" d="100"/>
          <a:sy n="100" d="100"/>
        </p:scale>
        <p:origin x="-160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5_98180D7B.xml><?xml version="1.0" encoding="utf-8"?>
<p188:cmLst xmlns:a="http://schemas.openxmlformats.org/drawingml/2006/main" xmlns:r="http://schemas.openxmlformats.org/officeDocument/2006/relationships" xmlns:p188="http://schemas.microsoft.com/office/powerpoint/2018/8/main">
  <p188:cm id="{F42E2AD9-5462-44A1-B7D9-AA3B7EFE7072}" authorId="{BB8EBCA5-758F-E6C2-8B60-B0B4191D9E28}" created="2024-04-21T21:55:08.703">
    <ac:txMkLst xmlns:ac="http://schemas.microsoft.com/office/drawing/2013/main/command">
      <pc:docMk xmlns:pc="http://schemas.microsoft.com/office/powerpoint/2013/main/command"/>
      <pc:sldMk xmlns:pc="http://schemas.microsoft.com/office/powerpoint/2013/main/command" cId="2551713147" sldId="261"/>
      <ac:spMk id="3" creationId="{B3034D42-FAAC-EA80-76E5-499B6B4AF8AD}"/>
      <ac:txMk cp="171" len="1">
        <ac:context len="357" hash="2340101534"/>
      </ac:txMk>
    </ac:txMkLst>
    <p188:pos x="4412522" y="1859284"/>
    <p188:txBody>
      <a:bodyPr/>
      <a:lstStyle/>
      <a:p>
        <a:r>
          <a:rPr lang="it-IT"/>
          <a:t>To be defined</a:t>
        </a:r>
      </a:p>
    </p188:txBody>
  </p188:cm>
</p188:cmLst>
</file>

<file path=ppt/comments/modernComment_107_3CE54DBB.xml><?xml version="1.0" encoding="utf-8"?>
<p188:cmLst xmlns:a="http://schemas.openxmlformats.org/drawingml/2006/main" xmlns:r="http://schemas.openxmlformats.org/officeDocument/2006/relationships" xmlns:p188="http://schemas.microsoft.com/office/powerpoint/2018/8/main">
  <p188:cm id="{A5CC2B66-99CA-4606-B865-B35B87CF9E5B}" authorId="{BB8EBCA5-758F-E6C2-8B60-B0B4191D9E28}" created="2024-04-28T16:05:57.522">
    <ac:txMkLst xmlns:ac="http://schemas.microsoft.com/office/drawing/2013/main/command">
      <pc:docMk xmlns:pc="http://schemas.microsoft.com/office/powerpoint/2013/main/command"/>
      <pc:sldMk xmlns:pc="http://schemas.microsoft.com/office/powerpoint/2013/main/command" cId="1021660603" sldId="263"/>
      <ac:spMk id="4" creationId="{F4AFCCF9-D862-5A60-C1D2-2A4B637783DB}"/>
      <ac:txMk cp="317" len="9">
        <ac:context len="1078" hash="1197842046"/>
      </ac:txMk>
    </ac:txMkLst>
    <p188:pos x="5988100" y="1635990"/>
    <p188:txBody>
      <a:bodyPr/>
      <a:lstStyle/>
      <a:p>
        <a:r>
          <a:rPr lang="it-IT"/>
          <a:t>Link che è molto più facile condividere direttamente: studiare fattibilità apertura app con link… Soprattutto fattore sicurezza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F2D89-8D74-4771-9B84-F8D68ACF1E9C}" type="datetimeFigureOut">
              <a:rPr lang="it-IT" smtClean="0"/>
              <a:t>01/05/2024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12B79-2CC9-4FC8-A536-DA2DF5CB7675}" type="slidenum">
              <a:rPr lang="it-IT" smtClean="0"/>
              <a:t>‹N›</a:t>
            </a:fld>
            <a:endParaRPr lang="it-IT"/>
          </a:p>
        </p:txBody>
      </p:sp>
    </p:spTree>
    <p:extLst>
      <p:ext uri="{BB962C8B-B14F-4D97-AF65-F5344CB8AC3E}">
        <p14:creationId xmlns:p14="http://schemas.microsoft.com/office/powerpoint/2010/main" val="759629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1412B79-2CC9-4FC8-A536-DA2DF5CB7675}" type="slidenum">
              <a:rPr lang="it-IT" smtClean="0"/>
              <a:t>10</a:t>
            </a:fld>
            <a:endParaRPr lang="it-IT"/>
          </a:p>
        </p:txBody>
      </p:sp>
    </p:spTree>
    <p:extLst>
      <p:ext uri="{BB962C8B-B14F-4D97-AF65-F5344CB8AC3E}">
        <p14:creationId xmlns:p14="http://schemas.microsoft.com/office/powerpoint/2010/main" val="299714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1F951DB-826C-4016-A4F4-3F3639A78377}" type="datetimeFigureOut">
              <a:rPr lang="it-IT" smtClean="0"/>
              <a:t>01/05/2024</a:t>
            </a:fld>
            <a:endParaRPr lang="it-I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t-I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9576862-DA4D-4AB0-97A4-FB43F9BB5466}" type="slidenum">
              <a:rPr lang="it-IT" smtClean="0"/>
              <a:t>‹N›</a:t>
            </a:fld>
            <a:endParaRPr lang="it-I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758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F951DB-826C-4016-A4F4-3F3639A78377}" type="datetimeFigureOut">
              <a:rPr lang="it-IT" smtClean="0"/>
              <a:t>01/05/2024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166800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F951DB-826C-4016-A4F4-3F3639A78377}" type="datetimeFigureOut">
              <a:rPr lang="it-IT" smtClean="0"/>
              <a:t>01/05/2024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29092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1F951DB-826C-4016-A4F4-3F3639A78377}" type="datetimeFigureOut">
              <a:rPr lang="it-IT" smtClean="0"/>
              <a:t>01/05/2024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13694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1F951DB-826C-4016-A4F4-3F3639A78377}" type="datetimeFigureOut">
              <a:rPr lang="it-IT" smtClean="0"/>
              <a:t>01/05/2024</a:t>
            </a:fld>
            <a:endParaRPr lang="it-I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9576862-DA4D-4AB0-97A4-FB43F9BB5466}" type="slidenum">
              <a:rPr lang="it-IT" smtClean="0"/>
              <a:t>‹N›</a:t>
            </a:fld>
            <a:endParaRPr lang="it-I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533455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1F951DB-826C-4016-A4F4-3F3639A78377}" type="datetimeFigureOut">
              <a:rPr lang="it-IT" smtClean="0"/>
              <a:t>01/05/2024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5271259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1F951DB-826C-4016-A4F4-3F3639A78377}" type="datetimeFigureOut">
              <a:rPr lang="it-IT" smtClean="0"/>
              <a:t>01/05/2024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37969822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1F951DB-826C-4016-A4F4-3F3639A78377}" type="datetimeFigureOut">
              <a:rPr lang="it-IT" smtClean="0"/>
              <a:t>01/05/2024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419809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951DB-826C-4016-A4F4-3F3639A78377}" type="datetimeFigureOut">
              <a:rPr lang="it-IT" smtClean="0"/>
              <a:t>01/05/2024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407449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61F951DB-826C-4016-A4F4-3F3639A78377}" type="datetimeFigureOut">
              <a:rPr lang="it-IT" smtClean="0"/>
              <a:t>01/05/2024</a:t>
            </a:fld>
            <a:endParaRPr lang="it-IT"/>
          </a:p>
        </p:txBody>
      </p:sp>
      <p:sp>
        <p:nvSpPr>
          <p:cNvPr id="6" name="Footer Placeholder 5"/>
          <p:cNvSpPr>
            <a:spLocks noGrp="1"/>
          </p:cNvSpPr>
          <p:nvPr>
            <p:ph type="ftr" sz="quarter" idx="11"/>
          </p:nvPr>
        </p:nvSpPr>
        <p:spPr>
          <a:xfrm>
            <a:off x="2103620" y="6375679"/>
            <a:ext cx="3482179" cy="345796"/>
          </a:xfrm>
        </p:spPr>
        <p:txBody>
          <a:bodyPr/>
          <a:lstStyle/>
          <a:p>
            <a:endParaRPr lang="it-IT"/>
          </a:p>
        </p:txBody>
      </p:sp>
      <p:sp>
        <p:nvSpPr>
          <p:cNvPr id="7" name="Slide Number Placeholder 6"/>
          <p:cNvSpPr>
            <a:spLocks noGrp="1"/>
          </p:cNvSpPr>
          <p:nvPr>
            <p:ph type="sldNum" sz="quarter" idx="12"/>
          </p:nvPr>
        </p:nvSpPr>
        <p:spPr>
          <a:xfrm>
            <a:off x="5691014" y="6375679"/>
            <a:ext cx="1232456" cy="345796"/>
          </a:xfrm>
        </p:spPr>
        <p:txBody>
          <a:bodyPr/>
          <a:lstStyle/>
          <a:p>
            <a:fld id="{A9576862-DA4D-4AB0-97A4-FB43F9BB5466}" type="slidenum">
              <a:rPr lang="it-IT" smtClean="0"/>
              <a:t>‹N›</a:t>
            </a:fld>
            <a:endParaRPr lang="it-I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83024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61F951DB-826C-4016-A4F4-3F3639A78377}" type="datetimeFigureOut">
              <a:rPr lang="it-IT" smtClean="0"/>
              <a:t>01/05/2024</a:t>
            </a:fld>
            <a:endParaRPr lang="it-IT"/>
          </a:p>
        </p:txBody>
      </p:sp>
      <p:sp>
        <p:nvSpPr>
          <p:cNvPr id="6" name="Footer Placeholder 5"/>
          <p:cNvSpPr>
            <a:spLocks noGrp="1"/>
          </p:cNvSpPr>
          <p:nvPr>
            <p:ph type="ftr" sz="quarter" idx="11"/>
          </p:nvPr>
        </p:nvSpPr>
        <p:spPr>
          <a:xfrm>
            <a:off x="2103621" y="6375679"/>
            <a:ext cx="3482178" cy="345796"/>
          </a:xfrm>
        </p:spPr>
        <p:txBody>
          <a:bodyPr/>
          <a:lstStyle/>
          <a:p>
            <a:endParaRPr lang="it-IT"/>
          </a:p>
        </p:txBody>
      </p:sp>
      <p:sp>
        <p:nvSpPr>
          <p:cNvPr id="7" name="Slide Number Placeholder 6"/>
          <p:cNvSpPr>
            <a:spLocks noGrp="1"/>
          </p:cNvSpPr>
          <p:nvPr>
            <p:ph type="sldNum" sz="quarter" idx="12"/>
          </p:nvPr>
        </p:nvSpPr>
        <p:spPr>
          <a:xfrm>
            <a:off x="5687568" y="6375679"/>
            <a:ext cx="1234440" cy="345796"/>
          </a:xfrm>
        </p:spPr>
        <p:txBody>
          <a:bodyPr/>
          <a:lstStyle/>
          <a:p>
            <a:fld id="{A9576862-DA4D-4AB0-97A4-FB43F9BB5466}" type="slidenum">
              <a:rPr lang="it-IT" smtClean="0"/>
              <a:t>‹N›</a:t>
            </a:fld>
            <a:endParaRPr lang="it-IT"/>
          </a:p>
        </p:txBody>
      </p:sp>
    </p:spTree>
    <p:extLst>
      <p:ext uri="{BB962C8B-B14F-4D97-AF65-F5344CB8AC3E}">
        <p14:creationId xmlns:p14="http://schemas.microsoft.com/office/powerpoint/2010/main" val="35127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1F951DB-826C-4016-A4F4-3F3639A78377}" type="datetimeFigureOut">
              <a:rPr lang="it-IT" smtClean="0"/>
              <a:t>01/05/2024</a:t>
            </a:fld>
            <a:endParaRPr lang="it-I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9576862-DA4D-4AB0-97A4-FB43F9BB5466}" type="slidenum">
              <a:rPr lang="it-IT" smtClean="0"/>
              <a:t>‹N›</a:t>
            </a:fld>
            <a:endParaRPr lang="it-I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04285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7_3CE54DB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98180D7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logo, Elementi grafici, cartone animato&#10;&#10;Descrizione generata automaticamente">
            <a:extLst>
              <a:ext uri="{FF2B5EF4-FFF2-40B4-BE49-F238E27FC236}">
                <a16:creationId xmlns:a16="http://schemas.microsoft.com/office/drawing/2014/main" id="{165542A6-BA8A-A476-8A5A-5E9BD457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892" y="1345918"/>
            <a:ext cx="3600708" cy="3715016"/>
          </a:xfrm>
          <a:prstGeom prst="rect">
            <a:avLst/>
          </a:prstGeom>
        </p:spPr>
      </p:pic>
      <p:sp>
        <p:nvSpPr>
          <p:cNvPr id="3" name="Sottotitolo 2">
            <a:extLst>
              <a:ext uri="{FF2B5EF4-FFF2-40B4-BE49-F238E27FC236}">
                <a16:creationId xmlns:a16="http://schemas.microsoft.com/office/drawing/2014/main" id="{E25B5338-A05E-4C1E-D2A6-33D0D536F229}"/>
              </a:ext>
            </a:extLst>
          </p:cNvPr>
          <p:cNvSpPr>
            <a:spLocks noGrp="1"/>
          </p:cNvSpPr>
          <p:nvPr>
            <p:ph type="subTitle" idx="1"/>
          </p:nvPr>
        </p:nvSpPr>
        <p:spPr>
          <a:xfrm>
            <a:off x="1524000" y="5120687"/>
            <a:ext cx="9144000" cy="1655762"/>
          </a:xfrm>
        </p:spPr>
        <p:txBody>
          <a:bodyPr>
            <a:normAutofit/>
          </a:bodyPr>
          <a:lstStyle/>
          <a:p>
            <a:r>
              <a:rPr lang="it-IT" dirty="0"/>
              <a:t>Mattia Borrelli, Matteo </a:t>
            </a:r>
            <a:r>
              <a:rPr lang="it-IT" dirty="0" err="1"/>
              <a:t>Ielacqua</a:t>
            </a:r>
            <a:endParaRPr lang="it-IT" i="1" dirty="0"/>
          </a:p>
          <a:p>
            <a:r>
              <a:rPr lang="it-IT" i="1" dirty="0"/>
              <a:t>Tecniche Avanzate per lo Sviluppo del Software</a:t>
            </a:r>
          </a:p>
          <a:p>
            <a:r>
              <a:rPr lang="it-IT" dirty="0" err="1"/>
              <a:t>A.a</a:t>
            </a:r>
            <a:r>
              <a:rPr lang="it-IT" dirty="0"/>
              <a:t>. 2023/2024</a:t>
            </a:r>
          </a:p>
        </p:txBody>
      </p:sp>
    </p:spTree>
    <p:extLst>
      <p:ext uri="{BB962C8B-B14F-4D97-AF65-F5344CB8AC3E}">
        <p14:creationId xmlns:p14="http://schemas.microsoft.com/office/powerpoint/2010/main" val="27318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8575B-16CC-1F66-F557-B85B5143E803}"/>
              </a:ext>
            </a:extLst>
          </p:cNvPr>
          <p:cNvSpPr>
            <a:spLocks noGrp="1"/>
          </p:cNvSpPr>
          <p:nvPr>
            <p:ph type="title"/>
          </p:nvPr>
        </p:nvSpPr>
        <p:spPr/>
        <p:txBody>
          <a:bodyPr/>
          <a:lstStyle/>
          <a:p>
            <a:r>
              <a:rPr lang="it-IT" dirty="0"/>
              <a:t>CRC card</a:t>
            </a:r>
          </a:p>
        </p:txBody>
      </p:sp>
      <p:sp>
        <p:nvSpPr>
          <p:cNvPr id="3" name="Segnaposto contenuto 2">
            <a:extLst>
              <a:ext uri="{FF2B5EF4-FFF2-40B4-BE49-F238E27FC236}">
                <a16:creationId xmlns:a16="http://schemas.microsoft.com/office/drawing/2014/main" id="{764F0ED6-84B4-262E-1651-C746072DB123}"/>
              </a:ext>
            </a:extLst>
          </p:cNvPr>
          <p:cNvSpPr>
            <a:spLocks noGrp="1"/>
          </p:cNvSpPr>
          <p:nvPr>
            <p:ph idx="1"/>
          </p:nvPr>
        </p:nvSpPr>
        <p:spPr>
          <a:xfrm>
            <a:off x="1251678" y="1700075"/>
            <a:ext cx="4660850" cy="1806605"/>
          </a:xfrm>
        </p:spPr>
        <p:style>
          <a:lnRef idx="2">
            <a:schemeClr val="accent5"/>
          </a:lnRef>
          <a:fillRef idx="1">
            <a:schemeClr val="lt1"/>
          </a:fillRef>
          <a:effectRef idx="0">
            <a:schemeClr val="accent5"/>
          </a:effectRef>
          <a:fontRef idx="minor">
            <a:schemeClr val="dk1"/>
          </a:fontRef>
        </p:style>
        <p:txBody>
          <a:bodyPr>
            <a:normAutofit fontScale="55000" lnSpcReduction="20000"/>
          </a:bodyPr>
          <a:lstStyle/>
          <a:p>
            <a:pPr marL="0" indent="0">
              <a:buNone/>
            </a:pPr>
            <a:r>
              <a:rPr lang="it-IT" b="1" dirty="0">
                <a:solidFill>
                  <a:schemeClr val="tx1"/>
                </a:solidFill>
              </a:rPr>
              <a:t>Cliente (</a:t>
            </a:r>
            <a:r>
              <a:rPr lang="it-IT" b="1" i="1" dirty="0">
                <a:solidFill>
                  <a:schemeClr val="tx1"/>
                </a:solidFill>
              </a:rPr>
              <a:t>Account</a:t>
            </a:r>
            <a:r>
              <a:rPr lang="it-IT" b="1" dirty="0">
                <a:solidFill>
                  <a:schemeClr val="tx1"/>
                </a:solidFill>
              </a:rPr>
              <a:t>)</a:t>
            </a:r>
            <a:endParaRPr lang="it-IT" dirty="0">
              <a:solidFill>
                <a:schemeClr val="tx1"/>
              </a:solidFill>
            </a:endParaRPr>
          </a:p>
          <a:p>
            <a:pPr marL="0" indent="0">
              <a:buNone/>
            </a:pPr>
            <a:r>
              <a:rPr lang="it-IT" b="1" dirty="0" err="1">
                <a:solidFill>
                  <a:schemeClr val="tx1"/>
                </a:solidFill>
              </a:rPr>
              <a:t>Responsabilities</a:t>
            </a:r>
            <a:r>
              <a:rPr lang="it-IT" dirty="0">
                <a:solidFill>
                  <a:schemeClr val="tx1"/>
                </a:solidFill>
              </a:rPr>
              <a:t>:</a:t>
            </a:r>
          </a:p>
          <a:p>
            <a:pPr marL="0" indent="0">
              <a:buNone/>
            </a:pPr>
            <a:r>
              <a:rPr lang="it-IT" dirty="0">
                <a:solidFill>
                  <a:schemeClr val="tx1"/>
                </a:solidFill>
              </a:rPr>
              <a:t>ordinare/pagare</a:t>
            </a:r>
          </a:p>
          <a:p>
            <a:r>
              <a:rPr lang="it-IT" dirty="0">
                <a:solidFill>
                  <a:schemeClr val="tx1"/>
                </a:solidFill>
              </a:rPr>
              <a:t>Creare un ordine </a:t>
            </a:r>
          </a:p>
          <a:p>
            <a:r>
              <a:rPr lang="it-IT" dirty="0">
                <a:solidFill>
                  <a:schemeClr val="tx1"/>
                </a:solidFill>
              </a:rPr>
              <a:t>Creare o partecipare ad un </a:t>
            </a:r>
            <a:r>
              <a:rPr lang="it-IT" dirty="0" err="1">
                <a:solidFill>
                  <a:schemeClr val="tx1"/>
                </a:solidFill>
              </a:rPr>
              <a:t>PizzaParty</a:t>
            </a:r>
            <a:endParaRPr lang="it-IT" dirty="0">
              <a:solidFill>
                <a:schemeClr val="tx1"/>
              </a:solidFill>
            </a:endParaRPr>
          </a:p>
          <a:p>
            <a:r>
              <a:rPr lang="it-IT" dirty="0">
                <a:solidFill>
                  <a:schemeClr val="tx1"/>
                </a:solidFill>
              </a:rPr>
              <a:t>Accedere/registrarsi al servizio</a:t>
            </a:r>
          </a:p>
          <a:p>
            <a:pPr marL="0" indent="0">
              <a:buNone/>
            </a:pPr>
            <a:r>
              <a:rPr lang="it-IT" b="1" dirty="0" err="1">
                <a:solidFill>
                  <a:schemeClr val="tx1"/>
                </a:solidFill>
              </a:rPr>
              <a:t>Collaborators</a:t>
            </a:r>
            <a:r>
              <a:rPr lang="it-IT" dirty="0">
                <a:solidFill>
                  <a:schemeClr val="tx1"/>
                </a:solidFill>
              </a:rPr>
              <a:t>: Ordine, Pizza, Cliente</a:t>
            </a:r>
          </a:p>
        </p:txBody>
      </p:sp>
      <p:graphicFrame>
        <p:nvGraphicFramePr>
          <p:cNvPr id="7" name="Tabella 6">
            <a:extLst>
              <a:ext uri="{FF2B5EF4-FFF2-40B4-BE49-F238E27FC236}">
                <a16:creationId xmlns:a16="http://schemas.microsoft.com/office/drawing/2014/main" id="{0CC4A042-774A-6AA2-C7CD-3CBBABC1B467}"/>
              </a:ext>
            </a:extLst>
          </p:cNvPr>
          <p:cNvGraphicFramePr>
            <a:graphicFrameLocks noGrp="1"/>
          </p:cNvGraphicFramePr>
          <p:nvPr>
            <p:extLst>
              <p:ext uri="{D42A27DB-BD31-4B8C-83A1-F6EECF244321}">
                <p14:modId xmlns:p14="http://schemas.microsoft.com/office/powerpoint/2010/main" val="2984483292"/>
              </p:ext>
            </p:extLst>
          </p:nvPr>
        </p:nvGraphicFramePr>
        <p:xfrm>
          <a:off x="1251675" y="1694361"/>
          <a:ext cx="4660848" cy="2425066"/>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1">
                  <a:extLst>
                    <a:ext uri="{9D8B030D-6E8A-4147-A177-3AD203B41FA5}">
                      <a16:colId xmlns:a16="http://schemas.microsoft.com/office/drawing/2014/main" val="840631319"/>
                    </a:ext>
                  </a:extLst>
                </a:gridCol>
              </a:tblGrid>
              <a:tr h="215857">
                <a:tc gridSpan="2">
                  <a:txBody>
                    <a:bodyPr/>
                    <a:lstStyle/>
                    <a:p>
                      <a:pPr marL="0" marR="0" lvl="0" indent="0" algn="ctr" defTabSz="914400" rtl="0" eaLnBrk="1" fontAlgn="auto" latinLnBrk="0" hangingPunct="1">
                        <a:lnSpc>
                          <a:spcPct val="110000"/>
                        </a:lnSpc>
                        <a:spcBef>
                          <a:spcPts val="700"/>
                        </a:spcBef>
                        <a:spcAft>
                          <a:spcPts val="0"/>
                        </a:spcAft>
                        <a:buClr>
                          <a:srgbClr val="2A1A00"/>
                        </a:buClr>
                        <a:buSzTx/>
                        <a:buFont typeface="Arial" panose="020B0604020202020204" pitchFamily="34" charset="0"/>
                        <a:buNone/>
                        <a:tabLst/>
                        <a:defRPr/>
                      </a:pPr>
                      <a:r>
                        <a:rPr kumimoji="0" lang="it-IT" sz="1100" b="1" i="0" u="none" strike="noStrike" kern="1200" cap="none" spc="0" normalizeH="0" baseline="0" noProof="0" dirty="0">
                          <a:ln>
                            <a:noFill/>
                          </a:ln>
                          <a:solidFill>
                            <a:prstClr val="black"/>
                          </a:solidFill>
                          <a:effectLst/>
                          <a:uLnTx/>
                          <a:uFillTx/>
                          <a:latin typeface="+mn-lt"/>
                          <a:ea typeface="+mn-ea"/>
                          <a:cs typeface="+mn-cs"/>
                        </a:rPr>
                        <a:t>Cliente (</a:t>
                      </a:r>
                      <a:r>
                        <a:rPr kumimoji="0" lang="it-IT" sz="1100" b="1" i="1" u="none" strike="noStrike" kern="1200" cap="none" spc="0" normalizeH="0" baseline="0" noProof="0" dirty="0">
                          <a:ln>
                            <a:noFill/>
                          </a:ln>
                          <a:solidFill>
                            <a:prstClr val="black"/>
                          </a:solidFill>
                          <a:effectLst/>
                          <a:uLnTx/>
                          <a:uFillTx/>
                          <a:latin typeface="+mn-lt"/>
                          <a:ea typeface="+mn-ea"/>
                          <a:cs typeface="+mn-cs"/>
                        </a:rPr>
                        <a:t>Account</a:t>
                      </a:r>
                      <a:r>
                        <a:rPr kumimoji="0" lang="it-IT" sz="1100" b="1" i="0" u="none" strike="noStrike" kern="1200" cap="none" spc="0" normalizeH="0" baseline="0" noProof="0" dirty="0">
                          <a:ln>
                            <a:noFill/>
                          </a:ln>
                          <a:solidFill>
                            <a:prstClr val="black"/>
                          </a:solidFill>
                          <a:effectLst/>
                          <a:uLnTx/>
                          <a:uFillTx/>
                          <a:latin typeface="+mn-lt"/>
                          <a:ea typeface="+mn-ea"/>
                          <a:cs typeface="+mn-cs"/>
                        </a:rPr>
                        <a:t>)</a:t>
                      </a:r>
                      <a:endParaRPr kumimoji="0" lang="it-IT" sz="11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284175">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Creare un ordine </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Creare o partecipare ad un </a:t>
                      </a:r>
                      <a:r>
                        <a:rPr kumimoji="0" lang="it-IT" sz="1100" b="0" i="0" u="none" strike="noStrike" kern="1200" cap="none" spc="0" normalizeH="0" baseline="0" noProof="0" dirty="0" err="1">
                          <a:ln>
                            <a:noFill/>
                          </a:ln>
                          <a:solidFill>
                            <a:prstClr val="black"/>
                          </a:solidFill>
                          <a:effectLst/>
                          <a:uLnTx/>
                          <a:uFillTx/>
                          <a:latin typeface="+mn-lt"/>
                          <a:ea typeface="+mn-ea"/>
                          <a:cs typeface="+mn-cs"/>
                        </a:rPr>
                        <a:t>PizzaParty</a:t>
                      </a:r>
                      <a:endParaRPr kumimoji="0" lang="it-IT" sz="11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Accedere/registrarsi al servizio</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Inserire i propri dati</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Comporre una pizza</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Decidere il budget per un ordine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Confermare ordini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12574">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0" lang="it-IT" sz="1100" b="0" i="0" u="none" strike="noStrike" kern="1200" cap="none" spc="0" normalizeH="0" baseline="0" noProof="0" dirty="0">
                          <a:ln>
                            <a:noFill/>
                          </a:ln>
                          <a:solidFill>
                            <a:prstClr val="black"/>
                          </a:solidFill>
                          <a:effectLst/>
                          <a:uLnTx/>
                          <a:uFillTx/>
                          <a:latin typeface="+mn-lt"/>
                          <a:ea typeface="+mn-ea"/>
                          <a:cs typeface="+mn-cs"/>
                        </a:rPr>
                        <a:t>Ordine, Pizza, Cliente</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8" name="Tabella 7">
            <a:extLst>
              <a:ext uri="{FF2B5EF4-FFF2-40B4-BE49-F238E27FC236}">
                <a16:creationId xmlns:a16="http://schemas.microsoft.com/office/drawing/2014/main" id="{D8132B44-42F7-34C7-E846-169C224997A6}"/>
              </a:ext>
            </a:extLst>
          </p:cNvPr>
          <p:cNvGraphicFramePr>
            <a:graphicFrameLocks noGrp="1"/>
          </p:cNvGraphicFramePr>
          <p:nvPr>
            <p:extLst>
              <p:ext uri="{D42A27DB-BD31-4B8C-83A1-F6EECF244321}">
                <p14:modId xmlns:p14="http://schemas.microsoft.com/office/powerpoint/2010/main" val="3050284336"/>
              </p:ext>
            </p:extLst>
          </p:nvPr>
        </p:nvGraphicFramePr>
        <p:xfrm>
          <a:off x="6624146" y="1694361"/>
          <a:ext cx="4660849" cy="2425065"/>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335183">
                <a:tc gridSpan="2">
                  <a:txBody>
                    <a:bodyPr/>
                    <a:lstStyle/>
                    <a:p>
                      <a:pPr marL="0" indent="0">
                        <a:buFont typeface="Arial" panose="020B0604020202020204" pitchFamily="34" charset="0"/>
                        <a:buNone/>
                      </a:pPr>
                      <a:r>
                        <a:rPr lang="it-IT" sz="1100" b="1" dirty="0">
                          <a:solidFill>
                            <a:schemeClr val="tx1"/>
                          </a:solidFill>
                        </a:rPr>
                        <a:t>Pizzeria (</a:t>
                      </a:r>
                      <a:r>
                        <a:rPr lang="it-IT" sz="1100" b="1" i="1" dirty="0">
                          <a:solidFill>
                            <a:schemeClr val="tx1"/>
                          </a:solidFill>
                        </a:rPr>
                        <a:t>Account</a:t>
                      </a:r>
                      <a:r>
                        <a:rPr lang="it-IT" sz="11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754699">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Accedere/Registrarsi al servizio</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Dichiararsi aperta o chiusa</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Inserire i propri dati ed proprio il menù</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Accettare ordini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335183">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Ordine, Pizza, Ingrediente</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9" name="Tabella 8">
            <a:extLst>
              <a:ext uri="{FF2B5EF4-FFF2-40B4-BE49-F238E27FC236}">
                <a16:creationId xmlns:a16="http://schemas.microsoft.com/office/drawing/2014/main" id="{08B30ED9-124D-7E45-0247-502B9A7A5572}"/>
              </a:ext>
            </a:extLst>
          </p:cNvPr>
          <p:cNvGraphicFramePr>
            <a:graphicFrameLocks noGrp="1"/>
          </p:cNvGraphicFramePr>
          <p:nvPr>
            <p:extLst>
              <p:ext uri="{D42A27DB-BD31-4B8C-83A1-F6EECF244321}">
                <p14:modId xmlns:p14="http://schemas.microsoft.com/office/powerpoint/2010/main" val="1739420240"/>
              </p:ext>
            </p:extLst>
          </p:nvPr>
        </p:nvGraphicFramePr>
        <p:xfrm>
          <a:off x="1251675" y="4349016"/>
          <a:ext cx="4660849" cy="1874457"/>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215857">
                <a:tc gridSpan="2">
                  <a:txBody>
                    <a:bodyPr/>
                    <a:lstStyle/>
                    <a:p>
                      <a:pPr marL="0" indent="0" algn="ctr">
                        <a:buFont typeface="Arial" panose="020B0604020202020204" pitchFamily="34" charset="0"/>
                        <a:buNone/>
                      </a:pPr>
                      <a:r>
                        <a:rPr lang="it-IT" sz="1100" b="1" dirty="0">
                          <a:solidFill>
                            <a:schemeClr val="tx1"/>
                          </a:solidFill>
                        </a:rPr>
                        <a:t>Ordine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284175">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Elenca le pizze ordinate da uno o più utenti</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costo totale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orario di consegna indicativo</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Ha un budget massimo che il cliente è disposto a spendere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Gestito da una pizzeria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12574">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Pizza, Cliente, Pizzeria</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10" name="Tabella 9">
            <a:extLst>
              <a:ext uri="{FF2B5EF4-FFF2-40B4-BE49-F238E27FC236}">
                <a16:creationId xmlns:a16="http://schemas.microsoft.com/office/drawing/2014/main" id="{820DAAB4-ACCF-D834-D5AF-23AC0C99E1AF}"/>
              </a:ext>
            </a:extLst>
          </p:cNvPr>
          <p:cNvGraphicFramePr>
            <a:graphicFrameLocks noGrp="1"/>
          </p:cNvGraphicFramePr>
          <p:nvPr>
            <p:extLst>
              <p:ext uri="{D42A27DB-BD31-4B8C-83A1-F6EECF244321}">
                <p14:modId xmlns:p14="http://schemas.microsoft.com/office/powerpoint/2010/main" val="3375175296"/>
              </p:ext>
            </p:extLst>
          </p:nvPr>
        </p:nvGraphicFramePr>
        <p:xfrm>
          <a:off x="6624145" y="4349015"/>
          <a:ext cx="4660849" cy="1874456"/>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269447">
                <a:tc gridSpan="2">
                  <a:txBody>
                    <a:bodyPr/>
                    <a:lstStyle/>
                    <a:p>
                      <a:pPr marL="0" indent="0" algn="ctr">
                        <a:buFont typeface="Arial" panose="020B0604020202020204" pitchFamily="34" charset="0"/>
                        <a:buNone/>
                      </a:pPr>
                      <a:r>
                        <a:rPr lang="it-IT" sz="1100" b="1" dirty="0">
                          <a:solidFill>
                            <a:schemeClr val="tx1"/>
                          </a:solidFill>
                        </a:rPr>
                        <a:t>Pizza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335562">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Essere parte di un ordine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Essere composta di ingredienti</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costo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69447">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Ordine, Pizzeria, Ingrediente</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spTree>
    <p:extLst>
      <p:ext uri="{BB962C8B-B14F-4D97-AF65-F5344CB8AC3E}">
        <p14:creationId xmlns:p14="http://schemas.microsoft.com/office/powerpoint/2010/main" val="163045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8575B-16CC-1F66-F557-B85B5143E803}"/>
              </a:ext>
            </a:extLst>
          </p:cNvPr>
          <p:cNvSpPr>
            <a:spLocks noGrp="1"/>
          </p:cNvSpPr>
          <p:nvPr>
            <p:ph type="title"/>
          </p:nvPr>
        </p:nvSpPr>
        <p:spPr/>
        <p:txBody>
          <a:bodyPr/>
          <a:lstStyle/>
          <a:p>
            <a:r>
              <a:rPr lang="it-IT" dirty="0"/>
              <a:t>CRC card</a:t>
            </a:r>
          </a:p>
        </p:txBody>
      </p:sp>
      <p:sp>
        <p:nvSpPr>
          <p:cNvPr id="4" name="Segnaposto contenuto 2">
            <a:extLst>
              <a:ext uri="{FF2B5EF4-FFF2-40B4-BE49-F238E27FC236}">
                <a16:creationId xmlns:a16="http://schemas.microsoft.com/office/drawing/2014/main" id="{CBD3E64F-4388-4A7A-61F4-9A96E26C5B91}"/>
              </a:ext>
            </a:extLst>
          </p:cNvPr>
          <p:cNvSpPr txBox="1">
            <a:spLocks/>
          </p:cNvSpPr>
          <p:nvPr/>
        </p:nvSpPr>
        <p:spPr>
          <a:xfrm>
            <a:off x="1251676" y="3921067"/>
            <a:ext cx="4660850" cy="18066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solidFill>
                  <a:schemeClr val="tx1"/>
                </a:solidFill>
              </a:rPr>
              <a:t>Pizzeria (</a:t>
            </a:r>
            <a:r>
              <a:rPr lang="it-IT" b="1" i="1" dirty="0">
                <a:solidFill>
                  <a:schemeClr val="tx1"/>
                </a:solidFill>
              </a:rPr>
              <a:t>Account</a:t>
            </a:r>
            <a:r>
              <a:rPr lang="it-IT" b="1" dirty="0">
                <a:solidFill>
                  <a:schemeClr val="tx1"/>
                </a:solidFill>
              </a:rPr>
              <a:t>)</a:t>
            </a:r>
          </a:p>
          <a:p>
            <a:pPr marL="0" indent="0">
              <a:buFont typeface="Arial" panose="020B0604020202020204" pitchFamily="34" charset="0"/>
              <a:buNone/>
            </a:pPr>
            <a:r>
              <a:rPr lang="it-IT" b="1" dirty="0" err="1">
                <a:solidFill>
                  <a:schemeClr val="tx1"/>
                </a:solidFill>
              </a:rPr>
              <a:t>Responsabilities</a:t>
            </a:r>
            <a:r>
              <a:rPr lang="it-IT" dirty="0">
                <a:solidFill>
                  <a:schemeClr val="tx1"/>
                </a:solidFill>
              </a:rPr>
              <a:t>:</a:t>
            </a:r>
          </a:p>
          <a:p>
            <a:r>
              <a:rPr lang="it-IT" dirty="0">
                <a:solidFill>
                  <a:schemeClr val="tx1"/>
                </a:solidFill>
              </a:rPr>
              <a:t>gestire ordini</a:t>
            </a:r>
          </a:p>
          <a:p>
            <a:r>
              <a:rPr lang="it-IT" dirty="0">
                <a:solidFill>
                  <a:schemeClr val="tx1"/>
                </a:solidFill>
              </a:rPr>
              <a:t>Accedere/Registrarsi</a:t>
            </a:r>
          </a:p>
          <a:p>
            <a:r>
              <a:rPr lang="it-IT" dirty="0">
                <a:solidFill>
                  <a:schemeClr val="tx1"/>
                </a:solidFill>
              </a:rPr>
              <a:t>Inserire il menù</a:t>
            </a:r>
          </a:p>
          <a:p>
            <a:r>
              <a:rPr lang="it-IT" dirty="0">
                <a:solidFill>
                  <a:schemeClr val="tx1"/>
                </a:solidFill>
              </a:rPr>
              <a:t>Accettare ordini</a:t>
            </a:r>
          </a:p>
          <a:p>
            <a:pPr marL="0" indent="0">
              <a:buFont typeface="Arial" panose="020B0604020202020204" pitchFamily="34" charset="0"/>
              <a:buNone/>
            </a:pPr>
            <a:r>
              <a:rPr lang="it-IT" b="1" dirty="0" err="1">
                <a:solidFill>
                  <a:schemeClr val="tx1"/>
                </a:solidFill>
              </a:rPr>
              <a:t>Collaborators</a:t>
            </a:r>
            <a:r>
              <a:rPr lang="it-IT" dirty="0">
                <a:solidFill>
                  <a:schemeClr val="tx1"/>
                </a:solidFill>
              </a:rPr>
              <a:t>: Ordine, Pizza</a:t>
            </a:r>
          </a:p>
        </p:txBody>
      </p:sp>
      <p:sp>
        <p:nvSpPr>
          <p:cNvPr id="6" name="Segnaposto contenuto 2">
            <a:extLst>
              <a:ext uri="{FF2B5EF4-FFF2-40B4-BE49-F238E27FC236}">
                <a16:creationId xmlns:a16="http://schemas.microsoft.com/office/drawing/2014/main" id="{44921759-CEB0-1318-528A-901602FEB20B}"/>
              </a:ext>
            </a:extLst>
          </p:cNvPr>
          <p:cNvSpPr txBox="1">
            <a:spLocks/>
          </p:cNvSpPr>
          <p:nvPr/>
        </p:nvSpPr>
        <p:spPr>
          <a:xfrm>
            <a:off x="6624149" y="3921067"/>
            <a:ext cx="4660850" cy="180660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solidFill>
                  <a:schemeClr val="tx1"/>
                </a:solidFill>
              </a:rPr>
              <a:t>Pizza</a:t>
            </a:r>
          </a:p>
          <a:p>
            <a:pPr marL="0" indent="0">
              <a:buFont typeface="Arial" panose="020B0604020202020204" pitchFamily="34" charset="0"/>
              <a:buNone/>
            </a:pPr>
            <a:r>
              <a:rPr lang="it-IT" dirty="0" err="1">
                <a:solidFill>
                  <a:schemeClr val="tx1"/>
                </a:solidFill>
              </a:rPr>
              <a:t>Main</a:t>
            </a:r>
            <a:r>
              <a:rPr lang="it-IT" dirty="0">
                <a:solidFill>
                  <a:schemeClr val="tx1"/>
                </a:solidFill>
              </a:rPr>
              <a:t> </a:t>
            </a:r>
            <a:r>
              <a:rPr lang="it-IT" dirty="0" err="1">
                <a:solidFill>
                  <a:schemeClr val="tx1"/>
                </a:solidFill>
              </a:rPr>
              <a:t>Responsability</a:t>
            </a:r>
            <a:r>
              <a:rPr lang="it-IT" dirty="0">
                <a:solidFill>
                  <a:schemeClr val="tx1"/>
                </a:solidFill>
              </a:rPr>
              <a:t>:</a:t>
            </a:r>
          </a:p>
          <a:p>
            <a:pPr marL="0" indent="0">
              <a:buFont typeface="Arial" panose="020B0604020202020204" pitchFamily="34" charset="0"/>
              <a:buNone/>
            </a:pPr>
            <a:r>
              <a:rPr lang="it-IT" b="1" dirty="0" err="1">
                <a:solidFill>
                  <a:schemeClr val="tx1"/>
                </a:solidFill>
              </a:rPr>
              <a:t>Responsabilities</a:t>
            </a:r>
            <a:r>
              <a:rPr lang="it-IT" dirty="0">
                <a:solidFill>
                  <a:schemeClr val="tx1"/>
                </a:solidFill>
              </a:rPr>
              <a:t>: </a:t>
            </a:r>
          </a:p>
          <a:p>
            <a:r>
              <a:rPr lang="it-IT" dirty="0">
                <a:solidFill>
                  <a:schemeClr val="tx1"/>
                </a:solidFill>
              </a:rPr>
              <a:t>Ordinato dal cliente</a:t>
            </a:r>
          </a:p>
          <a:p>
            <a:r>
              <a:rPr lang="it-IT" dirty="0">
                <a:solidFill>
                  <a:schemeClr val="tx1"/>
                </a:solidFill>
              </a:rPr>
              <a:t>Realizzato e consegnato dalla pizzeria</a:t>
            </a:r>
          </a:p>
          <a:p>
            <a:pPr marL="0" indent="0">
              <a:buFont typeface="Arial" panose="020B0604020202020204" pitchFamily="34" charset="0"/>
              <a:buNone/>
            </a:pPr>
            <a:r>
              <a:rPr lang="it-IT" b="1" dirty="0" err="1">
                <a:solidFill>
                  <a:schemeClr val="tx1"/>
                </a:solidFill>
              </a:rPr>
              <a:t>Collaborators</a:t>
            </a:r>
            <a:r>
              <a:rPr lang="it-IT" dirty="0">
                <a:solidFill>
                  <a:schemeClr val="tx1"/>
                </a:solidFill>
              </a:rPr>
              <a:t>: Ordine, Pizzeria, Ingrediente</a:t>
            </a:r>
          </a:p>
        </p:txBody>
      </p:sp>
      <p:graphicFrame>
        <p:nvGraphicFramePr>
          <p:cNvPr id="7" name="Tabella 6">
            <a:extLst>
              <a:ext uri="{FF2B5EF4-FFF2-40B4-BE49-F238E27FC236}">
                <a16:creationId xmlns:a16="http://schemas.microsoft.com/office/drawing/2014/main" id="{0CC4A042-774A-6AA2-C7CD-3CBBABC1B467}"/>
              </a:ext>
            </a:extLst>
          </p:cNvPr>
          <p:cNvGraphicFramePr>
            <a:graphicFrameLocks noGrp="1"/>
          </p:cNvGraphicFramePr>
          <p:nvPr>
            <p:extLst>
              <p:ext uri="{D42A27DB-BD31-4B8C-83A1-F6EECF244321}">
                <p14:modId xmlns:p14="http://schemas.microsoft.com/office/powerpoint/2010/main" val="2573926649"/>
              </p:ext>
            </p:extLst>
          </p:nvPr>
        </p:nvGraphicFramePr>
        <p:xfrm>
          <a:off x="1251675" y="1734870"/>
          <a:ext cx="4660848" cy="1874457"/>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1">
                  <a:extLst>
                    <a:ext uri="{9D8B030D-6E8A-4147-A177-3AD203B41FA5}">
                      <a16:colId xmlns:a16="http://schemas.microsoft.com/office/drawing/2014/main" val="840631319"/>
                    </a:ext>
                  </a:extLst>
                </a:gridCol>
              </a:tblGrid>
              <a:tr h="284258">
                <a:tc gridSpan="2">
                  <a:txBody>
                    <a:bodyPr/>
                    <a:lstStyle/>
                    <a:p>
                      <a:pPr marL="0" marR="0" lvl="0" indent="0" algn="ctr" defTabSz="914400" rtl="0" eaLnBrk="1" fontAlgn="auto" latinLnBrk="0" hangingPunct="1">
                        <a:lnSpc>
                          <a:spcPct val="110000"/>
                        </a:lnSpc>
                        <a:spcBef>
                          <a:spcPts val="700"/>
                        </a:spcBef>
                        <a:spcAft>
                          <a:spcPts val="0"/>
                        </a:spcAft>
                        <a:buClr>
                          <a:srgbClr val="2A1A00"/>
                        </a:buClr>
                        <a:buSzTx/>
                        <a:buFont typeface="Arial" panose="020B0604020202020204" pitchFamily="34" charset="0"/>
                        <a:buNone/>
                        <a:tabLst/>
                        <a:defRPr/>
                      </a:pPr>
                      <a:r>
                        <a:rPr kumimoji="0" lang="it-IT" sz="1100" b="1" i="0" u="none" strike="noStrike" kern="1200" cap="none" spc="0" normalizeH="0" baseline="0" noProof="0" dirty="0">
                          <a:ln>
                            <a:noFill/>
                          </a:ln>
                          <a:solidFill>
                            <a:prstClr val="black"/>
                          </a:solidFill>
                          <a:effectLst/>
                          <a:uLnTx/>
                          <a:uFillTx/>
                          <a:latin typeface="+mn-lt"/>
                          <a:ea typeface="+mn-ea"/>
                          <a:cs typeface="+mn-cs"/>
                        </a:rPr>
                        <a:t>Engine</a:t>
                      </a:r>
                      <a:endParaRPr kumimoji="0" lang="it-IT" sz="11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310264">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Cercare le pizzerie che possono soddisfare un ordine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Gestire l’accesso e la registrazione</a:t>
                      </a:r>
                    </a:p>
                    <a:p>
                      <a:pPr marL="0" marR="0" lvl="0" indent="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None/>
                        <a:tabLst/>
                        <a:defRPr/>
                      </a:pPr>
                      <a:endParaRPr kumimoji="0" lang="it-IT" sz="11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79935">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0" lang="it-IT" sz="1100" b="0" i="0" u="none" strike="noStrike" kern="1200" cap="none" spc="0" normalizeH="0" baseline="0" noProof="0" dirty="0">
                          <a:ln>
                            <a:noFill/>
                          </a:ln>
                          <a:solidFill>
                            <a:prstClr val="black"/>
                          </a:solidFill>
                          <a:effectLst/>
                          <a:uLnTx/>
                          <a:uFillTx/>
                          <a:latin typeface="+mn-lt"/>
                          <a:ea typeface="+mn-ea"/>
                          <a:cs typeface="+mn-cs"/>
                        </a:rPr>
                        <a:t>Ordine, Pizzeria, Cliente</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8" name="Tabella 7">
            <a:extLst>
              <a:ext uri="{FF2B5EF4-FFF2-40B4-BE49-F238E27FC236}">
                <a16:creationId xmlns:a16="http://schemas.microsoft.com/office/drawing/2014/main" id="{D8132B44-42F7-34C7-E846-169C224997A6}"/>
              </a:ext>
            </a:extLst>
          </p:cNvPr>
          <p:cNvGraphicFramePr>
            <a:graphicFrameLocks noGrp="1"/>
          </p:cNvGraphicFramePr>
          <p:nvPr>
            <p:extLst>
              <p:ext uri="{D42A27DB-BD31-4B8C-83A1-F6EECF244321}">
                <p14:modId xmlns:p14="http://schemas.microsoft.com/office/powerpoint/2010/main" val="2066143781"/>
              </p:ext>
            </p:extLst>
          </p:nvPr>
        </p:nvGraphicFramePr>
        <p:xfrm>
          <a:off x="1251677" y="3927050"/>
          <a:ext cx="4660849" cy="1874457"/>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215857">
                <a:tc gridSpan="2">
                  <a:txBody>
                    <a:bodyPr/>
                    <a:lstStyle/>
                    <a:p>
                      <a:pPr marL="0" indent="0">
                        <a:buFont typeface="Arial" panose="020B0604020202020204" pitchFamily="34" charset="0"/>
                        <a:buNone/>
                      </a:pPr>
                      <a:r>
                        <a:rPr lang="it-IT" sz="1100" b="1" dirty="0">
                          <a:solidFill>
                            <a:schemeClr val="tx1"/>
                          </a:solidFill>
                        </a:rPr>
                        <a:t>Ingrediente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284175">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Comporre pizze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Ha un prezzo se è un’aggiunta ad una pizza</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Può contenere glutine </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Può contenere allergeni</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Può essere </a:t>
                      </a:r>
                      <a:r>
                        <a:rPr kumimoji="0" lang="it-IT" sz="1100" b="1" i="0" u="none" strike="noStrike" kern="1200" cap="none" spc="0" normalizeH="0" baseline="0" noProof="0" dirty="0">
                          <a:ln>
                            <a:noFill/>
                          </a:ln>
                          <a:solidFill>
                            <a:prstClr val="black"/>
                          </a:solidFill>
                          <a:effectLst/>
                          <a:uLnTx/>
                          <a:uFillTx/>
                          <a:latin typeface="+mn-lt"/>
                          <a:ea typeface="+mn-ea"/>
                          <a:cs typeface="+mn-cs"/>
                        </a:rPr>
                        <a:t>base</a:t>
                      </a:r>
                      <a:r>
                        <a:rPr kumimoji="0" lang="it-IT" sz="1100" b="0" i="0" u="none" strike="noStrike" kern="1200" cap="none" spc="0" normalizeH="0" baseline="0" noProof="0" dirty="0">
                          <a:ln>
                            <a:noFill/>
                          </a:ln>
                          <a:solidFill>
                            <a:prstClr val="black"/>
                          </a:solidFill>
                          <a:effectLst/>
                          <a:uLnTx/>
                          <a:uFillTx/>
                          <a:latin typeface="+mn-lt"/>
                          <a:ea typeface="+mn-ea"/>
                          <a:cs typeface="+mn-cs"/>
                        </a:rPr>
                        <a:t> della pizza o </a:t>
                      </a:r>
                      <a:r>
                        <a:rPr kumimoji="0" lang="it-IT" sz="1100" b="1" i="0" u="none" strike="noStrike" kern="1200" cap="none" spc="0" normalizeH="0" baseline="0" noProof="0" dirty="0">
                          <a:ln>
                            <a:noFill/>
                          </a:ln>
                          <a:solidFill>
                            <a:prstClr val="black"/>
                          </a:solidFill>
                          <a:effectLst/>
                          <a:uLnTx/>
                          <a:uFillTx/>
                          <a:latin typeface="+mn-lt"/>
                          <a:ea typeface="+mn-ea"/>
                          <a:cs typeface="+mn-cs"/>
                        </a:rPr>
                        <a:t>condimento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12574">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Pizza</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9" name="Tabella 8">
            <a:extLst>
              <a:ext uri="{FF2B5EF4-FFF2-40B4-BE49-F238E27FC236}">
                <a16:creationId xmlns:a16="http://schemas.microsoft.com/office/drawing/2014/main" id="{08B30ED9-124D-7E45-0247-502B9A7A5572}"/>
              </a:ext>
            </a:extLst>
          </p:cNvPr>
          <p:cNvGraphicFramePr>
            <a:graphicFrameLocks noGrp="1"/>
          </p:cNvGraphicFramePr>
          <p:nvPr>
            <p:extLst>
              <p:ext uri="{D42A27DB-BD31-4B8C-83A1-F6EECF244321}">
                <p14:modId xmlns:p14="http://schemas.microsoft.com/office/powerpoint/2010/main" val="662980520"/>
              </p:ext>
            </p:extLst>
          </p:nvPr>
        </p:nvGraphicFramePr>
        <p:xfrm>
          <a:off x="6624146" y="1705789"/>
          <a:ext cx="4660849" cy="1874457"/>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215857">
                <a:tc gridSpan="2">
                  <a:txBody>
                    <a:bodyPr/>
                    <a:lstStyle/>
                    <a:p>
                      <a:pPr marL="0" indent="0" algn="ctr">
                        <a:buFont typeface="Arial" panose="020B0604020202020204" pitchFamily="34" charset="0"/>
                        <a:buNone/>
                      </a:pPr>
                      <a:r>
                        <a:rPr lang="it-IT" sz="1100" b="1" dirty="0" err="1">
                          <a:solidFill>
                            <a:schemeClr val="tx1"/>
                          </a:solidFill>
                        </a:rPr>
                        <a:t>PizzaParty</a:t>
                      </a:r>
                      <a:endParaRPr lang="it-IT" sz="11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284175">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È composto da ordini effettuati da uno o più clienti</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costo totale</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Gestito interamente da una pizzeria</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orario di consegna indicativo</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Avere un utente master e un link di riferimento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12574">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Ordine, Cliente, Pizzeria</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graphicFrame>
        <p:nvGraphicFramePr>
          <p:cNvPr id="10" name="Tabella 9">
            <a:extLst>
              <a:ext uri="{FF2B5EF4-FFF2-40B4-BE49-F238E27FC236}">
                <a16:creationId xmlns:a16="http://schemas.microsoft.com/office/drawing/2014/main" id="{820DAAB4-ACCF-D834-D5AF-23AC0C99E1AF}"/>
              </a:ext>
            </a:extLst>
          </p:cNvPr>
          <p:cNvGraphicFramePr>
            <a:graphicFrameLocks noGrp="1"/>
          </p:cNvGraphicFramePr>
          <p:nvPr>
            <p:extLst>
              <p:ext uri="{D42A27DB-BD31-4B8C-83A1-F6EECF244321}">
                <p14:modId xmlns:p14="http://schemas.microsoft.com/office/powerpoint/2010/main" val="1194441247"/>
              </p:ext>
            </p:extLst>
          </p:nvPr>
        </p:nvGraphicFramePr>
        <p:xfrm>
          <a:off x="6624147" y="3915085"/>
          <a:ext cx="4660849" cy="1886422"/>
        </p:xfrm>
        <a:graphic>
          <a:graphicData uri="http://schemas.openxmlformats.org/drawingml/2006/table">
            <a:tbl>
              <a:tblPr firstRow="1" bandRow="1">
                <a:tableStyleId>{5C22544A-7EE6-4342-B048-85BDC9FD1C3A}</a:tableStyleId>
              </a:tblPr>
              <a:tblGrid>
                <a:gridCol w="1553617">
                  <a:extLst>
                    <a:ext uri="{9D8B030D-6E8A-4147-A177-3AD203B41FA5}">
                      <a16:colId xmlns:a16="http://schemas.microsoft.com/office/drawing/2014/main" val="726197375"/>
                    </a:ext>
                  </a:extLst>
                </a:gridCol>
                <a:gridCol w="3107232">
                  <a:extLst>
                    <a:ext uri="{9D8B030D-6E8A-4147-A177-3AD203B41FA5}">
                      <a16:colId xmlns:a16="http://schemas.microsoft.com/office/drawing/2014/main" val="840631319"/>
                    </a:ext>
                  </a:extLst>
                </a:gridCol>
              </a:tblGrid>
              <a:tr h="271167">
                <a:tc gridSpan="2">
                  <a:txBody>
                    <a:bodyPr/>
                    <a:lstStyle/>
                    <a:p>
                      <a:pPr marL="0" indent="0" algn="ctr">
                        <a:buFont typeface="Arial" panose="020B0604020202020204" pitchFamily="34" charset="0"/>
                        <a:buNone/>
                      </a:pPr>
                      <a:r>
                        <a:rPr lang="it-IT" sz="1100" b="1" dirty="0">
                          <a:solidFill>
                            <a:schemeClr val="tx1"/>
                          </a:solidFill>
                        </a:rPr>
                        <a:t>Menù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it-IT" dirty="0"/>
                    </a:p>
                  </a:txBody>
                  <a:tcPr/>
                </a:tc>
                <a:extLst>
                  <a:ext uri="{0D108BD9-81ED-4DB2-BD59-A6C34878D82A}">
                    <a16:rowId xmlns:a16="http://schemas.microsoft.com/office/drawing/2014/main" val="4004686446"/>
                  </a:ext>
                </a:extLst>
              </a:tr>
              <a:tr h="1344088">
                <a:tc gridSpan="2">
                  <a:txBody>
                    <a:bodyPr/>
                    <a:lstStyle/>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Elencare le pizze offerte da una pizzeria ed il costo</a:t>
                      </a:r>
                    </a:p>
                    <a:p>
                      <a:pPr marL="228600" marR="0" lvl="0" indent="-228600" algn="l" defTabSz="914400" rtl="0" eaLnBrk="1" fontAlgn="auto" latinLnBrk="0" hangingPunct="1">
                        <a:lnSpc>
                          <a:spcPct val="110000"/>
                        </a:lnSpc>
                        <a:spcBef>
                          <a:spcPts val="700"/>
                        </a:spcBef>
                        <a:spcAft>
                          <a:spcPts val="0"/>
                        </a:spcAft>
                        <a:buClr>
                          <a:srgbClr val="2A1A00"/>
                        </a:buClr>
                        <a:buSzTx/>
                        <a:buFont typeface="Arial" panose="020B0604020202020204" pitchFamily="34" charset="0"/>
                        <a:buChar char="•"/>
                        <a:tabLst/>
                        <a:defRPr/>
                      </a:pPr>
                      <a:r>
                        <a:rPr kumimoji="0" lang="it-IT" sz="1100" b="0" i="0" u="none" strike="noStrike" kern="1200" cap="none" spc="0" normalizeH="0" baseline="0" noProof="0" dirty="0">
                          <a:ln>
                            <a:noFill/>
                          </a:ln>
                          <a:solidFill>
                            <a:prstClr val="black"/>
                          </a:solidFill>
                          <a:effectLst/>
                          <a:uLnTx/>
                          <a:uFillTx/>
                          <a:latin typeface="+mn-lt"/>
                          <a:ea typeface="+mn-ea"/>
                          <a:cs typeface="+mn-cs"/>
                        </a:rPr>
                        <a:t>Specificare le possibili aggiunte ed il loro costo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it-IT" dirty="0"/>
                    </a:p>
                  </a:txBody>
                  <a:tcPr/>
                </a:tc>
                <a:extLst>
                  <a:ext uri="{0D108BD9-81ED-4DB2-BD59-A6C34878D82A}">
                    <a16:rowId xmlns:a16="http://schemas.microsoft.com/office/drawing/2014/main" val="3920479009"/>
                  </a:ext>
                </a:extLst>
              </a:tr>
              <a:tr h="271167">
                <a:tc>
                  <a:txBody>
                    <a:bodyPr/>
                    <a:lstStyle/>
                    <a:p>
                      <a:r>
                        <a:rPr kumimoji="0" lang="it-IT" sz="1100" b="1" i="0" u="none" strike="noStrike" kern="1200" cap="none" spc="0" normalizeH="0" baseline="0" noProof="0" dirty="0" err="1">
                          <a:ln>
                            <a:noFill/>
                          </a:ln>
                          <a:solidFill>
                            <a:prstClr val="black"/>
                          </a:solidFill>
                          <a:effectLst/>
                          <a:uLnTx/>
                          <a:uFillTx/>
                          <a:latin typeface="+mn-lt"/>
                          <a:ea typeface="+mn-ea"/>
                          <a:cs typeface="+mn-cs"/>
                        </a:rPr>
                        <a:t>Collaborators</a:t>
                      </a:r>
                      <a:endParaRPr lang="it-IT"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it-IT" sz="1100" dirty="0">
                          <a:solidFill>
                            <a:schemeClr val="tx1"/>
                          </a:solidFill>
                        </a:rPr>
                        <a:t>Pizzeria, Pizza, Ingrediente</a:t>
                      </a:r>
                      <a:endParaRPr lang="it-IT"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349837"/>
                  </a:ext>
                </a:extLst>
              </a:tr>
            </a:tbl>
          </a:graphicData>
        </a:graphic>
      </p:graphicFrame>
    </p:spTree>
    <p:extLst>
      <p:ext uri="{BB962C8B-B14F-4D97-AF65-F5344CB8AC3E}">
        <p14:creationId xmlns:p14="http://schemas.microsoft.com/office/powerpoint/2010/main" val="324771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8575B-16CC-1F66-F557-B85B5143E803}"/>
              </a:ext>
            </a:extLst>
          </p:cNvPr>
          <p:cNvSpPr>
            <a:spLocks noGrp="1"/>
          </p:cNvSpPr>
          <p:nvPr>
            <p:ph type="title"/>
          </p:nvPr>
        </p:nvSpPr>
        <p:spPr/>
        <p:txBody>
          <a:bodyPr/>
          <a:lstStyle/>
          <a:p>
            <a:r>
              <a:rPr lang="it-IT" dirty="0"/>
              <a:t>Diagramma delle classi</a:t>
            </a:r>
          </a:p>
        </p:txBody>
      </p:sp>
      <p:pic>
        <p:nvPicPr>
          <p:cNvPr id="9" name="Segnaposto contenuto 8" descr="Immagine che contiene schermata, diagramma, design&#10;&#10;Descrizione generata automaticamente">
            <a:extLst>
              <a:ext uri="{FF2B5EF4-FFF2-40B4-BE49-F238E27FC236}">
                <a16:creationId xmlns:a16="http://schemas.microsoft.com/office/drawing/2014/main" id="{1EF07967-ED5F-C641-4653-ACE63BA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309" y="1128451"/>
            <a:ext cx="9909381" cy="5572755"/>
          </a:xfrm>
        </p:spPr>
      </p:pic>
    </p:spTree>
    <p:extLst>
      <p:ext uri="{BB962C8B-B14F-4D97-AF65-F5344CB8AC3E}">
        <p14:creationId xmlns:p14="http://schemas.microsoft.com/office/powerpoint/2010/main" val="146679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8575B-16CC-1F66-F557-B85B5143E803}"/>
              </a:ext>
            </a:extLst>
          </p:cNvPr>
          <p:cNvSpPr>
            <a:spLocks noGrp="1"/>
          </p:cNvSpPr>
          <p:nvPr>
            <p:ph type="title"/>
          </p:nvPr>
        </p:nvSpPr>
        <p:spPr>
          <a:xfrm>
            <a:off x="2651862" y="2934392"/>
            <a:ext cx="6888276" cy="989215"/>
          </a:xfrm>
        </p:spPr>
        <p:txBody>
          <a:bodyPr>
            <a:normAutofit/>
          </a:bodyPr>
          <a:lstStyle/>
          <a:p>
            <a:pPr algn="ctr"/>
            <a:r>
              <a:rPr lang="it-IT" dirty="0"/>
              <a:t>Grazie dell’attenzione</a:t>
            </a:r>
          </a:p>
        </p:txBody>
      </p:sp>
    </p:spTree>
    <p:extLst>
      <p:ext uri="{BB962C8B-B14F-4D97-AF65-F5344CB8AC3E}">
        <p14:creationId xmlns:p14="http://schemas.microsoft.com/office/powerpoint/2010/main" val="39674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73D605-4FF4-B0E5-85AC-EAE6B9B8A7C8}"/>
              </a:ext>
            </a:extLst>
          </p:cNvPr>
          <p:cNvSpPr>
            <a:spLocks noGrp="1"/>
          </p:cNvSpPr>
          <p:nvPr>
            <p:ph type="title"/>
          </p:nvPr>
        </p:nvSpPr>
        <p:spPr/>
        <p:txBody>
          <a:bodyPr/>
          <a:lstStyle/>
          <a:p>
            <a:r>
              <a:rPr lang="it-IT" dirty="0"/>
              <a:t>Perché?</a:t>
            </a:r>
          </a:p>
        </p:txBody>
      </p:sp>
      <p:sp>
        <p:nvSpPr>
          <p:cNvPr id="3" name="Segnaposto contenuto 2">
            <a:extLst>
              <a:ext uri="{FF2B5EF4-FFF2-40B4-BE49-F238E27FC236}">
                <a16:creationId xmlns:a16="http://schemas.microsoft.com/office/drawing/2014/main" id="{4DA4C1D9-2B73-E26A-A962-144CA931A134}"/>
              </a:ext>
            </a:extLst>
          </p:cNvPr>
          <p:cNvSpPr>
            <a:spLocks noGrp="1"/>
          </p:cNvSpPr>
          <p:nvPr>
            <p:ph idx="1"/>
          </p:nvPr>
        </p:nvSpPr>
        <p:spPr>
          <a:xfrm>
            <a:off x="1251678" y="1806607"/>
            <a:ext cx="10178322" cy="4407762"/>
          </a:xfrm>
        </p:spPr>
        <p:txBody>
          <a:bodyPr>
            <a:normAutofit/>
          </a:bodyPr>
          <a:lstStyle/>
          <a:p>
            <a:pPr marL="0" indent="0">
              <a:buNone/>
            </a:pPr>
            <a:r>
              <a:rPr lang="it-IT" sz="2600" dirty="0"/>
              <a:t>Ordinare una pizza può essere frustrante? </a:t>
            </a:r>
          </a:p>
          <a:p>
            <a:pPr lvl="1"/>
            <a:r>
              <a:rPr lang="it-IT" sz="2600" dirty="0"/>
              <a:t>Spesso il cliente </a:t>
            </a:r>
            <a:r>
              <a:rPr lang="it-IT" sz="2600" b="1" u="sng" dirty="0"/>
              <a:t>non legge </a:t>
            </a:r>
            <a:r>
              <a:rPr lang="it-IT" sz="2600" dirty="0"/>
              <a:t>tutto il menù</a:t>
            </a:r>
          </a:p>
          <a:p>
            <a:pPr lvl="1"/>
            <a:r>
              <a:rPr lang="it-IT" sz="2600" dirty="0"/>
              <a:t>Spesso il cliente </a:t>
            </a:r>
            <a:r>
              <a:rPr lang="it-IT" sz="2600" b="1" u="sng" dirty="0"/>
              <a:t>non trova</a:t>
            </a:r>
            <a:r>
              <a:rPr lang="it-IT" sz="2600" dirty="0"/>
              <a:t> quello che cerca</a:t>
            </a:r>
          </a:p>
          <a:p>
            <a:pPr lvl="1"/>
            <a:r>
              <a:rPr lang="it-IT" sz="2600" dirty="0"/>
              <a:t>Spesso il cliente </a:t>
            </a:r>
            <a:r>
              <a:rPr lang="it-IT" sz="2600" b="1" u="sng" dirty="0"/>
              <a:t>apporta modifiche </a:t>
            </a:r>
            <a:r>
              <a:rPr lang="it-IT" sz="2600" dirty="0"/>
              <a:t>al menù.</a:t>
            </a:r>
          </a:p>
          <a:p>
            <a:pPr lvl="1"/>
            <a:r>
              <a:rPr lang="it-IT" sz="2600" dirty="0"/>
              <a:t>Spesso la pizzeria </a:t>
            </a:r>
            <a:r>
              <a:rPr lang="it-IT" sz="2600" b="1" u="sng" dirty="0"/>
              <a:t>fa pasticci </a:t>
            </a:r>
            <a:r>
              <a:rPr lang="it-IT" sz="2600" dirty="0"/>
              <a:t>nel gestire ordini con fuori menù, specie quando diventano numerosi</a:t>
            </a:r>
            <a:r>
              <a:rPr lang="it-IT" dirty="0"/>
              <a:t>.</a:t>
            </a:r>
          </a:p>
          <a:p>
            <a:pPr marL="0" indent="0" algn="ctr">
              <a:buNone/>
            </a:pPr>
            <a:r>
              <a:rPr lang="it-IT" sz="2600" b="1" dirty="0"/>
              <a:t>Come aiutare i ristoranti a stare dietro alle richieste più strane dei clienti permettendogli comunque di spaziare nella scelta</a:t>
            </a:r>
            <a:r>
              <a:rPr lang="it-IT" sz="2600" dirty="0"/>
              <a:t>? </a:t>
            </a:r>
          </a:p>
        </p:txBody>
      </p:sp>
    </p:spTree>
    <p:extLst>
      <p:ext uri="{BB962C8B-B14F-4D97-AF65-F5344CB8AC3E}">
        <p14:creationId xmlns:p14="http://schemas.microsoft.com/office/powerpoint/2010/main" val="21213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2EA37-1BA4-822C-4DFF-0969CE12D4EA}"/>
              </a:ext>
            </a:extLst>
          </p:cNvPr>
          <p:cNvSpPr>
            <a:spLocks noGrp="1"/>
          </p:cNvSpPr>
          <p:nvPr>
            <p:ph type="title"/>
          </p:nvPr>
        </p:nvSpPr>
        <p:spPr>
          <a:xfrm>
            <a:off x="1251678" y="382385"/>
            <a:ext cx="10178322" cy="1038042"/>
          </a:xfrm>
        </p:spPr>
        <p:txBody>
          <a:bodyPr/>
          <a:lstStyle/>
          <a:p>
            <a:r>
              <a:rPr lang="it-IT"/>
              <a:t>PizzaParty! </a:t>
            </a:r>
            <a:r>
              <a:rPr lang="it-IT" dirty="0"/>
              <a:t>è…</a:t>
            </a:r>
          </a:p>
        </p:txBody>
      </p:sp>
      <p:sp>
        <p:nvSpPr>
          <p:cNvPr id="3" name="Segnaposto contenuto 2">
            <a:extLst>
              <a:ext uri="{FF2B5EF4-FFF2-40B4-BE49-F238E27FC236}">
                <a16:creationId xmlns:a16="http://schemas.microsoft.com/office/drawing/2014/main" id="{A5C1E554-0BD5-611C-041E-63747D0DA8FF}"/>
              </a:ext>
            </a:extLst>
          </p:cNvPr>
          <p:cNvSpPr>
            <a:spLocks noGrp="1"/>
          </p:cNvSpPr>
          <p:nvPr>
            <p:ph idx="1"/>
          </p:nvPr>
        </p:nvSpPr>
        <p:spPr>
          <a:xfrm>
            <a:off x="1251678" y="1623627"/>
            <a:ext cx="10178322" cy="4536489"/>
          </a:xfrm>
        </p:spPr>
        <p:txBody>
          <a:bodyPr>
            <a:normAutofit/>
          </a:bodyPr>
          <a:lstStyle/>
          <a:p>
            <a:pPr marL="0" indent="0" algn="ctr">
              <a:buNone/>
            </a:pPr>
            <a:r>
              <a:rPr lang="it-IT" sz="2400" b="1" dirty="0"/>
              <a:t>… Personalizzazione al centro</a:t>
            </a:r>
          </a:p>
          <a:p>
            <a:r>
              <a:rPr lang="it-IT" dirty="0"/>
              <a:t>Il cliente pensa agli ingredienti, al ristorante pensa </a:t>
            </a:r>
            <a:r>
              <a:rPr lang="it-IT" dirty="0" err="1"/>
              <a:t>PizzaParty</a:t>
            </a:r>
            <a:endParaRPr lang="it-IT" dirty="0"/>
          </a:p>
          <a:p>
            <a:pPr marL="0" indent="0" algn="ctr">
              <a:buNone/>
            </a:pPr>
            <a:r>
              <a:rPr lang="it-IT" sz="2400" b="1" dirty="0"/>
              <a:t>… Velocità e risparmio di tempo</a:t>
            </a:r>
          </a:p>
          <a:p>
            <a:r>
              <a:rPr lang="it-IT" dirty="0" err="1"/>
              <a:t>PizzaParty</a:t>
            </a:r>
            <a:r>
              <a:rPr lang="it-IT" dirty="0"/>
              <a:t> cerca la prima pizzeria in grado di soddisfare l’ordine</a:t>
            </a:r>
          </a:p>
          <a:p>
            <a:pPr marL="0" indent="0" algn="ctr">
              <a:buNone/>
            </a:pPr>
            <a:r>
              <a:rPr lang="it-IT" sz="2400" b="1" dirty="0"/>
              <a:t>… Semplicità di gestione</a:t>
            </a:r>
          </a:p>
          <a:p>
            <a:r>
              <a:rPr lang="it-IT" dirty="0"/>
              <a:t>La pizzeria riceve un ordine da menù, gestisce le tempistiche e sceglie come consegnare</a:t>
            </a:r>
          </a:p>
          <a:p>
            <a:pPr marL="0" indent="0" algn="ctr">
              <a:buNone/>
            </a:pPr>
            <a:r>
              <a:rPr lang="it-IT" sz="2400" b="1" dirty="0"/>
              <a:t>… Una festa in compagnia</a:t>
            </a:r>
          </a:p>
          <a:p>
            <a:r>
              <a:rPr lang="it-IT" dirty="0"/>
              <a:t>Ognuno ordina per sé, ma per la pizzeria è un unico ordine</a:t>
            </a:r>
          </a:p>
          <a:p>
            <a:r>
              <a:rPr lang="it-IT" dirty="0"/>
              <a:t>Ognuno paga per sé, ma per la pizzeria è un’unica transazione</a:t>
            </a:r>
          </a:p>
        </p:txBody>
      </p:sp>
    </p:spTree>
    <p:extLst>
      <p:ext uri="{BB962C8B-B14F-4D97-AF65-F5344CB8AC3E}">
        <p14:creationId xmlns:p14="http://schemas.microsoft.com/office/powerpoint/2010/main" val="126388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2EA37-1BA4-822C-4DFF-0969CE12D4EA}"/>
              </a:ext>
            </a:extLst>
          </p:cNvPr>
          <p:cNvSpPr>
            <a:spLocks noGrp="1"/>
          </p:cNvSpPr>
          <p:nvPr>
            <p:ph type="title"/>
          </p:nvPr>
        </p:nvSpPr>
        <p:spPr/>
        <p:txBody>
          <a:bodyPr/>
          <a:lstStyle/>
          <a:p>
            <a:r>
              <a:rPr lang="it-IT" dirty="0" err="1"/>
              <a:t>PizzAParty</a:t>
            </a:r>
            <a:r>
              <a:rPr lang="it-IT" dirty="0"/>
              <a:t> non è…</a:t>
            </a:r>
          </a:p>
        </p:txBody>
      </p:sp>
      <p:sp>
        <p:nvSpPr>
          <p:cNvPr id="3" name="Segnaposto contenuto 2">
            <a:extLst>
              <a:ext uri="{FF2B5EF4-FFF2-40B4-BE49-F238E27FC236}">
                <a16:creationId xmlns:a16="http://schemas.microsoft.com/office/drawing/2014/main" id="{A5C1E554-0BD5-611C-041E-63747D0DA8FF}"/>
              </a:ext>
            </a:extLst>
          </p:cNvPr>
          <p:cNvSpPr>
            <a:spLocks noGrp="1"/>
          </p:cNvSpPr>
          <p:nvPr>
            <p:ph idx="1"/>
          </p:nvPr>
        </p:nvSpPr>
        <p:spPr>
          <a:xfrm>
            <a:off x="838200" y="1874517"/>
            <a:ext cx="10515600" cy="1623285"/>
          </a:xfrm>
        </p:spPr>
        <p:txBody>
          <a:bodyPr>
            <a:normAutofit lnSpcReduction="10000"/>
          </a:bodyPr>
          <a:lstStyle/>
          <a:p>
            <a:pPr marL="0" indent="0" algn="ctr">
              <a:buNone/>
            </a:pPr>
            <a:r>
              <a:rPr lang="it-IT" dirty="0"/>
              <a:t>… Un app per </a:t>
            </a:r>
            <a:r>
              <a:rPr lang="it-IT" b="1" dirty="0"/>
              <a:t>recensioni di ristoranti</a:t>
            </a:r>
          </a:p>
          <a:p>
            <a:pPr marL="0" indent="0" algn="ctr">
              <a:buNone/>
            </a:pPr>
            <a:r>
              <a:rPr lang="it-IT" dirty="0"/>
              <a:t>… Un </a:t>
            </a:r>
            <a:r>
              <a:rPr lang="it-IT" b="1" dirty="0"/>
              <a:t>social network </a:t>
            </a:r>
            <a:r>
              <a:rPr lang="it-IT" dirty="0"/>
              <a:t>per amanti della pizza</a:t>
            </a:r>
          </a:p>
          <a:p>
            <a:pPr marL="0" indent="0" algn="ctr">
              <a:buNone/>
            </a:pPr>
            <a:r>
              <a:rPr lang="it-IT" dirty="0"/>
              <a:t>… Un app che offre un </a:t>
            </a:r>
            <a:r>
              <a:rPr lang="it-IT" b="1" dirty="0"/>
              <a:t>servizio di consegna</a:t>
            </a:r>
          </a:p>
          <a:p>
            <a:pPr marL="0" indent="0" algn="ctr">
              <a:buNone/>
            </a:pPr>
            <a:r>
              <a:rPr lang="it-IT" dirty="0"/>
              <a:t>… Un app </a:t>
            </a:r>
            <a:r>
              <a:rPr lang="it-IT" b="1" dirty="0"/>
              <a:t>come tutte le altre app di food delivery</a:t>
            </a:r>
          </a:p>
          <a:p>
            <a:endParaRPr lang="it-IT" dirty="0"/>
          </a:p>
        </p:txBody>
      </p:sp>
      <p:pic>
        <p:nvPicPr>
          <p:cNvPr id="5" name="Immagine 4" descr="Immagine che contiene testo, Elementi grafici, logo, grafica&#10;&#10;Descrizione generata automaticamente">
            <a:extLst>
              <a:ext uri="{FF2B5EF4-FFF2-40B4-BE49-F238E27FC236}">
                <a16:creationId xmlns:a16="http://schemas.microsoft.com/office/drawing/2014/main" id="{3B21E980-4013-F683-091D-EC8154919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3632739"/>
            <a:ext cx="2570825" cy="2570825"/>
          </a:xfrm>
          <a:prstGeom prst="rect">
            <a:avLst/>
          </a:prstGeom>
        </p:spPr>
      </p:pic>
      <p:pic>
        <p:nvPicPr>
          <p:cNvPr id="7" name="Immagine 6" descr="Immagine che contiene Elementi grafici, Carattere, logo, clipart&#10;&#10;Descrizione generata automaticamente">
            <a:extLst>
              <a:ext uri="{FF2B5EF4-FFF2-40B4-BE49-F238E27FC236}">
                <a16:creationId xmlns:a16="http://schemas.microsoft.com/office/drawing/2014/main" id="{7B605397-EBFE-6DB9-316A-0DBABC981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587" y="4083621"/>
            <a:ext cx="2570825" cy="2570825"/>
          </a:xfrm>
          <a:prstGeom prst="rect">
            <a:avLst/>
          </a:prstGeom>
          <a:ln w="12700">
            <a:solidFill>
              <a:srgbClr val="FF7F00"/>
            </a:solidFill>
          </a:ln>
        </p:spPr>
      </p:pic>
      <p:pic>
        <p:nvPicPr>
          <p:cNvPr id="9" name="Immagine 8" descr="Immagine che contiene Carattere, Elementi grafici, giallo, calligrafia&#10;&#10;Descrizione generata automaticamente">
            <a:extLst>
              <a:ext uri="{FF2B5EF4-FFF2-40B4-BE49-F238E27FC236}">
                <a16:creationId xmlns:a16="http://schemas.microsoft.com/office/drawing/2014/main" id="{CFA541E7-0716-A34A-5036-B6270F157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9497" y="3632738"/>
            <a:ext cx="2570825" cy="2570825"/>
          </a:xfrm>
          <a:prstGeom prst="rect">
            <a:avLst/>
          </a:prstGeom>
        </p:spPr>
      </p:pic>
    </p:spTree>
    <p:extLst>
      <p:ext uri="{BB962C8B-B14F-4D97-AF65-F5344CB8AC3E}">
        <p14:creationId xmlns:p14="http://schemas.microsoft.com/office/powerpoint/2010/main" val="181907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758A1E-A512-B89B-B689-7B5802586076}"/>
              </a:ext>
            </a:extLst>
          </p:cNvPr>
          <p:cNvSpPr>
            <a:spLocks noGrp="1"/>
          </p:cNvSpPr>
          <p:nvPr>
            <p:ph type="title"/>
          </p:nvPr>
        </p:nvSpPr>
        <p:spPr>
          <a:xfrm>
            <a:off x="1251678" y="382385"/>
            <a:ext cx="10178322" cy="950593"/>
          </a:xfrm>
        </p:spPr>
        <p:txBody>
          <a:bodyPr>
            <a:normAutofit/>
          </a:bodyPr>
          <a:lstStyle/>
          <a:p>
            <a:r>
              <a:rPr lang="it-IT" dirty="0"/>
              <a:t>Personalizzazione e rapidità…</a:t>
            </a:r>
          </a:p>
        </p:txBody>
      </p:sp>
      <p:sp>
        <p:nvSpPr>
          <p:cNvPr id="3" name="Segnaposto contenuto 2">
            <a:extLst>
              <a:ext uri="{FF2B5EF4-FFF2-40B4-BE49-F238E27FC236}">
                <a16:creationId xmlns:a16="http://schemas.microsoft.com/office/drawing/2014/main" id="{9D81A2CC-A25C-1BF0-555A-C044C188FBC1}"/>
              </a:ext>
            </a:extLst>
          </p:cNvPr>
          <p:cNvSpPr>
            <a:spLocks noGrp="1"/>
          </p:cNvSpPr>
          <p:nvPr>
            <p:ph idx="1"/>
          </p:nvPr>
        </p:nvSpPr>
        <p:spPr>
          <a:xfrm>
            <a:off x="1083039" y="1332978"/>
            <a:ext cx="10515600" cy="2946122"/>
          </a:xfrm>
        </p:spPr>
        <p:style>
          <a:lnRef idx="2">
            <a:schemeClr val="dk1"/>
          </a:lnRef>
          <a:fillRef idx="1">
            <a:schemeClr val="lt1"/>
          </a:fillRef>
          <a:effectRef idx="0">
            <a:schemeClr val="dk1"/>
          </a:effectRef>
          <a:fontRef idx="minor">
            <a:schemeClr val="dk1"/>
          </a:fontRef>
        </p:style>
        <p:txBody>
          <a:bodyPr>
            <a:noAutofit/>
          </a:bodyPr>
          <a:lstStyle/>
          <a:p>
            <a:pPr marL="0" indent="0" algn="ctr">
              <a:buNone/>
            </a:pPr>
            <a:r>
              <a:rPr lang="it-IT" sz="1700" b="1" i="1" dirty="0">
                <a:solidFill>
                  <a:schemeClr val="tx1">
                    <a:lumMod val="65000"/>
                    <a:lumOff val="35000"/>
                  </a:schemeClr>
                </a:solidFill>
              </a:rPr>
              <a:t>… Per il cliente</a:t>
            </a:r>
          </a:p>
          <a:p>
            <a:pPr marL="0" indent="0">
              <a:buNone/>
            </a:pPr>
            <a:r>
              <a:rPr lang="it-IT" sz="1700" dirty="0">
                <a:solidFill>
                  <a:schemeClr val="tx1">
                    <a:lumMod val="65000"/>
                    <a:lumOff val="35000"/>
                  </a:schemeClr>
                </a:solidFill>
              </a:rPr>
              <a:t>È un’altra serata solitaria per Fabio, che nonostante la fame ha poca voglia di cucinare, come al solito.  Fidandosi di un amico, finisce così per scaricare l’app </a:t>
            </a:r>
            <a:r>
              <a:rPr lang="it-IT" sz="1700" i="1" dirty="0" err="1">
                <a:solidFill>
                  <a:schemeClr val="tx1">
                    <a:lumMod val="65000"/>
                    <a:lumOff val="35000"/>
                  </a:schemeClr>
                </a:solidFill>
              </a:rPr>
              <a:t>PizzaParty</a:t>
            </a:r>
            <a:r>
              <a:rPr lang="it-IT" sz="1700" dirty="0">
                <a:solidFill>
                  <a:schemeClr val="tx1">
                    <a:lumMod val="65000"/>
                    <a:lumOff val="35000"/>
                  </a:schemeClr>
                </a:solidFill>
              </a:rPr>
              <a:t>.  All’apertura, Fabio entra con Google ed inserisce solo il proprio indirizzo ed il cellulare per registrarsi. Una volta dentro, tappa su ‘‘Ordina’’ visualizza subito una lista di ingredienti con cui comporre la sua pizza. Se lo desidera, Fabio può anche scegliere direttamente da un elenco di pizze ‘‘classiche’’, ma stasera preferisce essere fantasioso. Non appena composta la sua pizza rossa con uovo, acciughe, funghi e bagna </a:t>
            </a:r>
            <a:r>
              <a:rPr lang="it-IT" sz="1700" dirty="0" err="1">
                <a:solidFill>
                  <a:schemeClr val="tx1">
                    <a:lumMod val="65000"/>
                    <a:lumOff val="35000"/>
                  </a:schemeClr>
                </a:solidFill>
              </a:rPr>
              <a:t>cauda</a:t>
            </a:r>
            <a:r>
              <a:rPr lang="it-IT" sz="1700" dirty="0">
                <a:solidFill>
                  <a:schemeClr val="tx1">
                    <a:lumMod val="65000"/>
                    <a:lumOff val="35000"/>
                  </a:schemeClr>
                </a:solidFill>
              </a:rPr>
              <a:t>, l’app suggerisce quanto potrebbe costare e Fabio imposta quanto intende spendere: questa è la cifra che gli viene detratta dal conto. L’app cerca le pizzerie e non appena la prima accetta, Fabio visualizza l’orario proposto per la consegna o il ritiro. La proposta di ordine piace a Fabio, non gli resta che confermare ed attendere che il suo capolavoro culinario arrivi…</a:t>
            </a:r>
          </a:p>
        </p:txBody>
      </p:sp>
      <p:sp>
        <p:nvSpPr>
          <p:cNvPr id="6" name="Segnaposto contenuto 2">
            <a:extLst>
              <a:ext uri="{FF2B5EF4-FFF2-40B4-BE49-F238E27FC236}">
                <a16:creationId xmlns:a16="http://schemas.microsoft.com/office/drawing/2014/main" id="{0911C91A-157A-DCC5-7B5F-25869A611747}"/>
              </a:ext>
            </a:extLst>
          </p:cNvPr>
          <p:cNvSpPr txBox="1">
            <a:spLocks/>
          </p:cNvSpPr>
          <p:nvPr/>
        </p:nvSpPr>
        <p:spPr>
          <a:xfrm>
            <a:off x="1083039" y="4384909"/>
            <a:ext cx="10515600" cy="235879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1700" b="1" dirty="0">
                <a:solidFill>
                  <a:schemeClr val="tx1">
                    <a:lumMod val="65000"/>
                    <a:lumOff val="35000"/>
                  </a:schemeClr>
                </a:solidFill>
              </a:rPr>
              <a:t>… </a:t>
            </a:r>
            <a:r>
              <a:rPr lang="it-IT" sz="1700" b="1" i="1" dirty="0">
                <a:solidFill>
                  <a:schemeClr val="tx1">
                    <a:lumMod val="65000"/>
                    <a:lumOff val="35000"/>
                  </a:schemeClr>
                </a:solidFill>
              </a:rPr>
              <a:t>Per i ristoratori</a:t>
            </a:r>
          </a:p>
          <a:p>
            <a:pPr marL="0" indent="0">
              <a:buNone/>
            </a:pPr>
            <a:r>
              <a:rPr lang="it-IT" sz="1700" dirty="0">
                <a:solidFill>
                  <a:schemeClr val="tx1">
                    <a:lumMod val="65000"/>
                    <a:lumOff val="35000"/>
                  </a:schemeClr>
                </a:solidFill>
              </a:rPr>
              <a:t>Renato è il proprietario di una nuova pizzeria in centro Torino che ha chiamato ‘‘Sapori mistici’’. Per farsi conoscere e aumentare le vendite ha deciso di registrarsi a </a:t>
            </a:r>
            <a:r>
              <a:rPr lang="it-IT" sz="1700" dirty="0" err="1">
                <a:solidFill>
                  <a:schemeClr val="tx1">
                    <a:lumMod val="65000"/>
                    <a:lumOff val="35000"/>
                  </a:schemeClr>
                </a:solidFill>
              </a:rPr>
              <a:t>PizzaParty</a:t>
            </a:r>
            <a:r>
              <a:rPr lang="it-IT" sz="1700" dirty="0">
                <a:solidFill>
                  <a:schemeClr val="tx1">
                    <a:lumMod val="65000"/>
                    <a:lumOff val="35000"/>
                  </a:schemeClr>
                </a:solidFill>
              </a:rPr>
              <a:t> e usufruire del piano base in abbonamento. In settimana, quando ci sono meno ordini, Renato entra in app ed è automaticamente loggato, quindi tappa subito su ‘‘Oggi Aperto’’.  Alle 19:04 l’app suona. Renato apre la notifica: è arrivato un ordine di un certo Fabio che desidera una </a:t>
            </a:r>
            <a:r>
              <a:rPr lang="it-IT" sz="1700" i="1" dirty="0">
                <a:solidFill>
                  <a:schemeClr val="tx1">
                    <a:lumMod val="65000"/>
                    <a:lumOff val="35000"/>
                  </a:schemeClr>
                </a:solidFill>
              </a:rPr>
              <a:t>Piemontese + uovo </a:t>
            </a:r>
            <a:r>
              <a:rPr lang="it-IT" sz="1700" dirty="0">
                <a:solidFill>
                  <a:schemeClr val="tx1">
                    <a:lumMod val="65000"/>
                    <a:lumOff val="35000"/>
                  </a:schemeClr>
                </a:solidFill>
              </a:rPr>
              <a:t>il prima possibile</a:t>
            </a:r>
            <a:r>
              <a:rPr lang="it-IT" sz="1700" i="1" dirty="0">
                <a:solidFill>
                  <a:schemeClr val="tx1">
                    <a:lumMod val="65000"/>
                    <a:lumOff val="35000"/>
                  </a:schemeClr>
                </a:solidFill>
              </a:rPr>
              <a:t> </a:t>
            </a:r>
            <a:r>
              <a:rPr lang="it-IT" sz="1700" dirty="0">
                <a:solidFill>
                  <a:schemeClr val="tx1">
                    <a:lumMod val="65000"/>
                    <a:lumOff val="35000"/>
                  </a:schemeClr>
                </a:solidFill>
              </a:rPr>
              <a:t>a diversi isolati dalla pizzeria. Renato è piuttosto libero questa sera, perciò accetta, impostando come orario indicativo le 19:30 per la consegna a domicilio. Dopo pochi minuti, l’app conferma l’accettazione dell’ordine e stampa la comanda. Una volta pronto, Fabio fa uscire l’ordine con il suo fattorino di fiducia per la consegna e riceve il pagamento.</a:t>
            </a:r>
            <a:endParaRPr lang="it-IT" sz="1700" i="1" dirty="0">
              <a:solidFill>
                <a:schemeClr val="tx1">
                  <a:lumMod val="65000"/>
                  <a:lumOff val="35000"/>
                </a:schemeClr>
              </a:solidFill>
            </a:endParaRPr>
          </a:p>
        </p:txBody>
      </p:sp>
    </p:spTree>
    <p:extLst>
      <p:ext uri="{BB962C8B-B14F-4D97-AF65-F5344CB8AC3E}">
        <p14:creationId xmlns:p14="http://schemas.microsoft.com/office/powerpoint/2010/main" val="133396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FFC11-AFE1-C91B-A519-01FDC7190C98}"/>
              </a:ext>
            </a:extLst>
          </p:cNvPr>
          <p:cNvSpPr>
            <a:spLocks noGrp="1"/>
          </p:cNvSpPr>
          <p:nvPr>
            <p:ph type="title"/>
          </p:nvPr>
        </p:nvSpPr>
        <p:spPr>
          <a:xfrm>
            <a:off x="1251678" y="382385"/>
            <a:ext cx="10178322" cy="895999"/>
          </a:xfrm>
        </p:spPr>
        <p:txBody>
          <a:bodyPr/>
          <a:lstStyle/>
          <a:p>
            <a:r>
              <a:rPr lang="it-IT" dirty="0"/>
              <a:t>Pizza Party!!!</a:t>
            </a:r>
          </a:p>
        </p:txBody>
      </p:sp>
      <p:sp>
        <p:nvSpPr>
          <p:cNvPr id="4" name="Segnaposto contenuto 2">
            <a:extLst>
              <a:ext uri="{FF2B5EF4-FFF2-40B4-BE49-F238E27FC236}">
                <a16:creationId xmlns:a16="http://schemas.microsoft.com/office/drawing/2014/main" id="{F4AFCCF9-D862-5A60-C1D2-2A4B637783DB}"/>
              </a:ext>
            </a:extLst>
          </p:cNvPr>
          <p:cNvSpPr txBox="1">
            <a:spLocks/>
          </p:cNvSpPr>
          <p:nvPr/>
        </p:nvSpPr>
        <p:spPr>
          <a:xfrm>
            <a:off x="1108439" y="1176784"/>
            <a:ext cx="10515600" cy="559231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solidFill>
                  <a:schemeClr val="tx1">
                    <a:lumMod val="65000"/>
                    <a:lumOff val="35000"/>
                  </a:schemeClr>
                </a:solidFill>
              </a:rPr>
              <a:t>Come tutti i Sabato sera, Marco, Sara e Lucio si incontrano per la loro serata pizza e film. Purtroppo Lucio è in ritardo a causa dei soliti guasti sulla linea ferroviaria </a:t>
            </a:r>
            <a:r>
              <a:rPr lang="it-IT" i="1" dirty="0">
                <a:solidFill>
                  <a:schemeClr val="tx1">
                    <a:lumMod val="65000"/>
                    <a:lumOff val="35000"/>
                  </a:schemeClr>
                </a:solidFill>
              </a:rPr>
              <a:t>Pinerolo-Torino</a:t>
            </a:r>
            <a:r>
              <a:rPr lang="it-IT" dirty="0">
                <a:solidFill>
                  <a:schemeClr val="tx1">
                    <a:lumMod val="65000"/>
                    <a:lumOff val="35000"/>
                  </a:schemeClr>
                </a:solidFill>
              </a:rPr>
              <a:t>. Marco apre quindi l’app ed è già automaticamente loggato, pertanto tappa subito su ‘‘</a:t>
            </a:r>
            <a:r>
              <a:rPr lang="it-IT" b="1" i="1" dirty="0">
                <a:solidFill>
                  <a:schemeClr val="tx1">
                    <a:lumMod val="65000"/>
                    <a:lumOff val="35000"/>
                  </a:schemeClr>
                </a:solidFill>
              </a:rPr>
              <a:t>Start a </a:t>
            </a:r>
            <a:r>
              <a:rPr lang="it-IT" b="1" i="1" dirty="0" err="1">
                <a:solidFill>
                  <a:schemeClr val="tx1">
                    <a:lumMod val="65000"/>
                    <a:lumOff val="35000"/>
                  </a:schemeClr>
                </a:solidFill>
              </a:rPr>
              <a:t>PizzaParty</a:t>
            </a:r>
            <a:r>
              <a:rPr lang="it-IT" b="1" i="1" dirty="0">
                <a:solidFill>
                  <a:schemeClr val="tx1">
                    <a:lumMod val="65000"/>
                    <a:lumOff val="35000"/>
                  </a:schemeClr>
                </a:solidFill>
              </a:rPr>
              <a:t>!</a:t>
            </a:r>
            <a:r>
              <a:rPr lang="it-IT" dirty="0">
                <a:solidFill>
                  <a:schemeClr val="tx1">
                    <a:lumMod val="65000"/>
                    <a:lumOff val="35000"/>
                  </a:schemeClr>
                </a:solidFill>
              </a:rPr>
              <a:t>’’. Marco visualizza il </a:t>
            </a:r>
            <a:r>
              <a:rPr lang="it-IT" i="1" dirty="0" err="1">
                <a:solidFill>
                  <a:schemeClr val="tx1">
                    <a:lumMod val="65000"/>
                    <a:lumOff val="35000"/>
                  </a:schemeClr>
                </a:solidFill>
              </a:rPr>
              <a:t>linkParty</a:t>
            </a:r>
            <a:r>
              <a:rPr lang="it-IT" dirty="0">
                <a:solidFill>
                  <a:schemeClr val="tx1">
                    <a:lumMod val="65000"/>
                    <a:lumOff val="35000"/>
                  </a:schemeClr>
                </a:solidFill>
              </a:rPr>
              <a:t>, lo comunica quindi a Sara e lo manda a Lucio via SMS, dopodiché ordina la sua pizza salsiccia e patatine. In contemporanea, Lucio e Sara aprono l’app ed inseriscono il codice </a:t>
            </a:r>
            <a:r>
              <a:rPr lang="it-IT" i="1" dirty="0">
                <a:solidFill>
                  <a:schemeClr val="tx1">
                    <a:lumMod val="65000"/>
                    <a:lumOff val="35000"/>
                  </a:schemeClr>
                </a:solidFill>
              </a:rPr>
              <a:t>1234</a:t>
            </a:r>
            <a:r>
              <a:rPr lang="it-IT" dirty="0">
                <a:solidFill>
                  <a:schemeClr val="tx1">
                    <a:lumMod val="65000"/>
                    <a:lumOff val="35000"/>
                  </a:schemeClr>
                </a:solidFill>
              </a:rPr>
              <a:t>: l’app gli comunica che sono entrati nel </a:t>
            </a:r>
            <a:r>
              <a:rPr lang="it-IT" dirty="0" err="1">
                <a:solidFill>
                  <a:schemeClr val="tx1">
                    <a:lumMod val="65000"/>
                    <a:lumOff val="35000"/>
                  </a:schemeClr>
                </a:solidFill>
              </a:rPr>
              <a:t>PizzaParty</a:t>
            </a:r>
            <a:r>
              <a:rPr lang="it-IT" dirty="0">
                <a:solidFill>
                  <a:schemeClr val="tx1">
                    <a:lumMod val="65000"/>
                    <a:lumOff val="35000"/>
                  </a:schemeClr>
                </a:solidFill>
              </a:rPr>
              <a:t> di Marco. Dal treno, Lucio compone una pizza dolce alla nutella con spicchi di pera, mentre Sara seduta sul divano di Marco opta per una semplice Margherita. Dopo che tutti quanti hanno impostato quanto intendono spendere, l’app comincia la ricerca. Dopo un attimo di attesa, i tre visualizzano a che ora arriverà l’ordine.  A ciascuno viene detratta dal conto la cifra per la parte di ordine che gli spetta, solo a quel punto l’ordine è concluso. Marco e Sara possono ora rilassarsi in attesa di Lucio e delle pizze…</a:t>
            </a:r>
          </a:p>
        </p:txBody>
      </p:sp>
    </p:spTree>
    <p:extLst>
      <p:ext uri="{BB962C8B-B14F-4D97-AF65-F5344CB8AC3E}">
        <p14:creationId xmlns:p14="http://schemas.microsoft.com/office/powerpoint/2010/main" val="102166060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5D8E9-8457-C1DF-B865-A5F03679C73A}"/>
              </a:ext>
            </a:extLst>
          </p:cNvPr>
          <p:cNvSpPr>
            <a:spLocks noGrp="1"/>
          </p:cNvSpPr>
          <p:nvPr>
            <p:ph type="title"/>
          </p:nvPr>
        </p:nvSpPr>
        <p:spPr>
          <a:xfrm>
            <a:off x="1251678" y="382385"/>
            <a:ext cx="10178322" cy="895999"/>
          </a:xfrm>
        </p:spPr>
        <p:txBody>
          <a:bodyPr/>
          <a:lstStyle/>
          <a:p>
            <a:r>
              <a:rPr lang="it-IT" dirty="0"/>
              <a:t>Revenues</a:t>
            </a:r>
          </a:p>
        </p:txBody>
      </p:sp>
      <p:sp>
        <p:nvSpPr>
          <p:cNvPr id="3" name="Segnaposto contenuto 2">
            <a:extLst>
              <a:ext uri="{FF2B5EF4-FFF2-40B4-BE49-F238E27FC236}">
                <a16:creationId xmlns:a16="http://schemas.microsoft.com/office/drawing/2014/main" id="{914D27ED-6290-AE64-5F55-89EBA8165944}"/>
              </a:ext>
            </a:extLst>
          </p:cNvPr>
          <p:cNvSpPr>
            <a:spLocks noGrp="1"/>
          </p:cNvSpPr>
          <p:nvPr>
            <p:ph idx="1"/>
          </p:nvPr>
        </p:nvSpPr>
        <p:spPr>
          <a:xfrm>
            <a:off x="1251678" y="1874517"/>
            <a:ext cx="10178322" cy="4265719"/>
          </a:xfrm>
        </p:spPr>
        <p:txBody>
          <a:bodyPr>
            <a:normAutofit/>
          </a:bodyPr>
          <a:lstStyle/>
          <a:p>
            <a:pPr marL="0" indent="0" algn="ctr" rtl="0" fontAlgn="base">
              <a:spcBef>
                <a:spcPts val="0"/>
              </a:spcBef>
              <a:spcAft>
                <a:spcPts val="0"/>
              </a:spcAft>
              <a:buNone/>
            </a:pPr>
            <a:r>
              <a:rPr lang="it-IT" sz="2800" b="1" dirty="0">
                <a:latin typeface="Gill Sans MT (Corpo)"/>
              </a:rPr>
              <a:t>Entrate lato </a:t>
            </a:r>
            <a:r>
              <a:rPr lang="it-IT" sz="2800" b="1" i="1" dirty="0">
                <a:latin typeface="Gill Sans MT (Corpo)"/>
              </a:rPr>
              <a:t>Clienti</a:t>
            </a:r>
          </a:p>
          <a:p>
            <a:pPr marL="0" indent="0" rtl="0" fontAlgn="base">
              <a:spcBef>
                <a:spcPts val="0"/>
              </a:spcBef>
              <a:spcAft>
                <a:spcPts val="0"/>
              </a:spcAft>
              <a:buNone/>
            </a:pPr>
            <a:r>
              <a:rPr lang="it-IT" sz="2400" dirty="0">
                <a:latin typeface="Gill Sans MT (Corpo)"/>
              </a:rPr>
              <a:t>Il cliente paga un </a:t>
            </a:r>
            <a:r>
              <a:rPr lang="it-IT" sz="2400" b="1" dirty="0">
                <a:latin typeface="Gill Sans MT (Corpo)"/>
              </a:rPr>
              <a:t>piccolo sovraprezzo </a:t>
            </a:r>
            <a:r>
              <a:rPr lang="it-IT" sz="2400" dirty="0">
                <a:latin typeface="Gill Sans MT (Corpo)"/>
              </a:rPr>
              <a:t>sull’ordine. </a:t>
            </a:r>
          </a:p>
          <a:p>
            <a:pPr lvl="1" fontAlgn="base">
              <a:spcBef>
                <a:spcPts val="0"/>
              </a:spcBef>
            </a:pPr>
            <a:r>
              <a:rPr lang="it-IT" sz="2200" b="0" i="0" u="none" strike="noStrike" dirty="0">
                <a:effectLst/>
                <a:latin typeface="Gill Sans MT (Corpo)"/>
              </a:rPr>
              <a:t>Il prezzo finale è sempre sotto il budget impostato dal cliente e comprende sempre una piccola aggiunta per il servizio</a:t>
            </a:r>
            <a:endParaRPr lang="it-IT" b="1" dirty="0">
              <a:latin typeface="Gill Sans MT (Corpo)"/>
            </a:endParaRPr>
          </a:p>
          <a:p>
            <a:pPr marL="457200" lvl="1" indent="0" algn="ctr" fontAlgn="base">
              <a:spcBef>
                <a:spcPts val="0"/>
              </a:spcBef>
              <a:buNone/>
            </a:pPr>
            <a:r>
              <a:rPr lang="it-IT" sz="2800" b="1" dirty="0">
                <a:latin typeface="Gill Sans MT (Corpo)"/>
              </a:rPr>
              <a:t>Entrate lato </a:t>
            </a:r>
            <a:r>
              <a:rPr lang="it-IT" sz="2800" b="1" i="1" dirty="0">
                <a:latin typeface="Gill Sans MT (Corpo)"/>
              </a:rPr>
              <a:t>Pizzerie</a:t>
            </a:r>
          </a:p>
          <a:p>
            <a:pPr marL="0" indent="0" rtl="0" fontAlgn="base">
              <a:spcBef>
                <a:spcPts val="0"/>
              </a:spcBef>
              <a:spcAft>
                <a:spcPts val="0"/>
              </a:spcAft>
              <a:buNone/>
            </a:pPr>
            <a:r>
              <a:rPr lang="it-IT" sz="2400" b="0" i="0" u="none" strike="noStrike" dirty="0">
                <a:effectLst/>
                <a:latin typeface="Gill Sans MT (Corpo)"/>
              </a:rPr>
              <a:t>Le pizzerie possono </a:t>
            </a:r>
            <a:r>
              <a:rPr lang="it-IT" sz="2400" b="1" i="0" u="none" strike="noStrike" dirty="0">
                <a:effectLst/>
                <a:latin typeface="Gill Sans MT (Corpo)"/>
              </a:rPr>
              <a:t>abbonarsi</a:t>
            </a:r>
            <a:r>
              <a:rPr lang="it-IT" sz="2400" b="0" i="0" u="none" strike="noStrike" dirty="0">
                <a:effectLst/>
                <a:latin typeface="Gill Sans MT (Corpo)"/>
              </a:rPr>
              <a:t> su base settimanale </a:t>
            </a:r>
          </a:p>
          <a:p>
            <a:pPr lvl="1" fontAlgn="base">
              <a:spcBef>
                <a:spcPts val="0"/>
              </a:spcBef>
            </a:pPr>
            <a:r>
              <a:rPr lang="it-IT" sz="2000" b="0" i="0" u="none" strike="noStrike" dirty="0">
                <a:effectLst/>
                <a:latin typeface="Gill Sans MT (Corpo)"/>
              </a:rPr>
              <a:t>Le pizzerie </a:t>
            </a:r>
            <a:r>
              <a:rPr lang="it-IT" sz="2000" dirty="0">
                <a:latin typeface="Gill Sans MT (Corpo)"/>
              </a:rPr>
              <a:t>abbonate sono mostrate ai clienti </a:t>
            </a:r>
            <a:r>
              <a:rPr lang="it-IT" sz="2000" b="0" i="0" u="none" strike="noStrike" dirty="0">
                <a:effectLst/>
                <a:latin typeface="Gill Sans MT (Corpo)"/>
              </a:rPr>
              <a:t>e sono maggiormente tenute in considerazione nella scelta dell’app</a:t>
            </a:r>
          </a:p>
          <a:p>
            <a:pPr lvl="1" fontAlgn="base">
              <a:spcBef>
                <a:spcPts val="0"/>
              </a:spcBef>
            </a:pPr>
            <a:r>
              <a:rPr lang="it-IT" sz="2000" b="0" i="0" u="none" strike="noStrike" dirty="0">
                <a:effectLst/>
                <a:latin typeface="Gill Sans MT (Corpo)"/>
              </a:rPr>
              <a:t>(</a:t>
            </a:r>
            <a:r>
              <a:rPr lang="it-IT" sz="2000" b="1" i="0" u="sng" strike="noStrike" dirty="0">
                <a:effectLst/>
                <a:latin typeface="Gill Sans MT (Corpo)"/>
              </a:rPr>
              <a:t>TBD</a:t>
            </a:r>
            <a:r>
              <a:rPr lang="it-IT" sz="2000" b="0" i="0" u="none" strike="noStrike" dirty="0">
                <a:effectLst/>
                <a:latin typeface="Gill Sans MT (Corpo)"/>
              </a:rPr>
              <a:t>) La pizzeria potrà usufruire </a:t>
            </a:r>
            <a:r>
              <a:rPr lang="it-IT" sz="2000" dirty="0">
                <a:latin typeface="Gill Sans MT (Corpo)"/>
              </a:rPr>
              <a:t>del </a:t>
            </a:r>
            <a:r>
              <a:rPr lang="it-IT" sz="2000" b="0" i="0" u="none" strike="noStrike" dirty="0">
                <a:effectLst/>
                <a:latin typeface="Gill Sans MT (Corpo)"/>
              </a:rPr>
              <a:t>servizio di consegna offerto dai fattorini affiliati a Pizza Party. Nella prima fase del progetto, la pizzeria deve gestire la consegna a domicilio e/o ritiro.</a:t>
            </a:r>
          </a:p>
        </p:txBody>
      </p:sp>
    </p:spTree>
    <p:extLst>
      <p:ext uri="{BB962C8B-B14F-4D97-AF65-F5344CB8AC3E}">
        <p14:creationId xmlns:p14="http://schemas.microsoft.com/office/powerpoint/2010/main" val="281646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67B54B-3A9E-1CDE-9286-4669B05748E7}"/>
              </a:ext>
            </a:extLst>
          </p:cNvPr>
          <p:cNvSpPr>
            <a:spLocks noGrp="1"/>
          </p:cNvSpPr>
          <p:nvPr>
            <p:ph type="title"/>
          </p:nvPr>
        </p:nvSpPr>
        <p:spPr/>
        <p:txBody>
          <a:bodyPr/>
          <a:lstStyle/>
          <a:p>
            <a:r>
              <a:rPr lang="it-IT" dirty="0"/>
              <a:t>Planning e spike</a:t>
            </a:r>
          </a:p>
        </p:txBody>
      </p:sp>
      <p:sp>
        <p:nvSpPr>
          <p:cNvPr id="3" name="Segnaposto contenuto 2">
            <a:extLst>
              <a:ext uri="{FF2B5EF4-FFF2-40B4-BE49-F238E27FC236}">
                <a16:creationId xmlns:a16="http://schemas.microsoft.com/office/drawing/2014/main" id="{B3034D42-FAAC-EA80-76E5-499B6B4AF8AD}"/>
              </a:ext>
            </a:extLst>
          </p:cNvPr>
          <p:cNvSpPr>
            <a:spLocks noGrp="1"/>
          </p:cNvSpPr>
          <p:nvPr>
            <p:ph idx="1"/>
          </p:nvPr>
        </p:nvSpPr>
        <p:spPr>
          <a:xfrm>
            <a:off x="1251678" y="1874516"/>
            <a:ext cx="10178322" cy="4804580"/>
          </a:xfrm>
        </p:spPr>
        <p:txBody>
          <a:bodyPr>
            <a:normAutofit lnSpcReduction="10000"/>
          </a:bodyPr>
          <a:lstStyle/>
          <a:p>
            <a:r>
              <a:rPr lang="it-IT" dirty="0"/>
              <a:t>Sviluppo BE (Spring+ </a:t>
            </a:r>
            <a:r>
              <a:rPr lang="it-IT" dirty="0" err="1"/>
              <a:t>Kubernetes</a:t>
            </a:r>
            <a:r>
              <a:rPr lang="it-IT" dirty="0"/>
              <a:t>)</a:t>
            </a:r>
          </a:p>
          <a:p>
            <a:pPr lvl="1"/>
            <a:r>
              <a:rPr lang="it-IT" dirty="0"/>
              <a:t>Analisi funzionale e tecnica </a:t>
            </a:r>
          </a:p>
          <a:p>
            <a:pPr lvl="1"/>
            <a:r>
              <a:rPr lang="it-IT" dirty="0"/>
              <a:t>ottimizzazione ricerca</a:t>
            </a:r>
          </a:p>
          <a:p>
            <a:pPr lvl="1"/>
            <a:r>
              <a:rPr lang="it-IT" dirty="0"/>
              <a:t>Integrazione Google Maps per parametrizzare sulla distanza</a:t>
            </a:r>
          </a:p>
          <a:p>
            <a:pPr lvl="1"/>
            <a:r>
              <a:rPr lang="it-IT" dirty="0"/>
              <a:t>Sviluppo API</a:t>
            </a:r>
          </a:p>
          <a:p>
            <a:r>
              <a:rPr lang="it-IT" dirty="0"/>
              <a:t>Sviluppo FE (</a:t>
            </a:r>
            <a:r>
              <a:rPr lang="it-IT" dirty="0" err="1"/>
              <a:t>Angular</a:t>
            </a:r>
            <a:r>
              <a:rPr lang="it-IT" dirty="0"/>
              <a:t>)</a:t>
            </a:r>
          </a:p>
          <a:p>
            <a:pPr lvl="1"/>
            <a:r>
              <a:rPr lang="it-IT" dirty="0"/>
              <a:t>Analisi tecnica</a:t>
            </a:r>
          </a:p>
          <a:p>
            <a:pPr lvl="1"/>
            <a:r>
              <a:rPr lang="it-IT" dirty="0"/>
              <a:t>Flusso di ordine classico</a:t>
            </a:r>
          </a:p>
          <a:p>
            <a:pPr lvl="1"/>
            <a:r>
              <a:rPr lang="it-IT" dirty="0"/>
              <a:t>Flusso </a:t>
            </a:r>
            <a:r>
              <a:rPr lang="it-IT" dirty="0" err="1"/>
              <a:t>PizzaParty</a:t>
            </a:r>
            <a:endParaRPr lang="it-IT" dirty="0"/>
          </a:p>
          <a:p>
            <a:r>
              <a:rPr lang="it-IT" dirty="0"/>
              <a:t>Sviluppo App Android (</a:t>
            </a:r>
            <a:r>
              <a:rPr lang="it-IT" dirty="0" err="1"/>
              <a:t>Kotlin</a:t>
            </a:r>
            <a:r>
              <a:rPr lang="it-IT" dirty="0"/>
              <a:t>)</a:t>
            </a:r>
          </a:p>
          <a:p>
            <a:r>
              <a:rPr lang="it-IT" dirty="0"/>
              <a:t>Gestione della sessione autenticata </a:t>
            </a:r>
          </a:p>
          <a:p>
            <a:r>
              <a:rPr lang="it-IT" dirty="0"/>
              <a:t>Integrazione social </a:t>
            </a:r>
            <a:r>
              <a:rPr lang="it-IT" dirty="0" err="1"/>
              <a:t>registration</a:t>
            </a:r>
            <a:r>
              <a:rPr lang="it-IT" dirty="0"/>
              <a:t>/login con Google</a:t>
            </a:r>
          </a:p>
        </p:txBody>
      </p:sp>
    </p:spTree>
    <p:extLst>
      <p:ext uri="{BB962C8B-B14F-4D97-AF65-F5344CB8AC3E}">
        <p14:creationId xmlns:p14="http://schemas.microsoft.com/office/powerpoint/2010/main" val="25517131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D513D7-32C0-7FD1-6CAC-EF012E82F25C}"/>
              </a:ext>
            </a:extLst>
          </p:cNvPr>
          <p:cNvSpPr>
            <a:spLocks noGrp="1"/>
          </p:cNvSpPr>
          <p:nvPr>
            <p:ph type="title"/>
          </p:nvPr>
        </p:nvSpPr>
        <p:spPr>
          <a:xfrm>
            <a:off x="1251678" y="382385"/>
            <a:ext cx="10178322" cy="881639"/>
          </a:xfrm>
        </p:spPr>
        <p:txBody>
          <a:bodyPr/>
          <a:lstStyle/>
          <a:p>
            <a:r>
              <a:rPr lang="it-IT" dirty="0"/>
              <a:t>user interactions</a:t>
            </a:r>
          </a:p>
        </p:txBody>
      </p:sp>
      <p:pic>
        <p:nvPicPr>
          <p:cNvPr id="11" name="Immagine 10" descr="Immagine che contiene testo, schermata, grafica, Elementi grafici&#10;&#10;Descrizione generata automaticamente">
            <a:extLst>
              <a:ext uri="{FF2B5EF4-FFF2-40B4-BE49-F238E27FC236}">
                <a16:creationId xmlns:a16="http://schemas.microsoft.com/office/drawing/2014/main" id="{D586CBCB-6F41-E2B6-527C-34FAECA06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59116"/>
            <a:ext cx="11134087" cy="6017417"/>
          </a:xfrm>
          <a:prstGeom prst="rect">
            <a:avLst/>
          </a:prstGeom>
        </p:spPr>
      </p:pic>
    </p:spTree>
    <p:extLst>
      <p:ext uri="{BB962C8B-B14F-4D97-AF65-F5344CB8AC3E}">
        <p14:creationId xmlns:p14="http://schemas.microsoft.com/office/powerpoint/2010/main" val="279314162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TM10001106[[fn=Badge]]</Template>
  <TotalTime>2011</TotalTime>
  <Words>1239</Words>
  <Application>Microsoft Office PowerPoint</Application>
  <PresentationFormat>Widescreen</PresentationFormat>
  <Paragraphs>136</Paragraphs>
  <Slides>13</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Aptos</vt:lpstr>
      <vt:lpstr>Arial</vt:lpstr>
      <vt:lpstr>Gill Sans MT</vt:lpstr>
      <vt:lpstr>Gill Sans MT (Corpo)</vt:lpstr>
      <vt:lpstr>Impact</vt:lpstr>
      <vt:lpstr>Badge</vt:lpstr>
      <vt:lpstr>Presentazione standard di PowerPoint</vt:lpstr>
      <vt:lpstr>Perché?</vt:lpstr>
      <vt:lpstr>PizzaParty! è…</vt:lpstr>
      <vt:lpstr>PizzAParty non è…</vt:lpstr>
      <vt:lpstr>Personalizzazione e rapidità…</vt:lpstr>
      <vt:lpstr>Pizza Party!!!</vt:lpstr>
      <vt:lpstr>Revenues</vt:lpstr>
      <vt:lpstr>Planning e spike</vt:lpstr>
      <vt:lpstr>user interactions</vt:lpstr>
      <vt:lpstr>CRC card</vt:lpstr>
      <vt:lpstr>CRC card</vt:lpstr>
      <vt:lpstr>Diagramma delle classi</vt:lpstr>
      <vt:lpstr>Grazie dell’attenzione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PizzaParty  Project</dc:title>
  <dc:creator>Mattia Borrelli</dc:creator>
  <cp:lastModifiedBy>Mattia Borrelli</cp:lastModifiedBy>
  <cp:revision>35</cp:revision>
  <dcterms:created xsi:type="dcterms:W3CDTF">2024-04-10T20:47:37Z</dcterms:created>
  <dcterms:modified xsi:type="dcterms:W3CDTF">2024-05-01T17:58:23Z</dcterms:modified>
</cp:coreProperties>
</file>