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73" r:id="rId6"/>
    <p:sldId id="274" r:id="rId7"/>
    <p:sldId id="268" r:id="rId8"/>
    <p:sldId id="272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rhwoddl" initials="d" lastIdx="1" clrIdx="0">
    <p:extLst>
      <p:ext uri="{19B8F6BF-5375-455C-9EA6-DF929625EA0E}">
        <p15:presenceInfo xmlns:p15="http://schemas.microsoft.com/office/powerpoint/2012/main" userId="dhrhwodd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840AB"/>
    <a:srgbClr val="26A4AA"/>
    <a:srgbClr val="259DA3"/>
    <a:srgbClr val="36C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98194-B472-4746-97C1-B7DB64EE11FA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D093B-9FA8-46EF-B2E8-3108935EE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60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4220A-4E64-4A0A-AE3F-0F1BC9422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C9A86A-5A04-4778-A496-C37196EF5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01A21-657A-42DB-9AC2-6D90AE99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2BE1-F432-4F44-8A80-2ABACC12521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C4939-44F0-411A-81C5-F5A83917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ABD2A-CF77-46CA-8840-21587133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4135-83F2-49D7-99CB-2A641555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21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A49EA-37FD-461A-9DC7-9E48C682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85B6BA-A29F-4BA3-A2EC-DE49C8200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73CED-0F71-4313-8AB2-7B13F636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2BE1-F432-4F44-8A80-2ABACC12521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2CDF7-FE98-47A1-BF0E-A56ECAFE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31291-9724-451B-94F4-6A6075B9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4135-83F2-49D7-99CB-2A641555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8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9E7A1B-8FC6-4933-82AC-04D87DEB1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52E659-B383-4259-90F8-2A3072193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DAAA7-014A-4FC6-91B6-75106255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2BE1-F432-4F44-8A80-2ABACC12521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1BB6C-8ED2-4554-80B9-032B9418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FAFEA-2CFB-42F3-8A5E-0A5CFCD0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4135-83F2-49D7-99CB-2A641555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8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86EDF-D92B-4BD4-8A9E-20BAFEFF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5A694-DEE8-4B12-A274-CA07F725D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A90F7-FEC2-48FE-9B8E-6CEA617E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2BE1-F432-4F44-8A80-2ABACC12521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43EE9-FFD0-4844-B469-61473EC7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0508E-C39C-420D-8292-8804AC6E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4135-83F2-49D7-99CB-2A641555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71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4686D-4607-4E00-B715-F0D729A8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DABC4-D199-423B-B65B-33CAA523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73212-E821-47D9-B828-8C000EC8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2BE1-F432-4F44-8A80-2ABACC12521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57A44-B4C1-4B1D-A5A6-611B91C5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DC8A8-52D8-45EE-9FC9-A041DE9E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4135-83F2-49D7-99CB-2A641555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7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8DF25-72D1-42C4-8246-95AEA52D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E9543-3C70-464F-BCEF-E12E567A9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5B9A2A-B196-4AA2-8282-9727AF62E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B642DF-25FD-4380-A781-4387AB92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2BE1-F432-4F44-8A80-2ABACC12521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181F5-23AB-4B5D-B908-E3427B33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64D675-E51C-412B-A7BD-855B8AF5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4135-83F2-49D7-99CB-2A641555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13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B23A7-CFD6-47EA-A775-150735A1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B97F6-4104-4CE4-82CA-457C75C30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707810-B7E8-427D-A510-E510AEB52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364BC8-DD29-4B17-ABFA-D054BFEC4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E5DC7B-8A66-4325-9BC5-525EE74CE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25C89E-9381-43FC-9BC8-C8E24303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2BE1-F432-4F44-8A80-2ABACC12521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AE2ECE-2DB0-46B5-B1B7-AFAB11EF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2A1E70-8692-49D4-8F96-56AA5B87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4135-83F2-49D7-99CB-2A641555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3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DBBC6-87B6-470B-AC60-C61B17C2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FA8F40-CB89-46D8-86D9-E2CFADF1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2BE1-F432-4F44-8A80-2ABACC12521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A55CF5-20B5-4521-91BF-C035B13A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45F4B3-EA36-47CB-9D74-2BA96B01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4135-83F2-49D7-99CB-2A641555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7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1B8980-3A22-45B2-85A5-4AE396B7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2BE1-F432-4F44-8A80-2ABACC12521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0FA5C6-AA00-4B35-8C21-418145B3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B23DBF-5F38-4A54-A02A-F07856EA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4135-83F2-49D7-99CB-2A641555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3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E3C2F-C05E-4BD6-BB34-70F998E1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8D1E1-F260-4EEF-B43E-3F70AAEE6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A40E4-1619-4369-99E1-6F5E0B25F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FC3BB9-62AB-4B1D-B69C-793DA4EE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2BE1-F432-4F44-8A80-2ABACC12521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4AA29-2BF2-490A-8715-E10339C1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1E715-2789-42AD-B6DF-15774293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4135-83F2-49D7-99CB-2A641555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9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B1AE5-3F5F-45E7-9FAE-6A1FDF07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9629B-DE09-4713-AA63-BB7E694E1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9C2CC2-B091-4900-9545-39BF3B93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4D008-308D-487A-A38F-3C5329CC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2BE1-F432-4F44-8A80-2ABACC12521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E2E8DC-79AA-4D10-AD66-F1770323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2DF29B-11DC-47F7-9050-C0667711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4135-83F2-49D7-99CB-2A641555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2FD1EC-8F1E-45FB-9D17-310087C3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8FB30-B5C6-4F67-B86B-B92152BEC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F98C3-3828-4ABB-9561-2857D93DF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2BE1-F432-4F44-8A80-2ABACC12521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D24E4-5324-4DC8-BA9C-47C4806AF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2BF62-6A42-4F95-81FE-5A578D136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4135-83F2-49D7-99CB-2A641555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7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816E4-494F-4FBF-A9DA-311B2753F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21" y="1494588"/>
            <a:ext cx="9144000" cy="2387600"/>
          </a:xfrm>
        </p:spPr>
        <p:txBody>
          <a:bodyPr/>
          <a:lstStyle/>
          <a:p>
            <a:r>
              <a:rPr lang="ko-KR" altLang="en-US" dirty="0"/>
              <a:t>식당 자동 주문 업무 관리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AFB25F-EAE8-4784-80B7-E7434CB81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1621" y="3882188"/>
            <a:ext cx="6031832" cy="2598823"/>
          </a:xfrm>
        </p:spPr>
        <p:txBody>
          <a:bodyPr>
            <a:normAutofit/>
          </a:bodyPr>
          <a:lstStyle/>
          <a:p>
            <a:r>
              <a:rPr lang="en-US" altLang="ko-KR" dirty="0"/>
              <a:t>				</a:t>
            </a:r>
            <a:r>
              <a:rPr lang="en-US" altLang="ko-KR" sz="3200" dirty="0"/>
              <a:t>		   		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5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      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황일영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                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김태영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9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41587-5364-4C82-ACE2-A906C7B1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163"/>
            <a:ext cx="10475495" cy="1122870"/>
          </a:xfrm>
          <a:gradFill flip="none" rotWithShape="1">
            <a:gsLst>
              <a:gs pos="0">
                <a:srgbClr val="259DA3"/>
              </a:gs>
              <a:gs pos="89000">
                <a:schemeClr val="bg2"/>
              </a:gs>
            </a:gsLst>
            <a:lin ang="0" scaled="0"/>
            <a:tileRect/>
          </a:gradFill>
          <a:effectLst>
            <a:softEdge rad="88900"/>
          </a:effectLst>
        </p:spPr>
        <p:txBody>
          <a:bodyPr/>
          <a:lstStyle/>
          <a:p>
            <a:r>
              <a:rPr lang="en-US" altLang="ko-KR" dirty="0"/>
              <a:t>   </a:t>
            </a:r>
            <a:r>
              <a:rPr lang="ko-KR" altLang="en-US" sz="40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일정 관리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EDFE96A-5260-4528-AC33-73ACE4437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89" y="2286779"/>
            <a:ext cx="5010849" cy="345805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FB67FE-94E3-40BF-83B7-2AD68449C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09" y="2224858"/>
            <a:ext cx="5599835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1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41587-5364-4C82-ACE2-A906C7B1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163"/>
            <a:ext cx="10475495" cy="1122870"/>
          </a:xfrm>
          <a:gradFill flip="none" rotWithShape="1">
            <a:gsLst>
              <a:gs pos="0">
                <a:srgbClr val="259DA3"/>
              </a:gs>
              <a:gs pos="89000">
                <a:schemeClr val="bg2"/>
              </a:gs>
            </a:gsLst>
            <a:lin ang="0" scaled="0"/>
            <a:tileRect/>
          </a:gradFill>
          <a:effectLst>
            <a:softEdge rad="88900"/>
          </a:effectLst>
        </p:spPr>
        <p:txBody>
          <a:bodyPr/>
          <a:lstStyle/>
          <a:p>
            <a:r>
              <a:rPr lang="en-US" altLang="ko-KR" dirty="0"/>
              <a:t>   </a:t>
            </a:r>
            <a:r>
              <a:rPr lang="en-US" altLang="ko-KR" b="1" dirty="0"/>
              <a:t>Q&amp;A</a:t>
            </a:r>
            <a:endParaRPr lang="ko-KR" altLang="en-US" sz="40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05E95-71FA-4437-AF5C-329BDEC53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   </a:t>
            </a:r>
            <a:r>
              <a:rPr lang="en-US" altLang="ko-KR" sz="6000" dirty="0">
                <a:latin typeface="Arial Rounded MT Bold" panose="020F0704030504030204" pitchFamily="34" charset="0"/>
                <a:ea typeface="바탕체" panose="02030609000101010101" pitchFamily="17" charset="-127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6074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98C55-E64B-4409-9CD5-731FCF26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4" y="1636295"/>
            <a:ext cx="5390147" cy="5221705"/>
          </a:xfrm>
          <a:noFill/>
        </p:spPr>
        <p:txBody>
          <a:bodyPr/>
          <a:lstStyle/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프로젝트 개요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벤치마킹</a:t>
            </a:r>
            <a:r>
              <a:rPr lang="en-US" altLang="ko-KR" dirty="0"/>
              <a:t>/</a:t>
            </a:r>
            <a:r>
              <a:rPr lang="ko-KR" altLang="en-US" dirty="0"/>
              <a:t>기능분석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프로젝트 기능분석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프로젝트 목표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일정관리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QnA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83C9D87-F217-4946-8A71-9E2FB17FC677}"/>
              </a:ext>
            </a:extLst>
          </p:cNvPr>
          <p:cNvSpPr txBox="1">
            <a:spLocks/>
          </p:cNvSpPr>
          <p:nvPr/>
        </p:nvSpPr>
        <p:spPr>
          <a:xfrm>
            <a:off x="2346158" y="7180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D5725CC-D77A-4ECE-89D0-26FEBECF0DCE}"/>
              </a:ext>
            </a:extLst>
          </p:cNvPr>
          <p:cNvSpPr/>
          <p:nvPr/>
        </p:nvSpPr>
        <p:spPr>
          <a:xfrm>
            <a:off x="5406188" y="1778650"/>
            <a:ext cx="589546" cy="588991"/>
          </a:xfrm>
          <a:prstGeom prst="ellipse">
            <a:avLst/>
          </a:prstGeom>
          <a:solidFill>
            <a:srgbClr val="26A4AA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00567-0599-4720-9E23-77E0948989C2}"/>
              </a:ext>
            </a:extLst>
          </p:cNvPr>
          <p:cNvSpPr txBox="1"/>
          <p:nvPr/>
        </p:nvSpPr>
        <p:spPr>
          <a:xfrm>
            <a:off x="5430248" y="1827535"/>
            <a:ext cx="565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ea typeface="HY목각파임B" panose="0203060000010101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2800" dirty="0">
                <a:latin typeface="Tw Cen MT Condensed Extra Bold" panose="020B0803020202020204" pitchFamily="34" charset="0"/>
                <a:ea typeface="HY얕은샘물M" panose="02030600000101010101" pitchFamily="18" charset="-127"/>
                <a:cs typeface="Aharoni" panose="02010803020104030203" pitchFamily="2" charset="-79"/>
              </a:rPr>
              <a:t>1</a:t>
            </a:r>
            <a:endParaRPr lang="ko-KR" altLang="en-US" sz="2800" dirty="0">
              <a:latin typeface="Tw Cen MT Condensed Extra Bold" panose="020B0803020202020204" pitchFamily="34" charset="0"/>
              <a:ea typeface="HY얕은샘물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356D992-BD74-4AF5-ADD8-4A11590CB920}"/>
              </a:ext>
            </a:extLst>
          </p:cNvPr>
          <p:cNvSpPr/>
          <p:nvPr/>
        </p:nvSpPr>
        <p:spPr>
          <a:xfrm>
            <a:off x="5406188" y="2553035"/>
            <a:ext cx="589546" cy="588991"/>
          </a:xfrm>
          <a:prstGeom prst="ellipse">
            <a:avLst/>
          </a:prstGeom>
          <a:solidFill>
            <a:srgbClr val="26A4AA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0845BBD-04C4-41BF-82BC-44C549540431}"/>
              </a:ext>
            </a:extLst>
          </p:cNvPr>
          <p:cNvSpPr/>
          <p:nvPr/>
        </p:nvSpPr>
        <p:spPr>
          <a:xfrm>
            <a:off x="5406188" y="3327420"/>
            <a:ext cx="589546" cy="588991"/>
          </a:xfrm>
          <a:prstGeom prst="ellipse">
            <a:avLst/>
          </a:prstGeom>
          <a:solidFill>
            <a:srgbClr val="26A4AA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3CE418-944F-44EA-BC54-237525B33AA8}"/>
              </a:ext>
            </a:extLst>
          </p:cNvPr>
          <p:cNvSpPr/>
          <p:nvPr/>
        </p:nvSpPr>
        <p:spPr>
          <a:xfrm>
            <a:off x="5406188" y="4118691"/>
            <a:ext cx="589546" cy="588991"/>
          </a:xfrm>
          <a:prstGeom prst="ellipse">
            <a:avLst/>
          </a:prstGeom>
          <a:solidFill>
            <a:srgbClr val="26A4AA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63E1AB8-7E3D-494A-B956-03C57579DA05}"/>
              </a:ext>
            </a:extLst>
          </p:cNvPr>
          <p:cNvSpPr/>
          <p:nvPr/>
        </p:nvSpPr>
        <p:spPr>
          <a:xfrm>
            <a:off x="5406188" y="4909962"/>
            <a:ext cx="589546" cy="588991"/>
          </a:xfrm>
          <a:prstGeom prst="ellipse">
            <a:avLst/>
          </a:prstGeom>
          <a:solidFill>
            <a:srgbClr val="26A4AA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C960863-C599-4261-81A1-E02F19CB5C8E}"/>
              </a:ext>
            </a:extLst>
          </p:cNvPr>
          <p:cNvSpPr/>
          <p:nvPr/>
        </p:nvSpPr>
        <p:spPr>
          <a:xfrm>
            <a:off x="5406188" y="5701233"/>
            <a:ext cx="589546" cy="588991"/>
          </a:xfrm>
          <a:prstGeom prst="ellipse">
            <a:avLst/>
          </a:prstGeom>
          <a:solidFill>
            <a:srgbClr val="26A4AA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6FD945-8DFD-4386-967F-6A9D9CA43311}"/>
              </a:ext>
            </a:extLst>
          </p:cNvPr>
          <p:cNvSpPr txBox="1"/>
          <p:nvPr/>
        </p:nvSpPr>
        <p:spPr>
          <a:xfrm>
            <a:off x="5418218" y="2606689"/>
            <a:ext cx="565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ea typeface="HY목각파임B" panose="0203060000010101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2800" dirty="0">
                <a:latin typeface="Tw Cen MT Condensed Extra Bold" panose="020B0803020202020204" pitchFamily="34" charset="0"/>
                <a:ea typeface="HY얕은샘물M" panose="02030600000101010101" pitchFamily="18" charset="-127"/>
                <a:cs typeface="Aharoni" panose="02010803020104030203" pitchFamily="2" charset="-79"/>
              </a:rPr>
              <a:t>2</a:t>
            </a:r>
            <a:endParaRPr lang="ko-KR" altLang="en-US" sz="2800" dirty="0">
              <a:latin typeface="Tw Cen MT Condensed Extra Bold" panose="020B0803020202020204" pitchFamily="34" charset="0"/>
              <a:ea typeface="HY얕은샘물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51D7D2-0DC5-451A-85EE-14268C86B64A}"/>
              </a:ext>
            </a:extLst>
          </p:cNvPr>
          <p:cNvSpPr txBox="1"/>
          <p:nvPr/>
        </p:nvSpPr>
        <p:spPr>
          <a:xfrm>
            <a:off x="5398160" y="3393191"/>
            <a:ext cx="565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ea typeface="HY목각파임B" panose="0203060000010101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2800" dirty="0">
                <a:latin typeface="Tw Cen MT Condensed Extra Bold" panose="020B0803020202020204" pitchFamily="34" charset="0"/>
                <a:ea typeface="HY얕은샘물M" panose="02030600000101010101" pitchFamily="18" charset="-127"/>
                <a:cs typeface="Aharoni" panose="02010803020104030203" pitchFamily="2" charset="-79"/>
              </a:rPr>
              <a:t>3</a:t>
            </a:r>
            <a:endParaRPr lang="ko-KR" altLang="en-US" sz="2800" dirty="0">
              <a:latin typeface="Tw Cen MT Condensed Extra Bold" panose="020B0803020202020204" pitchFamily="34" charset="0"/>
              <a:ea typeface="HY얕은샘물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BAA2E1-8969-4575-9CCE-B3E2522B1F40}"/>
              </a:ext>
            </a:extLst>
          </p:cNvPr>
          <p:cNvSpPr txBox="1"/>
          <p:nvPr/>
        </p:nvSpPr>
        <p:spPr>
          <a:xfrm>
            <a:off x="5398159" y="4184462"/>
            <a:ext cx="565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ea typeface="HY목각파임B" panose="0203060000010101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2800" dirty="0">
                <a:latin typeface="Tw Cen MT Condensed Extra Bold" panose="020B0803020202020204" pitchFamily="34" charset="0"/>
                <a:ea typeface="HY얕은샘물M" panose="02030600000101010101" pitchFamily="18" charset="-127"/>
                <a:cs typeface="Aharoni" panose="02010803020104030203" pitchFamily="2" charset="-79"/>
              </a:rPr>
              <a:t>4</a:t>
            </a:r>
            <a:endParaRPr lang="ko-KR" altLang="en-US" sz="2800" dirty="0">
              <a:latin typeface="Tw Cen MT Condensed Extra Bold" panose="020B0803020202020204" pitchFamily="34" charset="0"/>
              <a:ea typeface="HY얕은샘물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9B6EC7-6452-444A-8D72-2DF450967308}"/>
              </a:ext>
            </a:extLst>
          </p:cNvPr>
          <p:cNvSpPr txBox="1"/>
          <p:nvPr/>
        </p:nvSpPr>
        <p:spPr>
          <a:xfrm>
            <a:off x="5430249" y="4964206"/>
            <a:ext cx="565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ea typeface="HY목각파임B" panose="0203060000010101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2800" dirty="0">
                <a:latin typeface="Tw Cen MT Condensed Extra Bold" panose="020B0803020202020204" pitchFamily="34" charset="0"/>
                <a:ea typeface="HY얕은샘물M" panose="02030600000101010101" pitchFamily="18" charset="-127"/>
                <a:cs typeface="Aharoni" panose="02010803020104030203" pitchFamily="2" charset="-79"/>
              </a:rPr>
              <a:t>5</a:t>
            </a:r>
            <a:endParaRPr lang="ko-KR" altLang="en-US" sz="2800" dirty="0">
              <a:latin typeface="Tw Cen MT Condensed Extra Bold" panose="020B0803020202020204" pitchFamily="34" charset="0"/>
              <a:ea typeface="HY얕은샘물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D0C502-3339-4FD9-A23B-5DCC3C87809A}"/>
              </a:ext>
            </a:extLst>
          </p:cNvPr>
          <p:cNvSpPr txBox="1"/>
          <p:nvPr/>
        </p:nvSpPr>
        <p:spPr>
          <a:xfrm>
            <a:off x="5398158" y="5734118"/>
            <a:ext cx="565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ea typeface="HY목각파임B" panose="0203060000010101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2800" dirty="0">
                <a:latin typeface="Tw Cen MT Condensed Extra Bold" panose="020B0803020202020204" pitchFamily="34" charset="0"/>
                <a:ea typeface="HY얕은샘물M" panose="02030600000101010101" pitchFamily="18" charset="-127"/>
                <a:cs typeface="Aharoni" panose="02010803020104030203" pitchFamily="2" charset="-79"/>
              </a:rPr>
              <a:t>6</a:t>
            </a:r>
            <a:endParaRPr lang="ko-KR" altLang="en-US" sz="2800" dirty="0">
              <a:latin typeface="Tw Cen MT Condensed Extra Bold" panose="020B0803020202020204" pitchFamily="34" charset="0"/>
              <a:ea typeface="HY얕은샘물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D757B708-EB31-4F6A-B176-C536F39BD4BC}"/>
              </a:ext>
            </a:extLst>
          </p:cNvPr>
          <p:cNvSpPr/>
          <p:nvPr/>
        </p:nvSpPr>
        <p:spPr>
          <a:xfrm>
            <a:off x="6148127" y="1803092"/>
            <a:ext cx="3544313" cy="57210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C840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id="{5883FD77-9797-4776-AD78-1F3FAE44D172}"/>
              </a:ext>
            </a:extLst>
          </p:cNvPr>
          <p:cNvSpPr/>
          <p:nvPr/>
        </p:nvSpPr>
        <p:spPr>
          <a:xfrm>
            <a:off x="6148127" y="2642755"/>
            <a:ext cx="3544313" cy="57210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C840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5B7C091C-4550-4DB0-8B29-74B6A9EFC99C}"/>
              </a:ext>
            </a:extLst>
          </p:cNvPr>
          <p:cNvSpPr/>
          <p:nvPr/>
        </p:nvSpPr>
        <p:spPr>
          <a:xfrm>
            <a:off x="6148129" y="3393191"/>
            <a:ext cx="3544313" cy="57210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C840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012A3E39-36F7-4496-A223-0A865861EE3D}"/>
              </a:ext>
            </a:extLst>
          </p:cNvPr>
          <p:cNvSpPr/>
          <p:nvPr/>
        </p:nvSpPr>
        <p:spPr>
          <a:xfrm>
            <a:off x="6148127" y="4154022"/>
            <a:ext cx="3544313" cy="57210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C840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808C1F57-CE96-425F-A2F3-A9773C50D1E6}"/>
              </a:ext>
            </a:extLst>
          </p:cNvPr>
          <p:cNvSpPr/>
          <p:nvPr/>
        </p:nvSpPr>
        <p:spPr>
          <a:xfrm>
            <a:off x="6148127" y="4914476"/>
            <a:ext cx="3544313" cy="57210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C840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362F9B7E-D625-469F-97D3-4BC444BCB57C}"/>
              </a:ext>
            </a:extLst>
          </p:cNvPr>
          <p:cNvSpPr/>
          <p:nvPr/>
        </p:nvSpPr>
        <p:spPr>
          <a:xfrm>
            <a:off x="6148128" y="5747791"/>
            <a:ext cx="3544312" cy="57210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C840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F1CE09-6793-4A17-A855-1583BD6E4932}"/>
              </a:ext>
            </a:extLst>
          </p:cNvPr>
          <p:cNvSpPr txBox="1"/>
          <p:nvPr/>
        </p:nvSpPr>
        <p:spPr>
          <a:xfrm>
            <a:off x="6448926" y="1827534"/>
            <a:ext cx="2887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C3A216-7401-41D9-AEAA-38B277E34559}"/>
              </a:ext>
            </a:extLst>
          </p:cNvPr>
          <p:cNvSpPr txBox="1"/>
          <p:nvPr/>
        </p:nvSpPr>
        <p:spPr>
          <a:xfrm>
            <a:off x="6448925" y="2698708"/>
            <a:ext cx="288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벤치마킹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/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기능분석</a:t>
            </a:r>
            <a:endParaRPr lang="ko-KR" altLang="en-US" sz="2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F0C228-77FC-40E9-95AA-20850D58E62F}"/>
              </a:ext>
            </a:extLst>
          </p:cNvPr>
          <p:cNvSpPr txBox="1"/>
          <p:nvPr/>
        </p:nvSpPr>
        <p:spPr>
          <a:xfrm>
            <a:off x="6472985" y="3488756"/>
            <a:ext cx="288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기능분석</a:t>
            </a:r>
            <a:endParaRPr lang="ko-KR" altLang="en-US" sz="2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1452D2-ACB2-449C-9C1A-A0F7E1D79AB2}"/>
              </a:ext>
            </a:extLst>
          </p:cNvPr>
          <p:cNvSpPr txBox="1"/>
          <p:nvPr/>
        </p:nvSpPr>
        <p:spPr>
          <a:xfrm>
            <a:off x="6448925" y="4242966"/>
            <a:ext cx="288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목표</a:t>
            </a:r>
            <a:endParaRPr lang="ko-KR" altLang="en-US" sz="2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0F6E29-660F-40F1-BF43-8DB299085119}"/>
              </a:ext>
            </a:extLst>
          </p:cNvPr>
          <p:cNvSpPr txBox="1"/>
          <p:nvPr/>
        </p:nvSpPr>
        <p:spPr>
          <a:xfrm>
            <a:off x="6448924" y="4983290"/>
            <a:ext cx="288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일정관리</a:t>
            </a:r>
            <a:endParaRPr lang="ko-KR" altLang="en-US" sz="2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30DCEC-FEA9-4BFC-B1CB-0A9EF381F5A3}"/>
              </a:ext>
            </a:extLst>
          </p:cNvPr>
          <p:cNvSpPr txBox="1"/>
          <p:nvPr/>
        </p:nvSpPr>
        <p:spPr>
          <a:xfrm>
            <a:off x="6472985" y="5795673"/>
            <a:ext cx="2887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en-US" altLang="ko-KR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Q&amp;A</a:t>
            </a:r>
            <a:endParaRPr lang="ko-KR" altLang="en-US" sz="2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327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41587-5364-4C82-ACE2-A906C7B1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163"/>
            <a:ext cx="10475495" cy="1122870"/>
          </a:xfrm>
          <a:gradFill flip="none" rotWithShape="1">
            <a:gsLst>
              <a:gs pos="0">
                <a:srgbClr val="259DA3"/>
              </a:gs>
              <a:gs pos="89000">
                <a:schemeClr val="bg2"/>
              </a:gs>
            </a:gsLst>
            <a:lin ang="0" scaled="0"/>
            <a:tileRect/>
          </a:gradFill>
          <a:effectLst>
            <a:softEdge rad="88900"/>
          </a:effectLst>
        </p:spPr>
        <p:txBody>
          <a:bodyPr/>
          <a:lstStyle/>
          <a:p>
            <a:r>
              <a:rPr lang="en-US" altLang="ko-KR" dirty="0"/>
              <a:t>   </a:t>
            </a:r>
            <a:r>
              <a:rPr lang="ko-KR" altLang="en-US" sz="40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05E95-71FA-4437-AF5C-329BDEC53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8" y="1825624"/>
            <a:ext cx="6384758" cy="4879975"/>
          </a:xfrm>
        </p:spPr>
        <p:txBody>
          <a:bodyPr>
            <a:normAutofit fontScale="25000" lnSpcReduction="20000"/>
          </a:bodyPr>
          <a:lstStyle/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11200" dirty="0"/>
              <a:t>소비자의 배달 주문을 도와주는 사이트</a:t>
            </a:r>
            <a:endParaRPr lang="en-US" altLang="ko-KR" sz="11200" dirty="0"/>
          </a:p>
          <a:p>
            <a:pPr>
              <a:buFontTx/>
              <a:buChar char="-"/>
            </a:pPr>
            <a:endParaRPr lang="en-US" altLang="ko-KR" sz="9600" dirty="0"/>
          </a:p>
          <a:p>
            <a:pPr>
              <a:buFontTx/>
              <a:buChar char="-"/>
            </a:pPr>
            <a:r>
              <a:rPr lang="ko-KR" altLang="en-US" sz="9600" dirty="0"/>
              <a:t>온라인으로 결제가 가능하여 주문 </a:t>
            </a:r>
            <a:endParaRPr lang="en-US" altLang="ko-KR" sz="9600" dirty="0"/>
          </a:p>
          <a:p>
            <a:pPr marL="0" indent="0">
              <a:buNone/>
            </a:pPr>
            <a:r>
              <a:rPr lang="en-US" altLang="ko-KR" sz="9600" dirty="0"/>
              <a:t>  </a:t>
            </a:r>
            <a:r>
              <a:rPr lang="ko-KR" altLang="en-US" sz="9600" dirty="0"/>
              <a:t>방식이 편리해짐</a:t>
            </a:r>
            <a:endParaRPr lang="en-US" altLang="ko-KR" sz="9600" dirty="0"/>
          </a:p>
          <a:p>
            <a:pPr>
              <a:buFontTx/>
              <a:buChar char="-"/>
            </a:pPr>
            <a:endParaRPr lang="en-US" altLang="ko-KR" sz="9600" dirty="0"/>
          </a:p>
          <a:p>
            <a:pPr>
              <a:buFontTx/>
              <a:buChar char="-"/>
            </a:pPr>
            <a:endParaRPr lang="en-US" altLang="ko-KR" sz="9600" dirty="0"/>
          </a:p>
          <a:p>
            <a:pPr>
              <a:buFontTx/>
              <a:buChar char="-"/>
            </a:pPr>
            <a:r>
              <a:rPr lang="ko-KR" altLang="en-US" sz="9600" dirty="0"/>
              <a:t>리뷰와 가게 정보를 통해 맛집을 </a:t>
            </a:r>
            <a:endParaRPr lang="en-US" altLang="ko-KR" sz="9600" dirty="0"/>
          </a:p>
          <a:p>
            <a:pPr marL="0" indent="0">
              <a:buNone/>
            </a:pPr>
            <a:r>
              <a:rPr lang="en-US" altLang="ko-KR" sz="9600" dirty="0"/>
              <a:t> </a:t>
            </a:r>
            <a:r>
              <a:rPr lang="ko-KR" altLang="en-US" sz="9600" dirty="0"/>
              <a:t>쉽게 알아낼 수 있음</a:t>
            </a:r>
            <a:endParaRPr lang="en-US" altLang="ko-KR" sz="9600" dirty="0"/>
          </a:p>
          <a:p>
            <a:pPr>
              <a:buFontTx/>
              <a:buChar char="-"/>
            </a:pPr>
            <a:endParaRPr lang="en-US" altLang="ko-KR" sz="9600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80858E-9B19-4345-A486-91D443CD2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768" y="4265611"/>
            <a:ext cx="2747823" cy="12281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FAC98E-D75B-48DD-A954-388A9464A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768" y="2317978"/>
            <a:ext cx="2620315" cy="15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4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41587-5364-4C82-ACE2-A906C7B1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163"/>
            <a:ext cx="10475495" cy="1122870"/>
          </a:xfrm>
          <a:gradFill flip="none" rotWithShape="1">
            <a:gsLst>
              <a:gs pos="0">
                <a:srgbClr val="259DA3"/>
              </a:gs>
              <a:gs pos="89000">
                <a:schemeClr val="bg2"/>
              </a:gs>
            </a:gsLst>
            <a:lin ang="0" scaled="0"/>
            <a:tileRect/>
          </a:gradFill>
          <a:effectLst>
            <a:softEdge rad="88900"/>
          </a:effectLst>
        </p:spPr>
        <p:txBody>
          <a:bodyPr/>
          <a:lstStyle/>
          <a:p>
            <a:r>
              <a:rPr lang="en-US" altLang="ko-KR" dirty="0"/>
              <a:t>   </a:t>
            </a:r>
            <a:r>
              <a:rPr lang="ko-KR" altLang="en-US" sz="40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유사사이트 기능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05E95-71FA-4437-AF5C-329BDEC53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80" y="1840351"/>
            <a:ext cx="512266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b="1" dirty="0"/>
              <a:t> 음식 종류별로 대분류</a:t>
            </a:r>
            <a:endParaRPr lang="en-US" altLang="ko-KR" b="1" dirty="0"/>
          </a:p>
          <a:p>
            <a:pPr marL="0" indent="0">
              <a:buNone/>
            </a:pPr>
            <a:endParaRPr lang="en-US" altLang="ko-KR" sz="2400" b="1" dirty="0"/>
          </a:p>
          <a:p>
            <a:pPr>
              <a:buFontTx/>
              <a:buChar char="-"/>
            </a:pPr>
            <a:r>
              <a:rPr lang="ko-KR" altLang="en-US" sz="2400" dirty="0"/>
              <a:t>해당종류 업체명</a:t>
            </a:r>
            <a:r>
              <a:rPr lang="en-US" altLang="ko-KR" sz="2400" dirty="0"/>
              <a:t>, </a:t>
            </a:r>
            <a:r>
              <a:rPr lang="ko-KR" altLang="en-US" sz="2400" dirty="0"/>
              <a:t>평점</a:t>
            </a:r>
            <a:r>
              <a:rPr lang="en-US" altLang="ko-KR" sz="2400" dirty="0"/>
              <a:t>, </a:t>
            </a:r>
            <a:r>
              <a:rPr lang="ko-KR" altLang="en-US" sz="2400" dirty="0"/>
              <a:t>주문수 등을 표시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가까운 위치에 해당하는 업체만 표시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다방면 정렬 기능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가능한 결제 방식 표시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</a:t>
            </a:r>
            <a:endParaRPr lang="en-US" altLang="ko-KR" sz="2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39A4D1B-3B74-4020-B10B-C02EEA72D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32" y="1795365"/>
            <a:ext cx="6224337" cy="44118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8658EC-0B78-4641-AFBC-2D7DB45C6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74" y="1825623"/>
            <a:ext cx="125747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7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41587-5364-4C82-ACE2-A906C7B1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163"/>
            <a:ext cx="10475495" cy="1122870"/>
          </a:xfrm>
          <a:gradFill flip="none" rotWithShape="1">
            <a:gsLst>
              <a:gs pos="0">
                <a:srgbClr val="259DA3"/>
              </a:gs>
              <a:gs pos="89000">
                <a:schemeClr val="bg2"/>
              </a:gs>
            </a:gsLst>
            <a:lin ang="0" scaled="0"/>
            <a:tileRect/>
          </a:gradFill>
          <a:effectLst>
            <a:softEdge rad="88900"/>
          </a:effectLst>
        </p:spPr>
        <p:txBody>
          <a:bodyPr/>
          <a:lstStyle/>
          <a:p>
            <a:r>
              <a:rPr lang="en-US" altLang="ko-KR" dirty="0"/>
              <a:t>   </a:t>
            </a:r>
            <a:r>
              <a:rPr lang="ko-KR" altLang="en-US" sz="40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유사사이트 기능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05E95-71FA-4437-AF5C-329BDEC53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96" y="1825625"/>
            <a:ext cx="512266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ko-KR" altLang="en-US" b="1" dirty="0"/>
              <a:t>업체 정보</a:t>
            </a:r>
            <a:endParaRPr lang="en-US" altLang="ko-KR" b="1" dirty="0"/>
          </a:p>
          <a:p>
            <a:pPr marL="0" indent="0">
              <a:buNone/>
            </a:pPr>
            <a:endParaRPr lang="en-US" altLang="ko-KR" sz="2600" b="1" dirty="0"/>
          </a:p>
          <a:p>
            <a:pPr>
              <a:buFontTx/>
              <a:buChar char="-"/>
            </a:pPr>
            <a:r>
              <a:rPr lang="ko-KR" altLang="en-US" sz="2400" dirty="0"/>
              <a:t>메뉴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이용 후기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업체 상세 정보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결제 정보 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사업자 정보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원산지 정보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9ECF42-84B7-41D0-BFD5-7A3297B40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847" y="5354425"/>
            <a:ext cx="847843" cy="495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F5C3CB-BB11-483B-A22B-414E5DBA6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103" y="2935217"/>
            <a:ext cx="3677897" cy="35056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19CA16-8A37-4A29-87E9-5DA9BD178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35" y="1825625"/>
            <a:ext cx="4172684" cy="3446577"/>
          </a:xfrm>
          <a:prstGeom prst="rect">
            <a:avLst/>
          </a:prstGeom>
        </p:spPr>
      </p:pic>
      <p:sp>
        <p:nvSpPr>
          <p:cNvPr id="17" name="화살표: 아래로 구부러짐 16">
            <a:extLst>
              <a:ext uri="{FF2B5EF4-FFF2-40B4-BE49-F238E27FC236}">
                <a16:creationId xmlns:a16="http://schemas.microsoft.com/office/drawing/2014/main" id="{06E9A63D-4122-43F4-ADF6-911EDF692C33}"/>
              </a:ext>
            </a:extLst>
          </p:cNvPr>
          <p:cNvSpPr/>
          <p:nvPr/>
        </p:nvSpPr>
        <p:spPr>
          <a:xfrm rot="1769813">
            <a:off x="8363876" y="1854185"/>
            <a:ext cx="1844843" cy="933617"/>
          </a:xfrm>
          <a:prstGeom prst="curvedDownArrow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E75BB9-C6F0-42A0-8B13-35458D7E361E}"/>
              </a:ext>
            </a:extLst>
          </p:cNvPr>
          <p:cNvSpPr txBox="1"/>
          <p:nvPr/>
        </p:nvSpPr>
        <p:spPr>
          <a:xfrm>
            <a:off x="9996197" y="2320993"/>
            <a:ext cx="251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+mn-ea"/>
              </a:rPr>
              <a:t>주문</a:t>
            </a:r>
          </a:p>
        </p:txBody>
      </p:sp>
    </p:spTree>
    <p:extLst>
      <p:ext uri="{BB962C8B-B14F-4D97-AF65-F5344CB8AC3E}">
        <p14:creationId xmlns:p14="http://schemas.microsoft.com/office/powerpoint/2010/main" val="189613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41587-5364-4C82-ACE2-A906C7B1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163"/>
            <a:ext cx="10475495" cy="1122870"/>
          </a:xfrm>
          <a:gradFill flip="none" rotWithShape="1">
            <a:gsLst>
              <a:gs pos="0">
                <a:srgbClr val="259DA3"/>
              </a:gs>
              <a:gs pos="89000">
                <a:schemeClr val="bg2"/>
              </a:gs>
            </a:gsLst>
            <a:lin ang="0" scaled="0"/>
            <a:tileRect/>
          </a:gradFill>
          <a:effectLst>
            <a:softEdge rad="88900"/>
          </a:effectLst>
        </p:spPr>
        <p:txBody>
          <a:bodyPr/>
          <a:lstStyle/>
          <a:p>
            <a:r>
              <a:rPr lang="en-US" altLang="ko-KR" dirty="0"/>
              <a:t>   </a:t>
            </a:r>
            <a:r>
              <a:rPr lang="ko-KR" altLang="en-US" sz="40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유사사이트 기능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05E95-71FA-4437-AF5C-329BDEC53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57" y="1978856"/>
            <a:ext cx="51226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400" b="1" dirty="0"/>
              <a:t>사업자 사이트 구성</a:t>
            </a:r>
            <a:endParaRPr lang="en-US" altLang="ko-KR" sz="2400" b="1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음식점 등록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메뉴판 관리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주문 확인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할인 </a:t>
            </a:r>
            <a:r>
              <a:rPr lang="en-US" altLang="ko-KR" sz="2000" dirty="0"/>
              <a:t>, </a:t>
            </a:r>
            <a:r>
              <a:rPr lang="ko-KR" altLang="en-US" sz="2000" dirty="0"/>
              <a:t>품절 상품 조정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배달지역 등 관리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21BF09-DBAE-4213-8256-CC6E738E4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03" y="2001792"/>
            <a:ext cx="7434399" cy="430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3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41587-5364-4C82-ACE2-A906C7B1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163"/>
            <a:ext cx="10475495" cy="1122870"/>
          </a:xfrm>
          <a:gradFill flip="none" rotWithShape="1">
            <a:gsLst>
              <a:gs pos="0">
                <a:srgbClr val="259DA3"/>
              </a:gs>
              <a:gs pos="89000">
                <a:schemeClr val="bg2"/>
              </a:gs>
            </a:gsLst>
            <a:lin ang="0" scaled="0"/>
            <a:tileRect/>
          </a:gradFill>
          <a:effectLst>
            <a:softEdge rad="88900"/>
          </a:effectLst>
        </p:spPr>
        <p:txBody>
          <a:bodyPr/>
          <a:lstStyle/>
          <a:p>
            <a:r>
              <a:rPr lang="en-US" altLang="ko-KR" dirty="0"/>
              <a:t>   </a:t>
            </a:r>
            <a:r>
              <a:rPr lang="ko-KR" altLang="en-US" sz="40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프로젝트 기능분석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F80E660-DF1A-4988-9305-11969BAAD1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9850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오늘의 추천메뉴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(</a:t>
            </a:r>
            <a:r>
              <a:rPr lang="ko-KR" altLang="en-US" sz="2400" dirty="0"/>
              <a:t>지역별 가입자들이 하루 동안 가장 많이 주문한음식 목록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음식 배달시간 </a:t>
            </a:r>
            <a:r>
              <a:rPr lang="ko-KR" altLang="en-US" b="1" dirty="0"/>
              <a:t>예약</a:t>
            </a:r>
            <a:r>
              <a:rPr lang="ko-KR" altLang="en-US" dirty="0"/>
              <a:t> 서비스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BA3691A-69CE-4464-B758-2908E1342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740" y="2335337"/>
            <a:ext cx="3914755" cy="2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1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41587-5364-4C82-ACE2-A906C7B1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163"/>
            <a:ext cx="10475495" cy="1122870"/>
          </a:xfrm>
          <a:gradFill flip="none" rotWithShape="1">
            <a:gsLst>
              <a:gs pos="0">
                <a:srgbClr val="259DA3"/>
              </a:gs>
              <a:gs pos="89000">
                <a:schemeClr val="bg2"/>
              </a:gs>
            </a:gsLst>
            <a:lin ang="0" scaled="0"/>
            <a:tileRect/>
          </a:gradFill>
          <a:effectLst>
            <a:softEdge rad="88900"/>
          </a:effectLst>
        </p:spPr>
        <p:txBody>
          <a:bodyPr/>
          <a:lstStyle/>
          <a:p>
            <a:r>
              <a:rPr lang="en-US" altLang="ko-KR" dirty="0"/>
              <a:t>   </a:t>
            </a:r>
            <a:r>
              <a:rPr lang="ko-KR" altLang="en-US" sz="40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프로젝트 기능분석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A058AD-272F-470D-B459-185817D88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722938" cy="4109954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F80E660-DF1A-4988-9305-11969BAAD1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9850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회원의 주문 이력으로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종류별 </a:t>
            </a:r>
            <a:r>
              <a:rPr lang="ko-KR" altLang="en-US" b="1" dirty="0"/>
              <a:t>등급 </a:t>
            </a:r>
            <a:r>
              <a:rPr lang="ko-KR" altLang="en-US" dirty="0"/>
              <a:t>표시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사업자 사이트 통합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( </a:t>
            </a:r>
            <a:r>
              <a:rPr lang="ko-KR" altLang="en-US" dirty="0"/>
              <a:t>로그인 분류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15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41587-5364-4C82-ACE2-A906C7B1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163"/>
            <a:ext cx="10475495" cy="1122870"/>
          </a:xfrm>
          <a:gradFill flip="none" rotWithShape="1">
            <a:gsLst>
              <a:gs pos="0">
                <a:srgbClr val="259DA3"/>
              </a:gs>
              <a:gs pos="89000">
                <a:schemeClr val="bg2"/>
              </a:gs>
            </a:gsLst>
            <a:lin ang="0" scaled="0"/>
            <a:tileRect/>
          </a:gradFill>
          <a:effectLst>
            <a:softEdge rad="88900"/>
          </a:effectLst>
        </p:spPr>
        <p:txBody>
          <a:bodyPr/>
          <a:lstStyle/>
          <a:p>
            <a:r>
              <a:rPr lang="en-US" altLang="ko-KR" dirty="0"/>
              <a:t>   </a:t>
            </a:r>
            <a:r>
              <a:rPr lang="ko-KR" altLang="en-US" sz="40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프로젝트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05E95-71FA-4437-AF5C-329BDEC53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-</a:t>
            </a:r>
            <a:r>
              <a:rPr lang="ko-KR" altLang="en-US" dirty="0"/>
              <a:t>고객 입장에서 좀 더 신뢰성 있고 유동적인 정보를 제공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</a:t>
            </a:r>
            <a:r>
              <a:rPr lang="ko-KR" altLang="en-US" dirty="0"/>
              <a:t>다양한 콘텐츠로 즐거운 배달문화 증진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정보를 구체적으로 표시하게끔 제작하여</a:t>
            </a:r>
            <a:r>
              <a:rPr lang="en-US" altLang="ko-KR" dirty="0"/>
              <a:t> </a:t>
            </a:r>
            <a:r>
              <a:rPr lang="ko-KR" altLang="en-US" dirty="0"/>
              <a:t>혼동을 미연에 방지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52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225</Words>
  <Application>Microsoft Office PowerPoint</Application>
  <PresentationFormat>와이드스크린</PresentationFormat>
  <Paragraphs>124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HY목각파임B</vt:lpstr>
      <vt:lpstr>HY얕은샘물M</vt:lpstr>
      <vt:lpstr>맑은 고딕</vt:lpstr>
      <vt:lpstr>바탕체</vt:lpstr>
      <vt:lpstr>휴먼둥근헤드라인</vt:lpstr>
      <vt:lpstr>Aharoni</vt:lpstr>
      <vt:lpstr>Arial</vt:lpstr>
      <vt:lpstr>Arial Rounded MT Bold</vt:lpstr>
      <vt:lpstr>Tw Cen MT Condensed Extra Bold</vt:lpstr>
      <vt:lpstr>Office 테마</vt:lpstr>
      <vt:lpstr>식당 자동 주문 업무 관리</vt:lpstr>
      <vt:lpstr>PowerPoint 프레젠테이션</vt:lpstr>
      <vt:lpstr>   프로젝트 개요</vt:lpstr>
      <vt:lpstr>   유사사이트 기능 분석</vt:lpstr>
      <vt:lpstr>   유사사이트 기능 분석</vt:lpstr>
      <vt:lpstr>   유사사이트 기능 분석</vt:lpstr>
      <vt:lpstr>   프로젝트 기능분석</vt:lpstr>
      <vt:lpstr>   프로젝트 기능분석</vt:lpstr>
      <vt:lpstr>   프로젝트 목표</vt:lpstr>
      <vt:lpstr>   일정 관리</vt:lpstr>
      <vt:lpstr> 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dhrhwoddl</dc:creator>
  <cp:lastModifiedBy>toldam</cp:lastModifiedBy>
  <cp:revision>71</cp:revision>
  <dcterms:created xsi:type="dcterms:W3CDTF">2017-11-04T05:35:24Z</dcterms:created>
  <dcterms:modified xsi:type="dcterms:W3CDTF">2017-11-10T06:51:03Z</dcterms:modified>
</cp:coreProperties>
</file>