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4000" cy="685800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818518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625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52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9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993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20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710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0522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5524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791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804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471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6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016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6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914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102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684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00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8397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92470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5506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445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64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36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326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5076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778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093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8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270075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 Id="rId4" Type="http://schemas.openxmlformats.org/officeDocument/2006/relationships/image" Target="../media/image10.jpg"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5" Type="http://schemas.openxmlformats.org/officeDocument/2006/relationships/image" Target="../media/image8.jpeg"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grpSp>
        <p:nvGrpSpPr>
          <p:cNvPr id="206" name="Google Shape;206;p1"/>
          <p:cNvGrpSpPr/>
          <p:nvPr/>
        </p:nvGrpSpPr>
        <p:grpSpPr>
          <a:xfrm>
            <a:off x="876298" y="990599"/>
            <a:ext cx="1743050" cy="1333491"/>
            <a:chOff x="876298" y="990599"/>
            <a:chExt cx="1743050" cy="1333491"/>
          </a:xfrm>
        </p:grpSpPr>
        <p:sp>
          <p:nvSpPr>
            <p:cNvPr id="207" name="Google Shape;207;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208" name="Google Shape;208;p1"/>
            <p:cNvSpPr/>
            <p:nvPr/>
          </p:nvSpPr>
          <p:spPr>
            <a:xfrm>
              <a:off x="1971672"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209" name="Google Shape;209;p1"/>
          <p:cNvSpPr/>
          <p:nvPr/>
        </p:nvSpPr>
        <p:spPr>
          <a:xfrm>
            <a:off x="3752849" y="1190625"/>
            <a:ext cx="1666872" cy="1438290"/>
          </a:xfrm>
          <a:custGeom>
            <a:rect b="b" l="l" r="r" t="t"/>
            <a:pathLst>
              <a:path extrusionOk="0" h="21600" w="21600">
                <a:moveTo>
                  <a:pt x="16938" y="0"/>
                </a:moveTo>
                <a:lnTo>
                  <a:pt x="4658" y="0"/>
                </a:lnTo>
                <a:lnTo>
                  <a:pt x="0" y="10798"/>
                </a:lnTo>
                <a:lnTo>
                  <a:pt x="4658" y="21600"/>
                </a:lnTo>
                <a:lnTo>
                  <a:pt x="16938" y="21600"/>
                </a:lnTo>
                <a:lnTo>
                  <a:pt x="21600" y="10798"/>
                </a:lnTo>
                <a:lnTo>
                  <a:pt x="16938" y="0"/>
                </a:lnTo>
                <a:close/>
              </a:path>
            </a:pathLst>
          </a:custGeom>
          <a:solidFill>
            <a:srgbClr val="42D0A1"/>
          </a:solidFill>
          <a:ln>
            <a:noFill/>
          </a:ln>
        </p:spPr>
      </p:sp>
      <p:sp>
        <p:nvSpPr>
          <p:cNvPr id="210" name="Google Shape;210;p1"/>
          <p:cNvSpPr/>
          <p:nvPr/>
        </p:nvSpPr>
        <p:spPr>
          <a:xfrm>
            <a:off x="3800474" y="5229225"/>
            <a:ext cx="723924" cy="619110"/>
          </a:xfrm>
          <a:custGeom>
            <a:rect b="b" l="l" r="r" t="t"/>
            <a:pathLst>
              <a:path extrusionOk="0" h="21600" w="21600">
                <a:moveTo>
                  <a:pt x="16980" y="0"/>
                </a:moveTo>
                <a:lnTo>
                  <a:pt x="4619" y="0"/>
                </a:lnTo>
                <a:lnTo>
                  <a:pt x="0" y="10801"/>
                </a:lnTo>
                <a:lnTo>
                  <a:pt x="4619" y="21600"/>
                </a:lnTo>
                <a:lnTo>
                  <a:pt x="16980" y="21600"/>
                </a:lnTo>
                <a:lnTo>
                  <a:pt x="21600" y="10801"/>
                </a:lnTo>
                <a:lnTo>
                  <a:pt x="16980" y="0"/>
                </a:lnTo>
                <a:close/>
              </a:path>
            </a:pathLst>
          </a:custGeom>
          <a:solidFill>
            <a:srgbClr val="42AF51"/>
          </a:solidFill>
          <a:ln>
            <a:noFill/>
          </a:ln>
        </p:spPr>
      </p:sp>
      <p:sp>
        <p:nvSpPr>
          <p:cNvPr id="211" name="Google Shape;211;p1"/>
          <p:cNvSpPr txBox="1"/>
          <p:nvPr>
            <p:ph idx="4294967295" type="ctrTitle"/>
          </p:nvPr>
        </p:nvSpPr>
        <p:spPr>
          <a:xfrm>
            <a:off x="-828675" y="19665"/>
            <a:ext cx="99822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pic>
        <p:nvPicPr>
          <p:cNvPr id="212" name="Google Shape;212;p1"/>
          <p:cNvPicPr preferRelativeResize="0"/>
          <p:nvPr/>
        </p:nvPicPr>
        <p:blipFill rotWithShape="1">
          <a:blip r:embed="rId3">
            <a:alphaModFix/>
          </a:blip>
          <a:srcRect b="0" l="0" r="0" t="0"/>
          <a:stretch/>
        </p:blipFill>
        <p:spPr>
          <a:xfrm>
            <a:off x="676275" y="6467475"/>
            <a:ext cx="2143125" cy="200023"/>
          </a:xfrm>
          <a:prstGeom prst="rect">
            <a:avLst/>
          </a:prstGeom>
          <a:noFill/>
          <a:ln>
            <a:noFill/>
          </a:ln>
        </p:spPr>
      </p:pic>
      <p:sp>
        <p:nvSpPr>
          <p:cNvPr id="213" name="Google Shape;213;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14" name="Google Shape;214;p1"/>
          <p:cNvSpPr/>
          <p:nvPr/>
        </p:nvSpPr>
        <p:spPr>
          <a:xfrm>
            <a:off x="2554541" y="3314150"/>
            <a:ext cx="8610600" cy="226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ILAKIYA.V</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 3122</a:t>
            </a:r>
            <a:r>
              <a:rPr lang="en-US" sz="2400">
                <a:solidFill>
                  <a:schemeClr val="dk1"/>
                </a:solidFill>
                <a:latin typeface="Calibri"/>
                <a:ea typeface="Calibri"/>
                <a:cs typeface="Calibri"/>
                <a:sym typeface="Calibri"/>
              </a:rPr>
              <a:t>09986</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Email id :</a:t>
            </a:r>
            <a:r>
              <a:rPr lang="en-US" sz="2400">
                <a:solidFill>
                  <a:schemeClr val="dk1"/>
                </a:solidFill>
                <a:latin typeface="Calibri"/>
                <a:ea typeface="Calibri"/>
                <a:cs typeface="Calibri"/>
                <a:sym typeface="Calibri"/>
              </a:rPr>
              <a:t> vasuv7593@gmail.com</a:t>
            </a:r>
            <a:r>
              <a:rPr b="0" i="0" lang="en-US" sz="2400" u="none" cap="none" strike="noStrike">
                <a:solidFill>
                  <a:schemeClr val="dk1"/>
                </a:solidFill>
                <a:latin typeface="Calibri"/>
                <a:ea typeface="Calibri"/>
                <a:cs typeface="Calibri"/>
                <a:sym typeface="Calibri"/>
              </a:rPr>
              <a:t>@gmail.com</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B.COM </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VALLIAMMAL COLLEGE FOR WOMEN </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4" name="矩形"/>
          <p:cNvSpPr>
            <a:spLocks/>
          </p:cNvSpPr>
          <p:nvPr/>
        </p:nvSpPr>
        <p:spPr>
          <a:xfrm>
            <a:off x="739774" y="291147"/>
            <a:ext cx="3303904"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8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pic>
        <p:nvPicPr>
          <p:cNvPr id="186" name="图片"/>
          <p:cNvPicPr>
            <a:picLocks/>
          </p:cNvPicPr>
          <p:nvPr/>
        </p:nvPicPr>
        <p:blipFill>
          <a:blip r:embed="rId4" cstate="print"/>
          <a:stretch>
            <a:fillRect/>
          </a:stretch>
        </p:blipFill>
        <p:spPr>
          <a:xfrm>
            <a:off x="6366867" y="291147"/>
            <a:ext cx="3014943" cy="2887821"/>
          </a:xfrm>
          <a:prstGeom prst="rect">
            <a:avLst/>
          </a:prstGeom>
          <a:noFill/>
          <a:ln w="12700" cap="flat" cmpd="sng">
            <a:noFill/>
            <a:prstDash val="solid"/>
            <a:miter/>
          </a:ln>
        </p:spPr>
      </p:pic>
      <p:sp>
        <p:nvSpPr>
          <p:cNvPr id="187" name="矩形"/>
          <p:cNvSpPr>
            <a:spLocks/>
          </p:cNvSpPr>
          <p:nvPr/>
        </p:nvSpPr>
        <p:spPr>
          <a:xfrm>
            <a:off x="764698" y="1720840"/>
            <a:ext cx="6557961" cy="35585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COLLECTION 
Identification 
Gathering 
Preparation 
DATA CLEANING </a:t>
            </a: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Standardization 
Correction
Validation 
SUMMARY </a:t>
            </a: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analysis involves examining, transforming, and modeling data to extract meaningful insights, identify patterns, and support decision-making.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3762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9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9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9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94" name="文本框"/>
          <p:cNvSpPr>
            <a:spLocks noGrp="1"/>
          </p:cNvSpPr>
          <p:nvPr>
            <p:ph type="title"/>
          </p:nvPr>
        </p:nvSpPr>
        <p:spPr>
          <a:xfrm>
            <a:off x="755332" y="385444"/>
            <a:ext cx="2437130"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9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96" name="图片"/>
          <p:cNvPicPr>
            <a:picLocks noChangeAspect="1"/>
          </p:cNvPicPr>
          <p:nvPr/>
        </p:nvPicPr>
        <p:blipFill>
          <a:blip r:embed="rId4" cstate="print"/>
          <a:stretch>
            <a:fillRect/>
          </a:stretch>
        </p:blipFill>
        <p:spPr>
          <a:xfrm>
            <a:off x="3514671" y="1900208"/>
            <a:ext cx="5162469" cy="3057478"/>
          </a:xfrm>
          <a:prstGeom prst="rect">
            <a:avLst/>
          </a:prstGeom>
          <a:noFill/>
          <a:ln w="12700" cap="flat" cmpd="sng">
            <a:noFill/>
            <a:prstDash val="solid"/>
            <a:miter/>
          </a:ln>
        </p:spPr>
      </p:pic>
    </p:spTree>
    <p:extLst>
      <p:ext uri="{BB962C8B-B14F-4D97-AF65-F5344CB8AC3E}">
        <p14:creationId xmlns:p14="http://schemas.microsoft.com/office/powerpoint/2010/main" val="8289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200" name="矩形"/>
          <p:cNvSpPr>
            <a:spLocks/>
          </p:cNvSpPr>
          <p:nvPr/>
        </p:nvSpPr>
        <p:spPr>
          <a:xfrm>
            <a:off x="514230" y="1625202"/>
            <a:ext cx="8120776" cy="1863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charset="0"/>
                <a:ea typeface="宋体" charset="0"/>
                <a:cs typeface="Calibri" charset="0"/>
              </a:rPr>
              <a:t>ployee satisfaction.</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201" name="图片"/>
          <p:cNvPicPr>
            <a:picLocks noChangeAspect="1"/>
          </p:cNvPicPr>
          <p:nvPr/>
        </p:nvPicPr>
        <p:blipFill>
          <a:blip r:embed="rId3" cstate="print"/>
          <a:stretch>
            <a:fillRect/>
          </a:stretch>
        </p:blipFill>
        <p:spPr>
          <a:xfrm>
            <a:off x="2625422" y="4107317"/>
            <a:ext cx="4670728" cy="2000549"/>
          </a:xfrm>
          <a:prstGeom prst="rect">
            <a:avLst/>
          </a:prstGeom>
          <a:noFill/>
          <a:ln w="12700" cap="flat" cmpd="sng">
            <a:noFill/>
            <a:prstDash val="solid"/>
            <a:miter/>
          </a:ln>
        </p:spPr>
      </p:pic>
    </p:spTree>
    <p:extLst>
      <p:ext uri="{BB962C8B-B14F-4D97-AF65-F5344CB8AC3E}">
        <p14:creationId xmlns:p14="http://schemas.microsoft.com/office/powerpoint/2010/main" val="202097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3403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4967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5193505" y="2523529"/>
            <a:ext cx="1828800" cy="1828800"/>
          </a:xfrm>
          <a:prstGeom prst="rect">
            <a:avLst/>
          </a:prstGeom>
          <a:noFill/>
          <a:ln w="12700" cap="flat" cmpd="sng">
            <a:noFill/>
            <a:prstDash val="solid"/>
            <a:miter/>
          </a:ln>
        </p:spPr>
      </p:sp>
      <p:sp>
        <p:nvSpPr>
          <p:cNvPr id="119" name="矩形"/>
          <p:cNvSpPr>
            <a:spLocks/>
          </p:cNvSpPr>
          <p:nvPr/>
        </p:nvSpPr>
        <p:spPr>
          <a:xfrm>
            <a:off x="676275" y="1695450"/>
            <a:ext cx="6739666" cy="3253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2301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1" name="矩形"/>
          <p:cNvSpPr>
            <a:spLocks/>
          </p:cNvSpPr>
          <p:nvPr/>
        </p:nvSpPr>
        <p:spPr>
          <a:xfrm>
            <a:off x="676275" y="1725483"/>
            <a:ext cx="7924799" cy="443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6921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0" name="矩形"/>
          <p:cNvSpPr>
            <a:spLocks/>
          </p:cNvSpPr>
          <p:nvPr/>
        </p:nvSpPr>
        <p:spPr>
          <a:xfrm>
            <a:off x="5193505" y="2523529"/>
            <a:ext cx="1828800" cy="1828800"/>
          </a:xfrm>
          <a:prstGeom prst="rect">
            <a:avLst/>
          </a:prstGeom>
          <a:noFill/>
          <a:ln w="12700" cap="flat" cmpd="sng">
            <a:noFill/>
            <a:prstDash val="solid"/>
            <a:miter/>
          </a:ln>
        </p:spPr>
      </p:sp>
      <p:grpSp>
        <p:nvGrpSpPr>
          <p:cNvPr id="144" name="组合"/>
          <p:cNvGrpSpPr>
            <a:grpSpLocks/>
          </p:cNvGrpSpPr>
          <p:nvPr/>
        </p:nvGrpSpPr>
        <p:grpSpPr>
          <a:xfrm>
            <a:off x="7991475" y="2933700"/>
            <a:ext cx="2762249" cy="3257550"/>
            <a:chOff x="7991475" y="2933700"/>
            <a:chExt cx="2762249" cy="3257550"/>
          </a:xfrm>
        </p:grpSpPr>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3" name="图片"/>
            <p:cNvPicPr>
              <a:picLocks/>
            </p:cNvPicPr>
            <p:nvPr/>
          </p:nvPicPr>
          <p:blipFill>
            <a:blip r:embed="rId4" cstate="print"/>
            <a:stretch>
              <a:fillRect/>
            </a:stretch>
          </p:blipFill>
          <p:spPr>
            <a:xfrm>
              <a:off x="7991475" y="2933700"/>
              <a:ext cx="2762249" cy="3257550"/>
            </a:xfrm>
            <a:prstGeom prst="rect">
              <a:avLst/>
            </a:prstGeom>
            <a:noFill/>
            <a:ln w="12700" cap="flat" cmpd="sng">
              <a:noFill/>
              <a:prstDash val="solid"/>
              <a:miter/>
            </a:ln>
          </p:spPr>
        </p:pic>
      </p:grpSp>
      <p:grpSp>
        <p:nvGrpSpPr>
          <p:cNvPr id="148" name="组合"/>
          <p:cNvGrpSpPr>
            <a:grpSpLocks/>
          </p:cNvGrpSpPr>
          <p:nvPr/>
        </p:nvGrpSpPr>
        <p:grpSpPr>
          <a:xfrm>
            <a:off x="8143874" y="3086100"/>
            <a:ext cx="2762247" cy="3257550"/>
            <a:chOff x="8143874" y="3086100"/>
            <a:chExt cx="2762247" cy="3257550"/>
          </a:xfrm>
        </p:grpSpPr>
        <p:sp>
          <p:nvSpPr>
            <p:cNvPr id="145" name="曲线"/>
            <p:cNvSpPr>
              <a:spLocks/>
            </p:cNvSpPr>
            <p:nvPr/>
          </p:nvSpPr>
          <p:spPr>
            <a:xfrm>
              <a:off x="9505950" y="5514974"/>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9505950" y="60483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4" cstate="print"/>
            <a:stretch>
              <a:fillRect/>
            </a:stretch>
          </p:blipFill>
          <p:spPr>
            <a:xfrm>
              <a:off x="8143874" y="3086100"/>
              <a:ext cx="2762247" cy="3257550"/>
            </a:xfrm>
            <a:prstGeom prst="rect">
              <a:avLst/>
            </a:prstGeom>
            <a:noFill/>
            <a:ln w="12700" cap="flat" cmpd="sng">
              <a:noFill/>
              <a:prstDash val="solid"/>
              <a:miter/>
            </a:ln>
          </p:spPr>
        </p:pic>
      </p:grpSp>
      <p:sp>
        <p:nvSpPr>
          <p:cNvPr id="149" name="矩形"/>
          <p:cNvSpPr>
            <a:spLocks/>
          </p:cNvSpPr>
          <p:nvPr/>
        </p:nvSpPr>
        <p:spPr>
          <a:xfrm>
            <a:off x="5193505" y="2523529"/>
            <a:ext cx="1828800" cy="1828800"/>
          </a:xfrm>
          <a:prstGeom prst="rect">
            <a:avLst/>
          </a:prstGeom>
          <a:noFill/>
          <a:ln w="12700" cap="flat" cmpd="sng">
            <a:noFill/>
            <a:prstDash val="solid"/>
            <a:miter/>
          </a:ln>
        </p:spPr>
      </p:sp>
      <p:pic>
        <p:nvPicPr>
          <p:cNvPr id="150" name="图片"/>
          <p:cNvPicPr>
            <a:picLocks noChangeAspect="1"/>
          </p:cNvPicPr>
          <p:nvPr/>
        </p:nvPicPr>
        <p:blipFill>
          <a:blip r:embed="rId5" cstate="print"/>
          <a:stretch>
            <a:fillRect/>
          </a:stretch>
        </p:blipFill>
        <p:spPr>
          <a:xfrm>
            <a:off x="2019300" y="3132877"/>
            <a:ext cx="4676775" cy="2686897"/>
          </a:xfrm>
          <a:prstGeom prst="rect">
            <a:avLst/>
          </a:prstGeom>
          <a:noFill/>
          <a:ln w="12700" cap="flat" cmpd="sng">
            <a:noFill/>
            <a:prstDash val="solid"/>
            <a:miter/>
          </a:ln>
        </p:spPr>
      </p:pic>
      <p:sp>
        <p:nvSpPr>
          <p:cNvPr id="151" name="矩形"/>
          <p:cNvSpPr>
            <a:spLocks/>
          </p:cNvSpPr>
          <p:nvPr/>
        </p:nvSpPr>
        <p:spPr>
          <a:xfrm>
            <a:off x="5193505" y="2523529"/>
            <a:ext cx="1828800" cy="1828800"/>
          </a:xfrm>
          <a:prstGeom prst="rect">
            <a:avLst/>
          </a:prstGeom>
          <a:noFill/>
          <a:ln w="12700" cap="flat" cmpd="sng">
            <a:noFill/>
            <a:prstDash val="solid"/>
            <a:miter/>
          </a:ln>
        </p:spPr>
      </p:sp>
      <p:sp>
        <p:nvSpPr>
          <p:cNvPr id="152" name="矩形"/>
          <p:cNvSpPr>
            <a:spLocks/>
          </p:cNvSpPr>
          <p:nvPr/>
        </p:nvSpPr>
        <p:spPr>
          <a:xfrm>
            <a:off x="517922" y="1643575"/>
            <a:ext cx="6093618" cy="1177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0321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5"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9" name="文本框"/>
          <p:cNvSpPr>
            <a:spLocks noGrp="1"/>
          </p:cNvSpPr>
          <p:nvPr>
            <p:ph type="title"/>
          </p:nvPr>
        </p:nvSpPr>
        <p:spPr>
          <a:xfrm>
            <a:off x="558165" y="857885"/>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6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6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2" name="矩形"/>
          <p:cNvSpPr>
            <a:spLocks/>
          </p:cNvSpPr>
          <p:nvPr/>
        </p:nvSpPr>
        <p:spPr>
          <a:xfrm>
            <a:off x="3786188" y="2233424"/>
            <a:ext cx="5748337"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4626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pic>
        <p:nvPicPr>
          <p:cNvPr id="166" name="图片"/>
          <p:cNvPicPr>
            <a:picLocks/>
          </p:cNvPicPr>
          <p:nvPr/>
        </p:nvPicPr>
        <p:blipFill>
          <a:blip r:embed="rId3" cstate="print"/>
          <a:stretch>
            <a:fillRect/>
          </a:stretch>
        </p:blipFill>
        <p:spPr>
          <a:xfrm>
            <a:off x="7090172" y="2083593"/>
            <a:ext cx="2695574" cy="3248025"/>
          </a:xfrm>
          <a:prstGeom prst="rect">
            <a:avLst/>
          </a:prstGeom>
          <a:noFill/>
          <a:ln w="12700" cap="flat" cmpd="sng">
            <a:noFill/>
            <a:prstDash val="solid"/>
            <a:miter/>
          </a:ln>
          <a:effectLst>
            <a:outerShdw blurRad="50800" dist="38100" dir="5400000" algn="t" rotWithShape="0">
              <a:srgbClr val="000000">
                <a:alpha val="39607"/>
              </a:srgbClr>
            </a:outerShdw>
          </a:effectLst>
        </p:spPr>
      </p:pic>
      <p:sp>
        <p:nvSpPr>
          <p:cNvPr id="167" name="矩形"/>
          <p:cNvSpPr>
            <a:spLocks/>
          </p:cNvSpPr>
          <p:nvPr/>
        </p:nvSpPr>
        <p:spPr>
          <a:xfrm>
            <a:off x="1585912" y="2083594"/>
            <a:ext cx="67722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charset="0"/>
                <a:ea typeface="宋体" charset="0"/>
                <a:cs typeface="Calibri" charset="0"/>
              </a:rPr>
              <a:t>EMPLOYEE ID 
FIRST NAME
LAST NAME
BUSINESS UNIT 
EMPLOYEE TYPE
EMPLOYEE CLASSIFICATION TYPE
GENDER
PERFORMANCE SCORE
CURRENT EMPLOYEE RATE
PERFORMANCE LEVEL</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70053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3" cstate="print"/>
          <a:stretch>
            <a:fillRect/>
          </a:stretch>
        </p:blipFill>
        <p:spPr>
          <a:xfrm>
            <a:off x="7010209" y="2095500"/>
            <a:ext cx="2466974" cy="3419471"/>
          </a:xfrm>
          <a:prstGeom prst="rect">
            <a:avLst/>
          </a:prstGeom>
          <a:noFill/>
          <a:ln w="12700" cap="flat" cmpd="sng">
            <a:noFill/>
            <a:prstDash val="solid"/>
            <a:miter/>
          </a:ln>
        </p:spPr>
      </p:pic>
      <p:sp>
        <p:nvSpPr>
          <p:cNvPr id="175"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7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7" name="矩形"/>
          <p:cNvSpPr>
            <a:spLocks/>
          </p:cNvSpPr>
          <p:nvPr/>
        </p:nvSpPr>
        <p:spPr>
          <a:xfrm>
            <a:off x="2707005" y="2354703"/>
            <a:ext cx="318658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8" name="矩形"/>
          <p:cNvSpPr>
            <a:spLocks/>
          </p:cNvSpPr>
          <p:nvPr/>
        </p:nvSpPr>
        <p:spPr>
          <a:xfrm>
            <a:off x="752474" y="3070926"/>
            <a:ext cx="5924167" cy="1167765"/>
          </a:xfrm>
          <a:prstGeom prst="rect">
            <a:avLst/>
          </a:prstGeom>
          <a:noFill/>
          <a:ln w="12700" cap="flat" cmpd="sng">
            <a:noFill/>
            <a:prstDash val="solid"/>
            <a:miter/>
          </a:ln>
        </p:spPr>
        <p:txBody>
          <a:bodyPr vert="horz" wrap="square" lIns="91440" tIns="45720" rIns="91440" bIns="45720" anchor="ctr" anchorCtr="0">
            <a:prstTxWarp prst="textNoShape">
              <a:avLst/>
            </a:prstTxWarp>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charset="0"/>
                <a:cs typeface="Calibri" charset="0"/>
              </a:rPr>
              <a:t>Performance level</a:t>
            </a:r>
            <a:r>
              <a:rPr lang="en-US" altLang="zh-CN" sz="1800" b="0" i="0" u="none" strike="noStrike" kern="1200" cap="none" spc="0" baseline="0">
                <a:solidFill>
                  <a:schemeClr val="tx1"/>
                </a:solidFill>
                <a:latin typeface="Calibri" charset="0"/>
                <a:ea typeface="宋体" charset="0"/>
                <a:cs typeface="Calibri" charset="0"/>
              </a:rPr>
              <a:t>
=IFS(Z9&gt;=5,”VERY HIGH”,Z9&gt;=4,”HIGH”,Z9&gt;=3,”MED”,TRUE,”LOW”)</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753139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