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Raleway Medium" charset="1" panose="00000000000000000000"/>
      <p:regular r:id="rId19"/>
    </p:embeddedFont>
    <p:embeddedFont>
      <p:font typeface="Raleway Semi-Bold" charset="1" panose="00000000000000000000"/>
      <p:regular r:id="rId20"/>
    </p:embeddedFont>
    <p:embeddedFont>
      <p:font typeface="Raleway Bold" charset="1" panose="0000000000000000000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BF6F1"/>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923791" y="-783256"/>
            <a:ext cx="11853512" cy="11853512"/>
          </a:xfrm>
          <a:custGeom>
            <a:avLst/>
            <a:gdLst/>
            <a:ahLst/>
            <a:cxnLst/>
            <a:rect r="r" b="b" t="t" l="l"/>
            <a:pathLst>
              <a:path h="11853512" w="11853512">
                <a:moveTo>
                  <a:pt x="0" y="0"/>
                </a:moveTo>
                <a:lnTo>
                  <a:pt x="11853513" y="0"/>
                </a:lnTo>
                <a:lnTo>
                  <a:pt x="11853513" y="11853512"/>
                </a:lnTo>
                <a:lnTo>
                  <a:pt x="0" y="118535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708050" y="2014066"/>
            <a:ext cx="5746778" cy="6258867"/>
          </a:xfrm>
          <a:custGeom>
            <a:avLst/>
            <a:gdLst/>
            <a:ahLst/>
            <a:cxnLst/>
            <a:rect r="r" b="b" t="t" l="l"/>
            <a:pathLst>
              <a:path h="6258867" w="5746778">
                <a:moveTo>
                  <a:pt x="0" y="0"/>
                </a:moveTo>
                <a:lnTo>
                  <a:pt x="5746778" y="0"/>
                </a:lnTo>
                <a:lnTo>
                  <a:pt x="5746778" y="6258868"/>
                </a:lnTo>
                <a:lnTo>
                  <a:pt x="0" y="625886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28700" y="1666876"/>
            <a:ext cx="8380612" cy="6773800"/>
          </a:xfrm>
          <a:prstGeom prst="rect">
            <a:avLst/>
          </a:prstGeom>
        </p:spPr>
        <p:txBody>
          <a:bodyPr anchor="t" rtlCol="false" tIns="0" lIns="0" bIns="0" rIns="0">
            <a:spAutoFit/>
          </a:bodyPr>
          <a:lstStyle/>
          <a:p>
            <a:pPr algn="l" marL="0" indent="0" lvl="1">
              <a:lnSpc>
                <a:spcPts val="13086"/>
              </a:lnSpc>
            </a:pPr>
            <a:r>
              <a:rPr lang="en-US" sz="14540" spc="-668">
                <a:solidFill>
                  <a:srgbClr val="00694C"/>
                </a:solidFill>
                <a:latin typeface="Raleway Medium"/>
                <a:ea typeface="Raleway Medium"/>
                <a:cs typeface="Raleway Medium"/>
                <a:sym typeface="Raleway Medium"/>
              </a:rPr>
              <a:t>Analysis of Healthare in India</a:t>
            </a:r>
          </a:p>
        </p:txBody>
      </p:sp>
      <p:sp>
        <p:nvSpPr>
          <p:cNvPr name="TextBox 5" id="5"/>
          <p:cNvSpPr txBox="true"/>
          <p:nvPr/>
        </p:nvSpPr>
        <p:spPr>
          <a:xfrm rot="0">
            <a:off x="1219200" y="1104900"/>
            <a:ext cx="9179504" cy="381003"/>
          </a:xfrm>
          <a:prstGeom prst="rect">
            <a:avLst/>
          </a:prstGeom>
        </p:spPr>
        <p:txBody>
          <a:bodyPr anchor="t" rtlCol="false" tIns="0" lIns="0" bIns="0" rIns="0">
            <a:spAutoFit/>
          </a:bodyPr>
          <a:lstStyle/>
          <a:p>
            <a:pPr algn="l" marL="0" indent="0" lvl="1">
              <a:lnSpc>
                <a:spcPts val="2700"/>
              </a:lnSpc>
            </a:pPr>
            <a:r>
              <a:rPr lang="en-US" sz="3000" spc="-138">
                <a:solidFill>
                  <a:srgbClr val="00694C"/>
                </a:solidFill>
                <a:latin typeface="Raleway Medium"/>
                <a:ea typeface="Raleway Medium"/>
                <a:cs typeface="Raleway Medium"/>
                <a:sym typeface="Raleway Medium"/>
              </a:rPr>
              <a:t>By Ilakiya Emily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A9DFD0"/>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510485"/>
            <a:ext cx="14989555" cy="9266030"/>
          </a:xfrm>
          <a:custGeom>
            <a:avLst/>
            <a:gdLst/>
            <a:ahLst/>
            <a:cxnLst/>
            <a:rect r="r" b="b" t="t" l="l"/>
            <a:pathLst>
              <a:path h="9266030" w="14989555">
                <a:moveTo>
                  <a:pt x="0" y="0"/>
                </a:moveTo>
                <a:lnTo>
                  <a:pt x="14989555" y="0"/>
                </a:lnTo>
                <a:lnTo>
                  <a:pt x="14989555" y="9266030"/>
                </a:lnTo>
                <a:lnTo>
                  <a:pt x="0" y="9266030"/>
                </a:lnTo>
                <a:lnTo>
                  <a:pt x="0" y="0"/>
                </a:lnTo>
                <a:close/>
              </a:path>
            </a:pathLst>
          </a:custGeom>
          <a:blipFill>
            <a:blip r:embed="rId2"/>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p:cSld>
    <p:bg>
      <p:bgPr>
        <a:solidFill>
          <a:srgbClr val="FBF6F1"/>
        </a:solidFill>
      </p:bgPr>
    </p:bg>
    <p:spTree>
      <p:nvGrpSpPr>
        <p:cNvPr id="1" name=""/>
        <p:cNvGrpSpPr/>
        <p:nvPr/>
      </p:nvGrpSpPr>
      <p:grpSpPr>
        <a:xfrm>
          <a:off x="0" y="0"/>
          <a:ext cx="0" cy="0"/>
          <a:chOff x="0" y="0"/>
          <a:chExt cx="0" cy="0"/>
        </a:xfrm>
      </p:grpSpPr>
      <p:sp>
        <p:nvSpPr>
          <p:cNvPr name="TextBox 2" id="2"/>
          <p:cNvSpPr txBox="true"/>
          <p:nvPr/>
        </p:nvSpPr>
        <p:spPr>
          <a:xfrm rot="0">
            <a:off x="-191895" y="200025"/>
            <a:ext cx="18479895" cy="3719970"/>
          </a:xfrm>
          <a:prstGeom prst="rect">
            <a:avLst/>
          </a:prstGeom>
        </p:spPr>
        <p:txBody>
          <a:bodyPr anchor="t" rtlCol="false" tIns="0" lIns="0" bIns="0" rIns="0">
            <a:spAutoFit/>
          </a:bodyPr>
          <a:lstStyle/>
          <a:p>
            <a:pPr algn="ctr">
              <a:lnSpc>
                <a:spcPts val="6761"/>
              </a:lnSpc>
            </a:pPr>
            <a:r>
              <a:rPr lang="en-US" sz="7513" spc="-345">
                <a:solidFill>
                  <a:srgbClr val="00694C"/>
                </a:solidFill>
                <a:latin typeface="Raleway Medium"/>
                <a:ea typeface="Raleway Medium"/>
                <a:cs typeface="Raleway Medium"/>
                <a:sym typeface="Raleway Medium"/>
              </a:rPr>
              <a:t> Correlation Between Age and Disease Incidence-Scatterplot</a:t>
            </a:r>
          </a:p>
          <a:p>
            <a:pPr algn="l">
              <a:lnSpc>
                <a:spcPts val="7513"/>
              </a:lnSpc>
            </a:pPr>
          </a:p>
          <a:p>
            <a:pPr algn="l" marL="0" indent="0" lvl="1">
              <a:lnSpc>
                <a:spcPts val="7513"/>
              </a:lnSpc>
            </a:pPr>
          </a:p>
        </p:txBody>
      </p:sp>
      <p:sp>
        <p:nvSpPr>
          <p:cNvPr name="TextBox 3" id="3"/>
          <p:cNvSpPr txBox="true"/>
          <p:nvPr/>
        </p:nvSpPr>
        <p:spPr>
          <a:xfrm rot="0">
            <a:off x="312165" y="2730399"/>
            <a:ext cx="17471774" cy="5878195"/>
          </a:xfrm>
          <a:prstGeom prst="rect">
            <a:avLst/>
          </a:prstGeom>
        </p:spPr>
        <p:txBody>
          <a:bodyPr anchor="t" rtlCol="false" tIns="0" lIns="0" bIns="0" rIns="0">
            <a:spAutoFit/>
          </a:bodyPr>
          <a:lstStyle/>
          <a:p>
            <a:pPr algn="l">
              <a:lnSpc>
                <a:spcPts val="3080"/>
              </a:lnSpc>
            </a:pPr>
            <a:r>
              <a:rPr lang="en-US" sz="2200">
                <a:solidFill>
                  <a:srgbClr val="00694C"/>
                </a:solidFill>
                <a:latin typeface="Raleway Semi-Bold"/>
                <a:ea typeface="Raleway Semi-Bold"/>
                <a:cs typeface="Raleway Semi-Bold"/>
                <a:sym typeface="Raleway Semi-Bold"/>
              </a:rPr>
              <a:t>The scatterpl</a:t>
            </a:r>
            <a:r>
              <a:rPr lang="en-US" sz="2200">
                <a:solidFill>
                  <a:srgbClr val="00694C"/>
                </a:solidFill>
                <a:latin typeface="Raleway Semi-Bold"/>
                <a:ea typeface="Raleway Semi-Bold"/>
                <a:cs typeface="Raleway Semi-Bold"/>
                <a:sym typeface="Raleway Semi-Bold"/>
              </a:rPr>
              <a:t>ot visually represents the relationship between different age groups and the incidence rates of various diseases.</a:t>
            </a:r>
          </a:p>
          <a:p>
            <a:pPr algn="l">
              <a:lnSpc>
                <a:spcPts val="3080"/>
              </a:lnSpc>
            </a:pPr>
            <a:r>
              <a:rPr lang="en-US" sz="2200">
                <a:solidFill>
                  <a:srgbClr val="00694C"/>
                </a:solidFill>
                <a:latin typeface="Raleway Semi-Bold"/>
                <a:ea typeface="Raleway Semi-Bold"/>
                <a:cs typeface="Raleway Semi-Bold"/>
                <a:sym typeface="Raleway Semi-Bold"/>
              </a:rPr>
              <a:t>Each point on the scatterplot corresponds to a specific disease incidence rate per 100,000 individuals within an age group.</a:t>
            </a:r>
          </a:p>
          <a:p>
            <a:pPr algn="l">
              <a:lnSpc>
                <a:spcPts val="3080"/>
              </a:lnSpc>
            </a:pPr>
            <a:r>
              <a:rPr lang="en-US" sz="2200">
                <a:solidFill>
                  <a:srgbClr val="00694C"/>
                </a:solidFill>
                <a:latin typeface="Raleway Semi-Bold"/>
                <a:ea typeface="Raleway Semi-Bold"/>
                <a:cs typeface="Raleway Semi-Bold"/>
                <a:sym typeface="Raleway Semi-Bold"/>
              </a:rPr>
              <a:t>The x-axis categorizes the population into five distinct age groups: &lt;5 years, 5-14 years, 15-49 years, 50-69 years, and 70+ years.</a:t>
            </a:r>
          </a:p>
          <a:p>
            <a:pPr algn="l">
              <a:lnSpc>
                <a:spcPts val="3080"/>
              </a:lnSpc>
            </a:pPr>
            <a:r>
              <a:rPr lang="en-US" sz="2200">
                <a:solidFill>
                  <a:srgbClr val="00694C"/>
                </a:solidFill>
                <a:latin typeface="Raleway Semi-Bold"/>
                <a:ea typeface="Raleway Semi-Bold"/>
                <a:cs typeface="Raleway Semi-Bold"/>
                <a:sym typeface="Raleway Semi-Bold"/>
              </a:rPr>
              <a:t>The y-axis quantifies the disease incidence rate, showing how many individuals per 100,000 are affected by each disease within these age groups.</a:t>
            </a:r>
          </a:p>
          <a:p>
            <a:pPr algn="l">
              <a:lnSpc>
                <a:spcPts val="3080"/>
              </a:lnSpc>
            </a:pPr>
            <a:r>
              <a:rPr lang="en-US" sz="2200">
                <a:solidFill>
                  <a:srgbClr val="00694C"/>
                </a:solidFill>
                <a:latin typeface="Raleway Semi-Bold"/>
                <a:ea typeface="Raleway Semi-Bold"/>
                <a:cs typeface="Raleway Semi-Bold"/>
                <a:sym typeface="Raleway Semi-Bold"/>
              </a:rPr>
              <a:t>Observations suggest that disease incidence tends to increase with age, particularly in the 70+ years group, where a higher concentration of data points is observed at higher incidence rates.</a:t>
            </a:r>
          </a:p>
          <a:p>
            <a:pPr algn="l">
              <a:lnSpc>
                <a:spcPts val="3080"/>
              </a:lnSpc>
            </a:pPr>
            <a:r>
              <a:rPr lang="en-US" sz="2200">
                <a:solidFill>
                  <a:srgbClr val="00694C"/>
                </a:solidFill>
                <a:latin typeface="Raleway Semi-Bold"/>
                <a:ea typeface="Raleway Semi-Bold"/>
                <a:cs typeface="Raleway Semi-Bold"/>
                <a:sym typeface="Raleway Semi-Bold"/>
              </a:rPr>
              <a:t>Diseases such as cardiovascular and chronic respiratory diseases exhibit a noticeable increase in incidence in older age groups, while diseases like maternal and neonatal disorders are more prevalent in younger age categories.</a:t>
            </a:r>
          </a:p>
          <a:p>
            <a:pPr algn="l">
              <a:lnSpc>
                <a:spcPts val="3359"/>
              </a:lnSpc>
            </a:pPr>
            <a:r>
              <a:rPr lang="en-US" sz="2400">
                <a:solidFill>
                  <a:srgbClr val="00694C"/>
                </a:solidFill>
                <a:latin typeface="Raleway Semi-Bold"/>
                <a:ea typeface="Raleway Semi-Bold"/>
                <a:cs typeface="Raleway Semi-Bold"/>
                <a:sym typeface="Raleway Semi-Bold"/>
              </a:rPr>
              <a:t>Custom Color Palette for Disease Categories:</a:t>
            </a:r>
          </a:p>
          <a:p>
            <a:pPr algn="l">
              <a:lnSpc>
                <a:spcPts val="3080"/>
              </a:lnSpc>
            </a:pPr>
            <a:r>
              <a:rPr lang="en-US" sz="2200">
                <a:solidFill>
                  <a:srgbClr val="00694C"/>
                </a:solidFill>
                <a:latin typeface="Raleway Semi-Bold"/>
                <a:ea typeface="Raleway Semi-Bold"/>
                <a:cs typeface="Raleway Semi-Bold"/>
                <a:sym typeface="Raleway Semi-Bold"/>
              </a:rPr>
              <a:t>A custom color palette was applied to distinguish between the various disease categories in the scatterplot, improving visual clarity and aiding in the differentiation of trends across diseases.</a:t>
            </a:r>
          </a:p>
          <a:p>
            <a:pPr algn="l">
              <a:lnSpc>
                <a:spcPts val="3080"/>
              </a:lnSpc>
            </a:pPr>
            <a:r>
              <a:rPr lang="en-US" sz="2200">
                <a:solidFill>
                  <a:srgbClr val="00694C"/>
                </a:solidFill>
                <a:latin typeface="Raleway Semi-Bold"/>
                <a:ea typeface="Raleway Semi-Bold"/>
                <a:cs typeface="Raleway Semi-Bold"/>
                <a:sym typeface="Raleway Semi-Bold"/>
              </a:rPr>
              <a:t>The color scheme allows for quick identification of disease clusters and patterns, making it easier to observe how specific diseases affect different age groups.</a:t>
            </a:r>
          </a:p>
          <a:p>
            <a:pPr algn="l">
              <a:lnSpc>
                <a:spcPts val="3080"/>
              </a:lnSpc>
              <a:spcBef>
                <a:spcPct val="0"/>
              </a:spcBef>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BF6F1"/>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1793189"/>
            <a:ext cx="16471246" cy="7277665"/>
          </a:xfrm>
          <a:custGeom>
            <a:avLst/>
            <a:gdLst/>
            <a:ahLst/>
            <a:cxnLst/>
            <a:rect r="r" b="b" t="t" l="l"/>
            <a:pathLst>
              <a:path h="7277665" w="16471246">
                <a:moveTo>
                  <a:pt x="0" y="0"/>
                </a:moveTo>
                <a:lnTo>
                  <a:pt x="16471246" y="0"/>
                </a:lnTo>
                <a:lnTo>
                  <a:pt x="16471246" y="7277665"/>
                </a:lnTo>
                <a:lnTo>
                  <a:pt x="0" y="7277665"/>
                </a:lnTo>
                <a:lnTo>
                  <a:pt x="0" y="0"/>
                </a:lnTo>
                <a:close/>
              </a:path>
            </a:pathLst>
          </a:custGeom>
          <a:blipFill>
            <a:blip r:embed="rId2"/>
            <a:stretch>
              <a:fillRect l="-282" t="0" r="-282" b="0"/>
            </a:stretch>
          </a:blipFill>
        </p:spPr>
      </p:sp>
    </p:spTree>
  </p:cSld>
  <p:clrMapOvr>
    <a:masterClrMapping/>
  </p:clrMapOvr>
</p:sld>
</file>

<file path=ppt/slides/slide13.xml><?xml version="1.0" encoding="utf-8"?>
<p:sld xmlns:p="http://schemas.openxmlformats.org/presentationml/2006/main" xmlns:a="http://schemas.openxmlformats.org/drawingml/2006/main">
  <p:cSld>
    <p:bg>
      <p:bgPr>
        <a:solidFill>
          <a:srgbClr val="FBF6F1"/>
        </a:solidFill>
      </p:bgPr>
    </p:bg>
    <p:spTree>
      <p:nvGrpSpPr>
        <p:cNvPr id="1" name=""/>
        <p:cNvGrpSpPr/>
        <p:nvPr/>
      </p:nvGrpSpPr>
      <p:grpSpPr>
        <a:xfrm>
          <a:off x="0" y="0"/>
          <a:ext cx="0" cy="0"/>
          <a:chOff x="0" y="0"/>
          <a:chExt cx="0" cy="0"/>
        </a:xfrm>
      </p:grpSpPr>
      <p:sp>
        <p:nvSpPr>
          <p:cNvPr name="TextBox 2" id="2"/>
          <p:cNvSpPr txBox="true"/>
          <p:nvPr/>
        </p:nvSpPr>
        <p:spPr>
          <a:xfrm rot="0">
            <a:off x="245408" y="453952"/>
            <a:ext cx="5254823" cy="1634991"/>
          </a:xfrm>
          <a:prstGeom prst="rect">
            <a:avLst/>
          </a:prstGeom>
        </p:spPr>
        <p:txBody>
          <a:bodyPr anchor="t" rtlCol="false" tIns="0" lIns="0" bIns="0" rIns="0">
            <a:spAutoFit/>
          </a:bodyPr>
          <a:lstStyle/>
          <a:p>
            <a:pPr algn="l">
              <a:lnSpc>
                <a:spcPts val="13307"/>
              </a:lnSpc>
              <a:spcBef>
                <a:spcPct val="0"/>
              </a:spcBef>
            </a:pPr>
            <a:r>
              <a:rPr lang="en-US" sz="9505" spc="-437">
                <a:solidFill>
                  <a:srgbClr val="00694C"/>
                </a:solidFill>
                <a:latin typeface="Raleway Medium"/>
                <a:ea typeface="Raleway Medium"/>
                <a:cs typeface="Raleway Medium"/>
                <a:sym typeface="Raleway Medium"/>
              </a:rPr>
              <a:t>Summary:</a:t>
            </a:r>
          </a:p>
        </p:txBody>
      </p:sp>
      <p:sp>
        <p:nvSpPr>
          <p:cNvPr name="TextBox 3" id="3"/>
          <p:cNvSpPr txBox="true"/>
          <p:nvPr/>
        </p:nvSpPr>
        <p:spPr>
          <a:xfrm rot="0">
            <a:off x="0" y="2556592"/>
            <a:ext cx="18014279" cy="4836169"/>
          </a:xfrm>
          <a:prstGeom prst="rect">
            <a:avLst/>
          </a:prstGeom>
        </p:spPr>
        <p:txBody>
          <a:bodyPr anchor="t" rtlCol="false" tIns="0" lIns="0" bIns="0" rIns="0">
            <a:spAutoFit/>
          </a:bodyPr>
          <a:lstStyle/>
          <a:p>
            <a:pPr algn="just">
              <a:lnSpc>
                <a:spcPts val="3766"/>
              </a:lnSpc>
            </a:pPr>
            <a:r>
              <a:rPr lang="en-US" sz="2690" spc="-123">
                <a:solidFill>
                  <a:srgbClr val="00694C"/>
                </a:solidFill>
                <a:latin typeface="Raleway Bold"/>
                <a:ea typeface="Raleway Bold"/>
                <a:cs typeface="Raleway Bold"/>
                <a:sym typeface="Raleway Bold"/>
              </a:rPr>
              <a:t>Summary of Key Findings:</a:t>
            </a:r>
          </a:p>
          <a:p>
            <a:pPr algn="just">
              <a:lnSpc>
                <a:spcPts val="3490"/>
              </a:lnSpc>
            </a:pPr>
            <a:r>
              <a:rPr lang="en-US" sz="2493" spc="-114">
                <a:solidFill>
                  <a:srgbClr val="00694C"/>
                </a:solidFill>
                <a:latin typeface="Raleway Medium"/>
                <a:ea typeface="Raleway Medium"/>
                <a:cs typeface="Raleway Medium"/>
                <a:sym typeface="Raleway Medium"/>
              </a:rPr>
              <a:t>Age and Disease Incidence: </a:t>
            </a:r>
          </a:p>
          <a:p>
            <a:pPr algn="just">
              <a:lnSpc>
                <a:spcPts val="3490"/>
              </a:lnSpc>
            </a:pPr>
            <a:r>
              <a:rPr lang="en-US" sz="2493" spc="-114">
                <a:solidFill>
                  <a:srgbClr val="00694C"/>
                </a:solidFill>
                <a:latin typeface="Raleway Medium"/>
                <a:ea typeface="Raleway Medium"/>
                <a:cs typeface="Raleway Medium"/>
                <a:sym typeface="Raleway Medium"/>
              </a:rPr>
              <a:t>Older age groups, especially 70+, show higher disease ra</a:t>
            </a:r>
            <a:r>
              <a:rPr lang="en-US" sz="2493" spc="-114">
                <a:solidFill>
                  <a:srgbClr val="00694C"/>
                </a:solidFill>
                <a:latin typeface="Raleway Medium"/>
                <a:ea typeface="Raleway Medium"/>
                <a:cs typeface="Raleway Medium"/>
                <a:sym typeface="Raleway Medium"/>
              </a:rPr>
              <a:t>tes, notably for cardiovascular and chronic respiratory diseases. Younger populations face challenges like maternal and neonatal disorders.</a:t>
            </a:r>
          </a:p>
          <a:p>
            <a:pPr algn="just">
              <a:lnSpc>
                <a:spcPts val="3766"/>
              </a:lnSpc>
            </a:pPr>
            <a:r>
              <a:rPr lang="en-US" sz="2690" spc="-123">
                <a:solidFill>
                  <a:srgbClr val="00694C"/>
                </a:solidFill>
                <a:latin typeface="Raleway Bold"/>
                <a:ea typeface="Raleway Bold"/>
                <a:cs typeface="Raleway Bold"/>
                <a:sym typeface="Raleway Bold"/>
              </a:rPr>
              <a:t>Regional Variations:</a:t>
            </a:r>
          </a:p>
          <a:p>
            <a:pPr algn="just">
              <a:lnSpc>
                <a:spcPts val="3490"/>
              </a:lnSpc>
            </a:pPr>
            <a:r>
              <a:rPr lang="en-US" sz="2493" spc="-114">
                <a:solidFill>
                  <a:srgbClr val="00694C"/>
                </a:solidFill>
                <a:latin typeface="Raleway Medium"/>
                <a:ea typeface="Raleway Medium"/>
                <a:cs typeface="Raleway Medium"/>
                <a:sym typeface="Raleway Medium"/>
              </a:rPr>
              <a:t> States like Uttar Pradesh, Maharashtra, and West Bengal have the highest disease burdens, with Southern states like Kerala and Tamil Nadu showing diverse health challenges. Northeastern states generally have lower prevalence.</a:t>
            </a:r>
          </a:p>
          <a:p>
            <a:pPr algn="just">
              <a:lnSpc>
                <a:spcPts val="3766"/>
              </a:lnSpc>
            </a:pPr>
            <a:r>
              <a:rPr lang="en-US" sz="2690" spc="-123">
                <a:solidFill>
                  <a:srgbClr val="00694C"/>
                </a:solidFill>
                <a:latin typeface="Raleway Bold"/>
                <a:ea typeface="Raleway Bold"/>
                <a:cs typeface="Raleway Bold"/>
                <a:sym typeface="Raleway Bold"/>
              </a:rPr>
              <a:t>Disease Distribution: </a:t>
            </a:r>
          </a:p>
          <a:p>
            <a:pPr algn="just">
              <a:lnSpc>
                <a:spcPts val="3490"/>
              </a:lnSpc>
            </a:pPr>
            <a:r>
              <a:rPr lang="en-US" sz="2493" spc="-114">
                <a:solidFill>
                  <a:srgbClr val="00694C"/>
                </a:solidFill>
                <a:latin typeface="Raleway Medium"/>
                <a:ea typeface="Raleway Medium"/>
                <a:cs typeface="Raleway Medium"/>
                <a:sym typeface="Raleway Medium"/>
              </a:rPr>
              <a:t>Disease incidence varies widely across states, with significant outliers indicating areas of concern.</a:t>
            </a:r>
          </a:p>
          <a:p>
            <a:pPr algn="just">
              <a:lnSpc>
                <a:spcPts val="3103"/>
              </a:lnSpc>
            </a:pPr>
          </a:p>
          <a:p>
            <a:pPr algn="just">
              <a:lnSpc>
                <a:spcPts val="3103"/>
              </a:lnSpc>
            </a:pP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A9DFD0"/>
        </a:solidFill>
      </p:bgPr>
    </p:bg>
    <p:spTree>
      <p:nvGrpSpPr>
        <p:cNvPr id="1" name=""/>
        <p:cNvGrpSpPr/>
        <p:nvPr/>
      </p:nvGrpSpPr>
      <p:grpSpPr>
        <a:xfrm>
          <a:off x="0" y="0"/>
          <a:ext cx="0" cy="0"/>
          <a:chOff x="0" y="0"/>
          <a:chExt cx="0" cy="0"/>
        </a:xfrm>
      </p:grpSpPr>
      <p:sp>
        <p:nvSpPr>
          <p:cNvPr name="TextBox 2" id="2"/>
          <p:cNvSpPr txBox="true"/>
          <p:nvPr/>
        </p:nvSpPr>
        <p:spPr>
          <a:xfrm rot="0">
            <a:off x="231668" y="542141"/>
            <a:ext cx="13542274" cy="1249343"/>
          </a:xfrm>
          <a:prstGeom prst="rect">
            <a:avLst/>
          </a:prstGeom>
        </p:spPr>
        <p:txBody>
          <a:bodyPr anchor="t" rtlCol="false" tIns="0" lIns="0" bIns="0" rIns="0">
            <a:spAutoFit/>
          </a:bodyPr>
          <a:lstStyle/>
          <a:p>
            <a:pPr algn="l" marL="0" indent="0" lvl="1">
              <a:lnSpc>
                <a:spcPts val="9037"/>
              </a:lnSpc>
            </a:pPr>
            <a:r>
              <a:rPr lang="en-US" sz="10041" spc="-461">
                <a:solidFill>
                  <a:srgbClr val="00694C"/>
                </a:solidFill>
                <a:latin typeface="Raleway Medium"/>
                <a:ea typeface="Raleway Medium"/>
                <a:cs typeface="Raleway Medium"/>
                <a:sym typeface="Raleway Medium"/>
              </a:rPr>
              <a:t>Data Overview</a:t>
            </a:r>
          </a:p>
        </p:txBody>
      </p:sp>
      <p:sp>
        <p:nvSpPr>
          <p:cNvPr name="TextBox 3" id="3"/>
          <p:cNvSpPr txBox="true"/>
          <p:nvPr/>
        </p:nvSpPr>
        <p:spPr>
          <a:xfrm rot="0">
            <a:off x="0" y="2078989"/>
            <a:ext cx="14338989" cy="7021195"/>
          </a:xfrm>
          <a:prstGeom prst="rect">
            <a:avLst/>
          </a:prstGeom>
        </p:spPr>
        <p:txBody>
          <a:bodyPr anchor="t" rtlCol="false" tIns="0" lIns="0" bIns="0" rIns="0">
            <a:spAutoFit/>
          </a:bodyPr>
          <a:lstStyle/>
          <a:p>
            <a:pPr algn="l" marL="474981" indent="-237491" lvl="1">
              <a:lnSpc>
                <a:spcPts val="3080"/>
              </a:lnSpc>
              <a:spcBef>
                <a:spcPct val="0"/>
              </a:spcBef>
              <a:buFont typeface="Arial"/>
              <a:buChar char="•"/>
            </a:pPr>
            <a:r>
              <a:rPr lang="en-US" sz="2200">
                <a:solidFill>
                  <a:srgbClr val="00694C"/>
                </a:solidFill>
                <a:latin typeface="Raleway Semi-Bold"/>
                <a:ea typeface="Raleway Semi-Bold"/>
                <a:cs typeface="Raleway Semi-Bold"/>
                <a:sym typeface="Raleway Semi-Bold"/>
              </a:rPr>
              <a:t>D</a:t>
            </a:r>
            <a:r>
              <a:rPr lang="en-US" sz="2200">
                <a:solidFill>
                  <a:srgbClr val="00694C"/>
                </a:solidFill>
                <a:latin typeface="Raleway Semi-Bold"/>
                <a:ea typeface="Raleway Semi-Bold"/>
                <a:cs typeface="Raleway Semi-Bold"/>
                <a:sym typeface="Raleway Semi-Bold"/>
              </a:rPr>
              <a:t>escription of Dataset and Cleaning Process:</a:t>
            </a:r>
          </a:p>
          <a:p>
            <a:pPr algn="l" marL="949962" indent="-316654" lvl="2">
              <a:lnSpc>
                <a:spcPts val="3080"/>
              </a:lnSpc>
              <a:spcBef>
                <a:spcPct val="0"/>
              </a:spcBef>
              <a:buFont typeface="Arial"/>
              <a:buChar char="⚬"/>
            </a:pPr>
            <a:r>
              <a:rPr lang="en-US" sz="2200">
                <a:solidFill>
                  <a:srgbClr val="00694C"/>
                </a:solidFill>
                <a:latin typeface="Raleway Semi-Bold"/>
                <a:ea typeface="Raleway Semi-Bold"/>
                <a:cs typeface="Raleway Semi-Bold"/>
                <a:sym typeface="Raleway Semi-Bold"/>
              </a:rPr>
              <a:t>Dataset: Health data from various Indian states focusing on disease prevalence and demographics.</a:t>
            </a:r>
          </a:p>
          <a:p>
            <a:pPr algn="l" marL="949962" indent="-316654" lvl="2">
              <a:lnSpc>
                <a:spcPts val="3080"/>
              </a:lnSpc>
              <a:spcBef>
                <a:spcPct val="0"/>
              </a:spcBef>
              <a:buFont typeface="Arial"/>
              <a:buChar char="⚬"/>
            </a:pPr>
            <a:r>
              <a:rPr lang="en-US" sz="2200">
                <a:solidFill>
                  <a:srgbClr val="00694C"/>
                </a:solidFill>
                <a:latin typeface="Raleway Semi-Bold"/>
                <a:ea typeface="Raleway Semi-Bold"/>
                <a:cs typeface="Raleway Semi-Bold"/>
                <a:sym typeface="Raleway Semi-Bold"/>
              </a:rPr>
              <a:t>Cleaning Process:</a:t>
            </a:r>
          </a:p>
          <a:p>
            <a:pPr algn="l" marL="1424943" indent="-356236" lvl="3">
              <a:lnSpc>
                <a:spcPts val="3080"/>
              </a:lnSpc>
              <a:spcBef>
                <a:spcPct val="0"/>
              </a:spcBef>
              <a:buFont typeface="Arial"/>
              <a:buChar char="￭"/>
            </a:pPr>
            <a:r>
              <a:rPr lang="en-US" sz="2200">
                <a:solidFill>
                  <a:srgbClr val="00694C"/>
                </a:solidFill>
                <a:latin typeface="Raleway Semi-Bold"/>
                <a:ea typeface="Raleway Semi-Bold"/>
                <a:cs typeface="Raleway Semi-Bold"/>
                <a:sym typeface="Raleway Semi-Bold"/>
              </a:rPr>
              <a:t>Removed irrelevant columns: ‘Lower bound’ and ‘Upper bound’.</a:t>
            </a:r>
          </a:p>
          <a:p>
            <a:pPr algn="l" marL="1424943" indent="-356236" lvl="3">
              <a:lnSpc>
                <a:spcPts val="3080"/>
              </a:lnSpc>
              <a:spcBef>
                <a:spcPct val="0"/>
              </a:spcBef>
              <a:buFont typeface="Arial"/>
              <a:buChar char="￭"/>
            </a:pPr>
            <a:r>
              <a:rPr lang="en-US" sz="2200">
                <a:solidFill>
                  <a:srgbClr val="00694C"/>
                </a:solidFill>
                <a:latin typeface="Raleway Semi-Bold"/>
                <a:ea typeface="Raleway Semi-Bold"/>
                <a:cs typeface="Raleway Semi-Bold"/>
                <a:sym typeface="Raleway Semi-Bold"/>
              </a:rPr>
              <a:t>Renamed columns for clarity: ‘Area’ to ‘Location’, ‘M/F’ to ‘Sex’, and ‘Cause of death or injury’ to ‘Disease’.</a:t>
            </a:r>
          </a:p>
          <a:p>
            <a:pPr algn="l" marL="1424943" indent="-356236" lvl="3">
              <a:lnSpc>
                <a:spcPts val="3080"/>
              </a:lnSpc>
              <a:spcBef>
                <a:spcPct val="0"/>
              </a:spcBef>
              <a:buFont typeface="Arial"/>
              <a:buChar char="￭"/>
            </a:pPr>
            <a:r>
              <a:rPr lang="en-US" sz="2200">
                <a:solidFill>
                  <a:srgbClr val="00694C"/>
                </a:solidFill>
                <a:latin typeface="Raleway Semi-Bold"/>
                <a:ea typeface="Raleway Semi-Bold"/>
                <a:cs typeface="Raleway Semi-Bold"/>
                <a:sym typeface="Raleway Semi-Bold"/>
              </a:rPr>
              <a:t>Excluded rows where ‘Measure’ is ‘Affected rank’ to focus on actual rates of affected individuals.</a:t>
            </a:r>
          </a:p>
          <a:p>
            <a:pPr algn="l" marL="474981" indent="-237491" lvl="1">
              <a:lnSpc>
                <a:spcPts val="3080"/>
              </a:lnSpc>
              <a:spcBef>
                <a:spcPct val="0"/>
              </a:spcBef>
              <a:buFont typeface="Arial"/>
              <a:buChar char="•"/>
            </a:pPr>
            <a:r>
              <a:rPr lang="en-US" sz="2200">
                <a:solidFill>
                  <a:srgbClr val="00694C"/>
                </a:solidFill>
                <a:latin typeface="Raleway Semi-Bold"/>
                <a:ea typeface="Raleway Semi-Bold"/>
                <a:cs typeface="Raleway Semi-Bold"/>
                <a:sym typeface="Raleway Semi-Bold"/>
              </a:rPr>
              <a:t>Key Columns and Rows Included:</a:t>
            </a:r>
          </a:p>
          <a:p>
            <a:pPr algn="l" marL="949962" indent="-316654" lvl="2">
              <a:lnSpc>
                <a:spcPts val="3080"/>
              </a:lnSpc>
              <a:spcBef>
                <a:spcPct val="0"/>
              </a:spcBef>
              <a:buFont typeface="Arial"/>
              <a:buChar char="⚬"/>
            </a:pPr>
            <a:r>
              <a:rPr lang="en-US" sz="2200">
                <a:solidFill>
                  <a:srgbClr val="00694C"/>
                </a:solidFill>
                <a:latin typeface="Raleway Semi-Bold"/>
                <a:ea typeface="Raleway Semi-Bold"/>
                <a:cs typeface="Raleway Semi-Bold"/>
                <a:sym typeface="Raleway Semi-Bold"/>
              </a:rPr>
              <a:t>Columns:</a:t>
            </a:r>
          </a:p>
          <a:p>
            <a:pPr algn="l" marL="1424943" indent="-356236" lvl="3">
              <a:lnSpc>
                <a:spcPts val="3080"/>
              </a:lnSpc>
              <a:spcBef>
                <a:spcPct val="0"/>
              </a:spcBef>
              <a:buFont typeface="Arial"/>
              <a:buChar char="￭"/>
            </a:pPr>
            <a:r>
              <a:rPr lang="en-US" sz="2200">
                <a:solidFill>
                  <a:srgbClr val="00694C"/>
                </a:solidFill>
                <a:latin typeface="Raleway Semi-Bold"/>
                <a:ea typeface="Raleway Semi-Bold"/>
                <a:cs typeface="Raleway Semi-Bold"/>
                <a:sym typeface="Raleway Semi-Bold"/>
              </a:rPr>
              <a:t>Location: The state or region in India.</a:t>
            </a:r>
          </a:p>
          <a:p>
            <a:pPr algn="l" marL="1424943" indent="-356236" lvl="3">
              <a:lnSpc>
                <a:spcPts val="3080"/>
              </a:lnSpc>
              <a:spcBef>
                <a:spcPct val="0"/>
              </a:spcBef>
              <a:buFont typeface="Arial"/>
              <a:buChar char="￭"/>
            </a:pPr>
            <a:r>
              <a:rPr lang="en-US" sz="2200">
                <a:solidFill>
                  <a:srgbClr val="00694C"/>
                </a:solidFill>
                <a:latin typeface="Raleway Semi-Bold"/>
                <a:ea typeface="Raleway Semi-Bold"/>
                <a:cs typeface="Raleway Semi-Bold"/>
                <a:sym typeface="Raleway Semi-Bold"/>
              </a:rPr>
              <a:t>Age: Age demographics of affected individuals.</a:t>
            </a:r>
          </a:p>
          <a:p>
            <a:pPr algn="l" marL="1424943" indent="-356236" lvl="3">
              <a:lnSpc>
                <a:spcPts val="3080"/>
              </a:lnSpc>
              <a:spcBef>
                <a:spcPct val="0"/>
              </a:spcBef>
              <a:buFont typeface="Arial"/>
              <a:buChar char="￭"/>
            </a:pPr>
            <a:r>
              <a:rPr lang="en-US" sz="2200">
                <a:solidFill>
                  <a:srgbClr val="00694C"/>
                </a:solidFill>
                <a:latin typeface="Raleway Semi-Bold"/>
                <a:ea typeface="Raleway Semi-Bold"/>
                <a:cs typeface="Raleway Semi-Bold"/>
                <a:sym typeface="Raleway Semi-Bold"/>
              </a:rPr>
              <a:t>Sex: Gender of affected individuals.</a:t>
            </a:r>
          </a:p>
          <a:p>
            <a:pPr algn="l" marL="1424943" indent="-356236" lvl="3">
              <a:lnSpc>
                <a:spcPts val="3080"/>
              </a:lnSpc>
              <a:spcBef>
                <a:spcPct val="0"/>
              </a:spcBef>
              <a:buFont typeface="Arial"/>
              <a:buChar char="￭"/>
            </a:pPr>
            <a:r>
              <a:rPr lang="en-US" sz="2200">
                <a:solidFill>
                  <a:srgbClr val="00694C"/>
                </a:solidFill>
                <a:latin typeface="Raleway Semi-Bold"/>
                <a:ea typeface="Raleway Semi-Bold"/>
                <a:cs typeface="Raleway Semi-Bold"/>
                <a:sym typeface="Raleway Semi-Bold"/>
              </a:rPr>
              <a:t>Disease: Type of disease or cause of death/injury.</a:t>
            </a:r>
          </a:p>
          <a:p>
            <a:pPr algn="l" marL="1424943" indent="-356236" lvl="3">
              <a:lnSpc>
                <a:spcPts val="3080"/>
              </a:lnSpc>
              <a:spcBef>
                <a:spcPct val="0"/>
              </a:spcBef>
              <a:buFont typeface="Arial"/>
              <a:buChar char="￭"/>
            </a:pPr>
            <a:r>
              <a:rPr lang="en-US" sz="2200">
                <a:solidFill>
                  <a:srgbClr val="00694C"/>
                </a:solidFill>
                <a:latin typeface="Raleway Semi-Bold"/>
                <a:ea typeface="Raleway Semi-Bold"/>
                <a:cs typeface="Raleway Semi-Bold"/>
                <a:sym typeface="Raleway Semi-Bold"/>
              </a:rPr>
              <a:t>Value per 100,000: Rate of incidence or prevalence.</a:t>
            </a:r>
          </a:p>
          <a:p>
            <a:pPr algn="l" marL="949962" indent="-316654" lvl="2">
              <a:lnSpc>
                <a:spcPts val="3080"/>
              </a:lnSpc>
              <a:spcBef>
                <a:spcPct val="0"/>
              </a:spcBef>
              <a:buFont typeface="Arial"/>
              <a:buChar char="⚬"/>
            </a:pPr>
            <a:r>
              <a:rPr lang="en-US" sz="2200">
                <a:solidFill>
                  <a:srgbClr val="00694C"/>
                </a:solidFill>
                <a:latin typeface="Raleway Semi-Bold"/>
                <a:ea typeface="Raleway Semi-Bold"/>
                <a:cs typeface="Raleway Semi-Bold"/>
                <a:sym typeface="Raleway Semi-Bold"/>
              </a:rPr>
              <a:t>Rows:</a:t>
            </a:r>
          </a:p>
          <a:p>
            <a:pPr algn="l" marL="1424943" indent="-356236" lvl="3">
              <a:lnSpc>
                <a:spcPts val="3080"/>
              </a:lnSpc>
              <a:spcBef>
                <a:spcPct val="0"/>
              </a:spcBef>
              <a:buFont typeface="Arial"/>
              <a:buChar char="￭"/>
            </a:pPr>
            <a:r>
              <a:rPr lang="en-US" sz="2200">
                <a:solidFill>
                  <a:srgbClr val="00694C"/>
                </a:solidFill>
                <a:latin typeface="Raleway Semi-Bold"/>
                <a:ea typeface="Raleway Semi-Bold"/>
                <a:cs typeface="Raleway Semi-Bold"/>
                <a:sym typeface="Raleway Semi-Bold"/>
              </a:rPr>
              <a:t>Total Number of Rows: 14,259</a:t>
            </a:r>
          </a:p>
          <a:p>
            <a:pPr algn="l" marL="1424943" indent="-356236" lvl="3">
              <a:lnSpc>
                <a:spcPts val="3080"/>
              </a:lnSpc>
              <a:spcBef>
                <a:spcPct val="0"/>
              </a:spcBef>
              <a:buFont typeface="Arial"/>
              <a:buChar char="￭"/>
            </a:pPr>
            <a:r>
              <a:rPr lang="en-US" sz="2200">
                <a:solidFill>
                  <a:srgbClr val="00694C"/>
                </a:solidFill>
                <a:latin typeface="Raleway Semi-Bold"/>
                <a:ea typeface="Raleway Semi-Bold"/>
                <a:cs typeface="Raleway Semi-Bold"/>
                <a:sym typeface="Raleway Semi-Bold"/>
              </a:rPr>
              <a:t>Focus: Data points relevant to disease rates and demographic information.</a:t>
            </a:r>
          </a:p>
          <a:p>
            <a:pPr algn="l">
              <a:lnSpc>
                <a:spcPts val="3080"/>
              </a:lnSpc>
              <a:spcBef>
                <a:spcPct val="0"/>
              </a:spcBef>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BF6F1"/>
        </a:solidFill>
      </p:bgPr>
    </p:bg>
    <p:spTree>
      <p:nvGrpSpPr>
        <p:cNvPr id="1" name=""/>
        <p:cNvGrpSpPr/>
        <p:nvPr/>
      </p:nvGrpSpPr>
      <p:grpSpPr>
        <a:xfrm>
          <a:off x="0" y="0"/>
          <a:ext cx="0" cy="0"/>
          <a:chOff x="0" y="0"/>
          <a:chExt cx="0" cy="0"/>
        </a:xfrm>
      </p:grpSpPr>
      <p:sp>
        <p:nvSpPr>
          <p:cNvPr name="Freeform 2" id="2"/>
          <p:cNvSpPr/>
          <p:nvPr/>
        </p:nvSpPr>
        <p:spPr>
          <a:xfrm flipH="false" flipV="false" rot="0">
            <a:off x="462853" y="593355"/>
            <a:ext cx="12230280" cy="3598401"/>
          </a:xfrm>
          <a:custGeom>
            <a:avLst/>
            <a:gdLst/>
            <a:ahLst/>
            <a:cxnLst/>
            <a:rect r="r" b="b" t="t" l="l"/>
            <a:pathLst>
              <a:path h="3598401" w="12230280">
                <a:moveTo>
                  <a:pt x="0" y="0"/>
                </a:moveTo>
                <a:lnTo>
                  <a:pt x="12230280" y="0"/>
                </a:lnTo>
                <a:lnTo>
                  <a:pt x="12230280" y="3598401"/>
                </a:lnTo>
                <a:lnTo>
                  <a:pt x="0" y="3598401"/>
                </a:lnTo>
                <a:lnTo>
                  <a:pt x="0" y="0"/>
                </a:lnTo>
                <a:close/>
              </a:path>
            </a:pathLst>
          </a:custGeom>
          <a:blipFill>
            <a:blip r:embed="rId2"/>
            <a:stretch>
              <a:fillRect l="0" t="0" r="0" b="0"/>
            </a:stretch>
          </a:blipFill>
        </p:spPr>
      </p:sp>
      <p:sp>
        <p:nvSpPr>
          <p:cNvPr name="Freeform 3" id="3"/>
          <p:cNvSpPr/>
          <p:nvPr/>
        </p:nvSpPr>
        <p:spPr>
          <a:xfrm flipH="false" flipV="false" rot="0">
            <a:off x="462853" y="4353577"/>
            <a:ext cx="11997371" cy="5471076"/>
          </a:xfrm>
          <a:custGeom>
            <a:avLst/>
            <a:gdLst/>
            <a:ahLst/>
            <a:cxnLst/>
            <a:rect r="r" b="b" t="t" l="l"/>
            <a:pathLst>
              <a:path h="5471076" w="11997371">
                <a:moveTo>
                  <a:pt x="0" y="0"/>
                </a:moveTo>
                <a:lnTo>
                  <a:pt x="11997371" y="0"/>
                </a:lnTo>
                <a:lnTo>
                  <a:pt x="11997371" y="5471076"/>
                </a:lnTo>
                <a:lnTo>
                  <a:pt x="0" y="5471076"/>
                </a:lnTo>
                <a:lnTo>
                  <a:pt x="0" y="0"/>
                </a:lnTo>
                <a:close/>
              </a:path>
            </a:pathLst>
          </a:custGeom>
          <a:blipFill>
            <a:blip r:embed="rId3"/>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A9DFD0"/>
        </a:solidFill>
      </p:bgPr>
    </p:bg>
    <p:spTree>
      <p:nvGrpSpPr>
        <p:cNvPr id="1" name=""/>
        <p:cNvGrpSpPr/>
        <p:nvPr/>
      </p:nvGrpSpPr>
      <p:grpSpPr>
        <a:xfrm>
          <a:off x="0" y="0"/>
          <a:ext cx="0" cy="0"/>
          <a:chOff x="0" y="0"/>
          <a:chExt cx="0" cy="0"/>
        </a:xfrm>
      </p:grpSpPr>
      <p:sp>
        <p:nvSpPr>
          <p:cNvPr name="Freeform 2" id="2"/>
          <p:cNvSpPr/>
          <p:nvPr/>
        </p:nvSpPr>
        <p:spPr>
          <a:xfrm flipH="false" flipV="false" rot="0">
            <a:off x="13433372" y="8084666"/>
            <a:ext cx="5277926" cy="4404669"/>
          </a:xfrm>
          <a:custGeom>
            <a:avLst/>
            <a:gdLst/>
            <a:ahLst/>
            <a:cxnLst/>
            <a:rect r="r" b="b" t="t" l="l"/>
            <a:pathLst>
              <a:path h="4404669" w="5277926">
                <a:moveTo>
                  <a:pt x="0" y="0"/>
                </a:moveTo>
                <a:lnTo>
                  <a:pt x="5277926" y="0"/>
                </a:lnTo>
                <a:lnTo>
                  <a:pt x="5277926" y="4404668"/>
                </a:lnTo>
                <a:lnTo>
                  <a:pt x="0" y="440466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1302276" y="-2383108"/>
            <a:ext cx="4661953" cy="4748285"/>
          </a:xfrm>
          <a:custGeom>
            <a:avLst/>
            <a:gdLst/>
            <a:ahLst/>
            <a:cxnLst/>
            <a:rect r="r" b="b" t="t" l="l"/>
            <a:pathLst>
              <a:path h="4748285" w="4661953">
                <a:moveTo>
                  <a:pt x="0" y="0"/>
                </a:moveTo>
                <a:lnTo>
                  <a:pt x="4661952" y="0"/>
                </a:lnTo>
                <a:lnTo>
                  <a:pt x="4661952" y="4748285"/>
                </a:lnTo>
                <a:lnTo>
                  <a:pt x="0" y="474828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TextBox 4" id="4"/>
          <p:cNvSpPr txBox="true"/>
          <p:nvPr/>
        </p:nvSpPr>
        <p:spPr>
          <a:xfrm rot="0">
            <a:off x="2898498" y="506592"/>
            <a:ext cx="12045048" cy="2392343"/>
          </a:xfrm>
          <a:prstGeom prst="rect">
            <a:avLst/>
          </a:prstGeom>
        </p:spPr>
        <p:txBody>
          <a:bodyPr anchor="t" rtlCol="false" tIns="0" lIns="0" bIns="0" rIns="0">
            <a:spAutoFit/>
          </a:bodyPr>
          <a:lstStyle/>
          <a:p>
            <a:pPr algn="ctr">
              <a:lnSpc>
                <a:spcPts val="9037"/>
              </a:lnSpc>
            </a:pPr>
            <a:r>
              <a:rPr lang="en-US" sz="10041" spc="-461">
                <a:solidFill>
                  <a:srgbClr val="00694C"/>
                </a:solidFill>
                <a:latin typeface="Raleway Medium"/>
                <a:ea typeface="Raleway Medium"/>
                <a:cs typeface="Raleway Medium"/>
                <a:sym typeface="Raleway Medium"/>
              </a:rPr>
              <a:t>Distribution Analysis</a:t>
            </a:r>
          </a:p>
          <a:p>
            <a:pPr algn="ctr" marL="0" indent="0" lvl="1">
              <a:lnSpc>
                <a:spcPts val="9037"/>
              </a:lnSpc>
            </a:pPr>
          </a:p>
        </p:txBody>
      </p:sp>
      <p:sp>
        <p:nvSpPr>
          <p:cNvPr name="TextBox 5" id="5"/>
          <p:cNvSpPr txBox="true"/>
          <p:nvPr/>
        </p:nvSpPr>
        <p:spPr>
          <a:xfrm rot="0">
            <a:off x="0" y="2327077"/>
            <a:ext cx="18288000" cy="5963556"/>
          </a:xfrm>
          <a:prstGeom prst="rect">
            <a:avLst/>
          </a:prstGeom>
        </p:spPr>
        <p:txBody>
          <a:bodyPr anchor="t" rtlCol="false" tIns="0" lIns="0" bIns="0" rIns="0">
            <a:spAutoFit/>
          </a:bodyPr>
          <a:lstStyle/>
          <a:p>
            <a:pPr algn="l">
              <a:lnSpc>
                <a:spcPts val="2575"/>
              </a:lnSpc>
            </a:pPr>
            <a:r>
              <a:rPr lang="en-US" sz="1839">
                <a:solidFill>
                  <a:srgbClr val="00694C"/>
                </a:solidFill>
                <a:latin typeface="Raleway Semi-Bold"/>
                <a:ea typeface="Raleway Semi-Bold"/>
                <a:cs typeface="Raleway Semi-Bold"/>
                <a:sym typeface="Raleway Semi-Bold"/>
              </a:rPr>
              <a:t>The distribution of disease incidence per 100,000 people varies widely across different states.</a:t>
            </a:r>
          </a:p>
          <a:p>
            <a:pPr algn="l">
              <a:lnSpc>
                <a:spcPts val="2575"/>
              </a:lnSpc>
            </a:pPr>
            <a:r>
              <a:rPr lang="en-US" sz="1839">
                <a:solidFill>
                  <a:srgbClr val="00694C"/>
                </a:solidFill>
                <a:latin typeface="Raleway Semi-Bold"/>
                <a:ea typeface="Raleway Semi-Bold"/>
                <a:cs typeface="Raleway Semi-Bold"/>
                <a:sym typeface="Raleway Semi-Bold"/>
              </a:rPr>
              <a:t>The data shows a range of values, indicating varying levels of disease occurrence across the population.</a:t>
            </a:r>
          </a:p>
          <a:p>
            <a:pPr algn="l">
              <a:lnSpc>
                <a:spcPts val="2575"/>
              </a:lnSpc>
            </a:pPr>
            <a:r>
              <a:rPr lang="en-US" sz="1839">
                <a:solidFill>
                  <a:srgbClr val="00694C"/>
                </a:solidFill>
                <a:latin typeface="Raleway Semi-Bold"/>
                <a:ea typeface="Raleway Semi-Bold"/>
                <a:cs typeface="Raleway Semi-Bold"/>
                <a:sym typeface="Raleway Semi-Bold"/>
              </a:rPr>
              <a:t>Notable outliers are present, which may represent either exceptionally high incidence rates or errors in data reporting.</a:t>
            </a:r>
          </a:p>
          <a:p>
            <a:pPr algn="l">
              <a:lnSpc>
                <a:spcPts val="2995"/>
              </a:lnSpc>
            </a:pPr>
            <a:r>
              <a:rPr lang="en-US" sz="2139">
                <a:solidFill>
                  <a:srgbClr val="00694C"/>
                </a:solidFill>
                <a:latin typeface="Raleway Bold"/>
                <a:ea typeface="Raleway Bold"/>
                <a:cs typeface="Raleway Bold"/>
                <a:sym typeface="Raleway Bold"/>
              </a:rPr>
              <a:t>Histogram Showing Spread and Frequency</a:t>
            </a:r>
          </a:p>
          <a:p>
            <a:pPr algn="l">
              <a:lnSpc>
                <a:spcPts val="2575"/>
              </a:lnSpc>
            </a:pPr>
            <a:r>
              <a:rPr lang="en-US" sz="1839">
                <a:solidFill>
                  <a:srgbClr val="00694C"/>
                </a:solidFill>
                <a:latin typeface="Raleway Semi-Bold"/>
                <a:ea typeface="Raleway Semi-Bold"/>
                <a:cs typeface="Raleway Semi-Bold"/>
                <a:sym typeface="Raleway Semi-Bold"/>
              </a:rPr>
              <a:t>The histogram visually represents the frequency of different incidence rates per 100,000 people.</a:t>
            </a:r>
          </a:p>
          <a:p>
            <a:pPr algn="l">
              <a:lnSpc>
                <a:spcPts val="2575"/>
              </a:lnSpc>
            </a:pPr>
            <a:r>
              <a:rPr lang="en-US" sz="1839">
                <a:solidFill>
                  <a:srgbClr val="00694C"/>
                </a:solidFill>
                <a:latin typeface="Raleway Semi-Bold"/>
                <a:ea typeface="Raleway Semi-Bold"/>
                <a:cs typeface="Raleway Semi-Bold"/>
                <a:sym typeface="Raleway Semi-Bold"/>
              </a:rPr>
              <a:t>The histogram reveals a right-skewed distribution, where the majority of values are clustered towards the lower end of the scale.</a:t>
            </a:r>
          </a:p>
          <a:p>
            <a:pPr algn="l">
              <a:lnSpc>
                <a:spcPts val="2575"/>
              </a:lnSpc>
            </a:pPr>
            <a:r>
              <a:rPr lang="en-US" sz="1839">
                <a:solidFill>
                  <a:srgbClr val="00694C"/>
                </a:solidFill>
                <a:latin typeface="Raleway Semi-Bold"/>
                <a:ea typeface="Raleway Semi-Bold"/>
                <a:cs typeface="Raleway Semi-Bold"/>
                <a:sym typeface="Raleway Semi-Bold"/>
              </a:rPr>
              <a:t>Higher values are less frequent but are still significant, suggesting that while most states have lower disease incidence rates, there are some with much higher rates.</a:t>
            </a:r>
          </a:p>
          <a:p>
            <a:pPr algn="l">
              <a:lnSpc>
                <a:spcPts val="2995"/>
              </a:lnSpc>
            </a:pPr>
            <a:r>
              <a:rPr lang="en-US" sz="2139">
                <a:solidFill>
                  <a:srgbClr val="00694C"/>
                </a:solidFill>
                <a:latin typeface="Raleway Bold"/>
                <a:ea typeface="Raleway Bold"/>
                <a:cs typeface="Raleway Bold"/>
                <a:sym typeface="Raleway Bold"/>
              </a:rPr>
              <a:t>Summary Statistics:</a:t>
            </a:r>
          </a:p>
          <a:p>
            <a:pPr algn="l">
              <a:lnSpc>
                <a:spcPts val="2575"/>
              </a:lnSpc>
            </a:pPr>
            <a:r>
              <a:rPr lang="en-US" sz="1839">
                <a:solidFill>
                  <a:srgbClr val="00694C"/>
                </a:solidFill>
                <a:latin typeface="Raleway Semi-Bold"/>
                <a:ea typeface="Raleway Semi-Bold"/>
                <a:cs typeface="Raleway Semi-Bold"/>
                <a:sym typeface="Raleway Semi-Bold"/>
              </a:rPr>
              <a:t>Mean: The average value per 100,000 people, which may be influenced by outliers.</a:t>
            </a:r>
          </a:p>
          <a:p>
            <a:pPr algn="l">
              <a:lnSpc>
                <a:spcPts val="2575"/>
              </a:lnSpc>
            </a:pPr>
            <a:r>
              <a:rPr lang="en-US" sz="1839">
                <a:solidFill>
                  <a:srgbClr val="00694C"/>
                </a:solidFill>
                <a:latin typeface="Raleway Semi-Bold"/>
                <a:ea typeface="Raleway Semi-Bold"/>
                <a:cs typeface="Raleway Semi-Bold"/>
                <a:sym typeface="Raleway Semi-Bold"/>
              </a:rPr>
              <a:t>Median: The middle value, providing a central tendency that is less affected by skewness.</a:t>
            </a:r>
          </a:p>
          <a:p>
            <a:pPr algn="l">
              <a:lnSpc>
                <a:spcPts val="2575"/>
              </a:lnSpc>
            </a:pPr>
            <a:r>
              <a:rPr lang="en-US" sz="1839">
                <a:solidFill>
                  <a:srgbClr val="00694C"/>
                </a:solidFill>
                <a:latin typeface="Raleway Semi-Bold"/>
                <a:ea typeface="Raleway Semi-Bold"/>
                <a:cs typeface="Raleway Semi-Bold"/>
                <a:sym typeface="Raleway Semi-Bold"/>
              </a:rPr>
              <a:t>Mode: The most frequently occurring value, if applicable.</a:t>
            </a:r>
          </a:p>
          <a:p>
            <a:pPr algn="l">
              <a:lnSpc>
                <a:spcPts val="2575"/>
              </a:lnSpc>
            </a:pPr>
            <a:r>
              <a:rPr lang="en-US" sz="1839">
                <a:solidFill>
                  <a:srgbClr val="00694C"/>
                </a:solidFill>
                <a:latin typeface="Raleway Semi-Bold"/>
                <a:ea typeface="Raleway Semi-Bold"/>
                <a:cs typeface="Raleway Semi-Bold"/>
                <a:sym typeface="Raleway Semi-Bold"/>
              </a:rPr>
              <a:t>Range: The difference between the maximum and minimum values, indicating the spread of the data.</a:t>
            </a:r>
          </a:p>
          <a:p>
            <a:pPr algn="l">
              <a:lnSpc>
                <a:spcPts val="2575"/>
              </a:lnSpc>
            </a:pPr>
            <a:r>
              <a:rPr lang="en-US" sz="1839">
                <a:solidFill>
                  <a:srgbClr val="00694C"/>
                </a:solidFill>
                <a:latin typeface="Raleway Semi-Bold"/>
                <a:ea typeface="Raleway Semi-Bold"/>
                <a:cs typeface="Raleway Semi-Bold"/>
                <a:sym typeface="Raleway Semi-Bold"/>
              </a:rPr>
              <a:t>Standard Deviation: Measures the variability or dispersion of the values around the mean.</a:t>
            </a:r>
          </a:p>
          <a:p>
            <a:pPr algn="l">
              <a:lnSpc>
                <a:spcPts val="2995"/>
              </a:lnSpc>
            </a:pPr>
            <a:r>
              <a:rPr lang="en-US" sz="2139">
                <a:solidFill>
                  <a:srgbClr val="00694C"/>
                </a:solidFill>
                <a:latin typeface="Raleway Bold"/>
                <a:ea typeface="Raleway Bold"/>
                <a:cs typeface="Raleway Bold"/>
                <a:sym typeface="Raleway Bold"/>
              </a:rPr>
              <a:t>Key Observations:</a:t>
            </a:r>
          </a:p>
          <a:p>
            <a:pPr algn="l">
              <a:lnSpc>
                <a:spcPts val="2575"/>
              </a:lnSpc>
            </a:pPr>
            <a:r>
              <a:rPr lang="en-US" sz="1839">
                <a:solidFill>
                  <a:srgbClr val="00694C"/>
                </a:solidFill>
                <a:latin typeface="Raleway Semi-Bold"/>
                <a:ea typeface="Raleway Semi-Bold"/>
                <a:cs typeface="Raleway Semi-Bold"/>
                <a:sym typeface="Raleway Semi-Bold"/>
              </a:rPr>
              <a:t>The right skew suggests that while most regions have lower disease incidence, there are significant outliers with much higher rates.</a:t>
            </a:r>
          </a:p>
          <a:p>
            <a:pPr algn="l">
              <a:lnSpc>
                <a:spcPts val="2575"/>
              </a:lnSpc>
            </a:pPr>
            <a:r>
              <a:rPr lang="en-US" sz="1839">
                <a:solidFill>
                  <a:srgbClr val="00694C"/>
                </a:solidFill>
                <a:latin typeface="Raleway Semi-Bold"/>
                <a:ea typeface="Raleway Semi-Bold"/>
                <a:cs typeface="Raleway Semi-Bold"/>
                <a:sym typeface="Raleway Semi-Bold"/>
              </a:rPr>
              <a:t>Understanding this distribution helps in identifying regions with exceptional cases and guiding targeted health interventions.</a:t>
            </a:r>
          </a:p>
          <a:p>
            <a:pPr algn="ctr">
              <a:lnSpc>
                <a:spcPts val="2575"/>
              </a:lnSpc>
              <a:spcBef>
                <a:spcPct val="0"/>
              </a:spcBef>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BF6F1"/>
        </a:solidFill>
      </p:bgPr>
    </p:bg>
    <p:spTree>
      <p:nvGrpSpPr>
        <p:cNvPr id="1" name=""/>
        <p:cNvGrpSpPr/>
        <p:nvPr/>
      </p:nvGrpSpPr>
      <p:grpSpPr>
        <a:xfrm>
          <a:off x="0" y="0"/>
          <a:ext cx="0" cy="0"/>
          <a:chOff x="0" y="0"/>
          <a:chExt cx="0" cy="0"/>
        </a:xfrm>
      </p:grpSpPr>
      <p:sp>
        <p:nvSpPr>
          <p:cNvPr name="Freeform 2" id="2"/>
          <p:cNvSpPr/>
          <p:nvPr/>
        </p:nvSpPr>
        <p:spPr>
          <a:xfrm flipH="false" flipV="false" rot="0">
            <a:off x="2018597" y="1916608"/>
            <a:ext cx="13234388" cy="8160732"/>
          </a:xfrm>
          <a:custGeom>
            <a:avLst/>
            <a:gdLst/>
            <a:ahLst/>
            <a:cxnLst/>
            <a:rect r="r" b="b" t="t" l="l"/>
            <a:pathLst>
              <a:path h="8160732" w="13234388">
                <a:moveTo>
                  <a:pt x="0" y="0"/>
                </a:moveTo>
                <a:lnTo>
                  <a:pt x="13234388" y="0"/>
                </a:lnTo>
                <a:lnTo>
                  <a:pt x="13234388" y="8160732"/>
                </a:lnTo>
                <a:lnTo>
                  <a:pt x="0" y="8160732"/>
                </a:lnTo>
                <a:lnTo>
                  <a:pt x="0" y="0"/>
                </a:lnTo>
                <a:close/>
              </a:path>
            </a:pathLst>
          </a:custGeom>
          <a:blipFill>
            <a:blip r:embed="rId2"/>
            <a:stretch>
              <a:fillRect l="0" t="-864" r="0" b="-864"/>
            </a:stretch>
          </a:blipFill>
        </p:spPr>
      </p:sp>
      <p:sp>
        <p:nvSpPr>
          <p:cNvPr name="TextBox 3" id="3"/>
          <p:cNvSpPr txBox="true"/>
          <p:nvPr/>
        </p:nvSpPr>
        <p:spPr>
          <a:xfrm rot="0">
            <a:off x="0" y="723669"/>
            <a:ext cx="18288000" cy="758931"/>
          </a:xfrm>
          <a:prstGeom prst="rect">
            <a:avLst/>
          </a:prstGeom>
        </p:spPr>
        <p:txBody>
          <a:bodyPr anchor="t" rtlCol="false" tIns="0" lIns="0" bIns="0" rIns="0">
            <a:spAutoFit/>
          </a:bodyPr>
          <a:lstStyle/>
          <a:p>
            <a:pPr algn="ctr">
              <a:lnSpc>
                <a:spcPts val="6359"/>
              </a:lnSpc>
            </a:pPr>
            <a:r>
              <a:rPr lang="en-US" sz="7066" spc="-325">
                <a:solidFill>
                  <a:srgbClr val="00694C"/>
                </a:solidFill>
                <a:latin typeface="Raleway Medium"/>
                <a:ea typeface="Raleway Medium"/>
                <a:cs typeface="Raleway Medium"/>
                <a:sym typeface="Raleway Medium"/>
              </a:rPr>
              <a:t>Distribution for Value per 100,000-Histogram</a:t>
            </a:r>
          </a:p>
          <a:p>
            <a:pPr algn="ctr" marL="0" indent="0" lvl="1">
              <a:lnSpc>
                <a:spcPts val="53"/>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BF6F1"/>
        </a:solidFill>
      </p:bgPr>
    </p:bg>
    <p:spTree>
      <p:nvGrpSpPr>
        <p:cNvPr id="1" name=""/>
        <p:cNvGrpSpPr/>
        <p:nvPr/>
      </p:nvGrpSpPr>
      <p:grpSpPr>
        <a:xfrm>
          <a:off x="0" y="0"/>
          <a:ext cx="0" cy="0"/>
          <a:chOff x="0" y="0"/>
          <a:chExt cx="0" cy="0"/>
        </a:xfrm>
      </p:grpSpPr>
      <p:sp>
        <p:nvSpPr>
          <p:cNvPr name="Freeform 2" id="2"/>
          <p:cNvSpPr/>
          <p:nvPr/>
        </p:nvSpPr>
        <p:spPr>
          <a:xfrm flipH="false" flipV="false" rot="0">
            <a:off x="1754185" y="612776"/>
            <a:ext cx="14445306" cy="9061447"/>
          </a:xfrm>
          <a:custGeom>
            <a:avLst/>
            <a:gdLst/>
            <a:ahLst/>
            <a:cxnLst/>
            <a:rect r="r" b="b" t="t" l="l"/>
            <a:pathLst>
              <a:path h="9061447" w="14445306">
                <a:moveTo>
                  <a:pt x="0" y="0"/>
                </a:moveTo>
                <a:lnTo>
                  <a:pt x="14445306" y="0"/>
                </a:lnTo>
                <a:lnTo>
                  <a:pt x="14445306" y="9061448"/>
                </a:lnTo>
                <a:lnTo>
                  <a:pt x="0" y="9061448"/>
                </a:lnTo>
                <a:lnTo>
                  <a:pt x="0" y="0"/>
                </a:lnTo>
                <a:close/>
              </a:path>
            </a:pathLst>
          </a:custGeom>
          <a:blipFill>
            <a:blip r:embed="rId2"/>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p:cSld>
    <p:bg>
      <p:bgPr>
        <a:solidFill>
          <a:srgbClr val="A9DFD0"/>
        </a:solidFill>
      </p:bgPr>
    </p:bg>
    <p:spTree>
      <p:nvGrpSpPr>
        <p:cNvPr id="1" name=""/>
        <p:cNvGrpSpPr/>
        <p:nvPr/>
      </p:nvGrpSpPr>
      <p:grpSpPr>
        <a:xfrm>
          <a:off x="0" y="0"/>
          <a:ext cx="0" cy="0"/>
          <a:chOff x="0" y="0"/>
          <a:chExt cx="0" cy="0"/>
        </a:xfrm>
      </p:grpSpPr>
      <p:sp>
        <p:nvSpPr>
          <p:cNvPr name="TextBox 2" id="2"/>
          <p:cNvSpPr txBox="true"/>
          <p:nvPr/>
        </p:nvSpPr>
        <p:spPr>
          <a:xfrm rot="0">
            <a:off x="871539" y="990056"/>
            <a:ext cx="16774026" cy="2120266"/>
          </a:xfrm>
          <a:prstGeom prst="rect">
            <a:avLst/>
          </a:prstGeom>
        </p:spPr>
        <p:txBody>
          <a:bodyPr anchor="t" rtlCol="false" tIns="0" lIns="0" bIns="0" rIns="0">
            <a:spAutoFit/>
          </a:bodyPr>
          <a:lstStyle/>
          <a:p>
            <a:pPr algn="l" marL="0" indent="0" lvl="1">
              <a:lnSpc>
                <a:spcPts val="8010"/>
              </a:lnSpc>
            </a:pPr>
            <a:r>
              <a:rPr lang="en-US" sz="8900" spc="-409">
                <a:solidFill>
                  <a:srgbClr val="00694C"/>
                </a:solidFill>
                <a:latin typeface="Raleway Medium"/>
                <a:ea typeface="Raleway Medium"/>
                <a:cs typeface="Raleway Medium"/>
                <a:sym typeface="Raleway Medium"/>
              </a:rPr>
              <a:t>Disease Distribution by State-Stacked bar chart</a:t>
            </a:r>
          </a:p>
        </p:txBody>
      </p:sp>
      <p:sp>
        <p:nvSpPr>
          <p:cNvPr name="TextBox 3" id="3"/>
          <p:cNvSpPr txBox="true"/>
          <p:nvPr/>
        </p:nvSpPr>
        <p:spPr>
          <a:xfrm rot="0">
            <a:off x="456162" y="3557997"/>
            <a:ext cx="16264918" cy="6346743"/>
          </a:xfrm>
          <a:prstGeom prst="rect">
            <a:avLst/>
          </a:prstGeom>
        </p:spPr>
        <p:txBody>
          <a:bodyPr anchor="t" rtlCol="false" tIns="0" lIns="0" bIns="0" rIns="0">
            <a:spAutoFit/>
          </a:bodyPr>
          <a:lstStyle/>
          <a:p>
            <a:pPr algn="just">
              <a:lnSpc>
                <a:spcPts val="3609"/>
              </a:lnSpc>
            </a:pPr>
            <a:r>
              <a:rPr lang="en-US" sz="2578">
                <a:solidFill>
                  <a:srgbClr val="00694C"/>
                </a:solidFill>
                <a:latin typeface="Raleway Semi-Bold"/>
                <a:ea typeface="Raleway Semi-Bold"/>
                <a:cs typeface="Raleway Semi-Bold"/>
                <a:sym typeface="Raleway Semi-Bold"/>
              </a:rPr>
              <a:t>The stacked bar chart illust</a:t>
            </a:r>
            <a:r>
              <a:rPr lang="en-US" sz="2578">
                <a:solidFill>
                  <a:srgbClr val="00694C"/>
                </a:solidFill>
                <a:latin typeface="Raleway Semi-Bold"/>
                <a:ea typeface="Raleway Semi-Bold"/>
                <a:cs typeface="Raleway Semi-Bold"/>
                <a:sym typeface="Raleway Semi-Bold"/>
              </a:rPr>
              <a:t>rates the distribution of various diseases across Indian states.</a:t>
            </a:r>
          </a:p>
          <a:p>
            <a:pPr algn="just">
              <a:lnSpc>
                <a:spcPts val="3609"/>
              </a:lnSpc>
            </a:pPr>
            <a:r>
              <a:rPr lang="en-US" sz="2578">
                <a:solidFill>
                  <a:srgbClr val="00694C"/>
                </a:solidFill>
                <a:latin typeface="Raleway Semi-Bold"/>
                <a:ea typeface="Raleway Semi-Bold"/>
                <a:cs typeface="Raleway Semi-Bold"/>
                <a:sym typeface="Raleway Semi-Bold"/>
              </a:rPr>
              <a:t>The total value is represented per 100,000 population for each state.</a:t>
            </a:r>
          </a:p>
          <a:p>
            <a:pPr algn="just">
              <a:lnSpc>
                <a:spcPts val="4490"/>
              </a:lnSpc>
            </a:pPr>
            <a:r>
              <a:rPr lang="en-US" sz="3207">
                <a:solidFill>
                  <a:srgbClr val="00694C"/>
                </a:solidFill>
                <a:latin typeface="Raleway Semi-Bold"/>
                <a:ea typeface="Raleway Semi-Bold"/>
                <a:cs typeface="Raleway Semi-Bold"/>
                <a:sym typeface="Raleway Semi-Bold"/>
              </a:rPr>
              <a:t>Key Observations:</a:t>
            </a:r>
          </a:p>
          <a:p>
            <a:pPr algn="just">
              <a:lnSpc>
                <a:spcPts val="3609"/>
              </a:lnSpc>
            </a:pPr>
            <a:r>
              <a:rPr lang="en-US" sz="2578">
                <a:solidFill>
                  <a:srgbClr val="00694C"/>
                </a:solidFill>
                <a:latin typeface="Raleway Semi-Bold"/>
                <a:ea typeface="Raleway Semi-Bold"/>
                <a:cs typeface="Raleway Semi-Bold"/>
                <a:sym typeface="Raleway Semi-Bold"/>
              </a:rPr>
              <a:t>Uttar Pradesh has the highest disease burden, with significant contributions from respiratory infections, tuberculosis, and other non-communicable diseases.</a:t>
            </a:r>
          </a:p>
          <a:p>
            <a:pPr algn="just">
              <a:lnSpc>
                <a:spcPts val="3609"/>
              </a:lnSpc>
            </a:pPr>
            <a:r>
              <a:rPr lang="en-US" sz="2578">
                <a:solidFill>
                  <a:srgbClr val="00694C"/>
                </a:solidFill>
                <a:latin typeface="Raleway Semi-Bold"/>
                <a:ea typeface="Raleway Semi-Bold"/>
                <a:cs typeface="Raleway Semi-Bold"/>
                <a:sym typeface="Raleway Semi-Bold"/>
              </a:rPr>
              <a:t>Maharashtra, Bihar, and West Bengal also show a high prevalence of diseases, particularly in categories such as respiratory infections, cardiovascular diseases, and maternal and neonatal disorders.</a:t>
            </a:r>
          </a:p>
          <a:p>
            <a:pPr algn="just">
              <a:lnSpc>
                <a:spcPts val="3609"/>
              </a:lnSpc>
            </a:pPr>
            <a:r>
              <a:rPr lang="en-US" sz="2578">
                <a:solidFill>
                  <a:srgbClr val="00694C"/>
                </a:solidFill>
                <a:latin typeface="Raleway Semi-Bold"/>
                <a:ea typeface="Raleway Semi-Bold"/>
                <a:cs typeface="Raleway Semi-Bold"/>
                <a:sym typeface="Raleway Semi-Bold"/>
              </a:rPr>
              <a:t>States like Kerala, Karnataka, and Tamil Nadu display a more diverse distribution across multiple disease categories, indicating a broader range of public health challenges.</a:t>
            </a:r>
          </a:p>
          <a:p>
            <a:pPr algn="just">
              <a:lnSpc>
                <a:spcPts val="3609"/>
              </a:lnSpc>
            </a:pPr>
            <a:r>
              <a:rPr lang="en-US" sz="2578">
                <a:solidFill>
                  <a:srgbClr val="00694C"/>
                </a:solidFill>
                <a:latin typeface="Raleway Semi-Bold"/>
                <a:ea typeface="Raleway Semi-Bold"/>
                <a:cs typeface="Raleway Semi-Bold"/>
                <a:sym typeface="Raleway Semi-Bold"/>
              </a:rPr>
              <a:t>Smaller states or regions like Goa, Sikkim, and Union Territories exhibit lower overall disease burdens but still face notable issues in specific areas like chronic respiratory diseases and mental disorders.</a:t>
            </a:r>
          </a:p>
          <a:p>
            <a:pPr algn="just">
              <a:lnSpc>
                <a:spcPts val="3609"/>
              </a:lnSpc>
            </a:pPr>
            <a:r>
              <a:rPr lang="en-US" sz="2578">
                <a:solidFill>
                  <a:srgbClr val="00694C"/>
                </a:solidFill>
                <a:latin typeface="Raleway Semi-Bold"/>
                <a:ea typeface="Raleway Semi-Bold"/>
                <a:cs typeface="Raleway Semi-Bold"/>
                <a:sym typeface="Raleway Semi-Bold"/>
              </a:rPr>
              <a:t>Nagaland, Mizoram, and other northeastern states show lower overall disease values, with some focus on infectious diseases.</a:t>
            </a:r>
          </a:p>
          <a:p>
            <a:pPr algn="l">
              <a:lnSpc>
                <a:spcPts val="2349"/>
              </a:lnSpc>
              <a:spcBef>
                <a:spcPct val="0"/>
              </a:spcBef>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BF6F1"/>
        </a:solidFill>
      </p:bgPr>
    </p:bg>
    <p:spTree>
      <p:nvGrpSpPr>
        <p:cNvPr id="1" name=""/>
        <p:cNvGrpSpPr/>
        <p:nvPr/>
      </p:nvGrpSpPr>
      <p:grpSpPr>
        <a:xfrm>
          <a:off x="0" y="0"/>
          <a:ext cx="0" cy="0"/>
          <a:chOff x="0" y="0"/>
          <a:chExt cx="0" cy="0"/>
        </a:xfrm>
      </p:grpSpPr>
      <p:sp>
        <p:nvSpPr>
          <p:cNvPr name="Freeform 2" id="2"/>
          <p:cNvSpPr/>
          <p:nvPr/>
        </p:nvSpPr>
        <p:spPr>
          <a:xfrm flipH="false" flipV="false" rot="0">
            <a:off x="725186" y="946489"/>
            <a:ext cx="16837629" cy="8311811"/>
          </a:xfrm>
          <a:custGeom>
            <a:avLst/>
            <a:gdLst/>
            <a:ahLst/>
            <a:cxnLst/>
            <a:rect r="r" b="b" t="t" l="l"/>
            <a:pathLst>
              <a:path h="8311811" w="16837629">
                <a:moveTo>
                  <a:pt x="0" y="0"/>
                </a:moveTo>
                <a:lnTo>
                  <a:pt x="16837628" y="0"/>
                </a:lnTo>
                <a:lnTo>
                  <a:pt x="16837628" y="8311811"/>
                </a:lnTo>
                <a:lnTo>
                  <a:pt x="0" y="8311811"/>
                </a:lnTo>
                <a:lnTo>
                  <a:pt x="0" y="0"/>
                </a:lnTo>
                <a:close/>
              </a:path>
            </a:pathLst>
          </a:custGeom>
          <a:blipFill>
            <a:blip r:embed="rId2"/>
            <a:stretch>
              <a:fillRect l="0" t="-7575" r="0" b="-7575"/>
            </a:stretch>
          </a:blipFill>
        </p:spPr>
      </p:sp>
    </p:spTree>
  </p:cSld>
  <p:clrMapOvr>
    <a:masterClrMapping/>
  </p:clrMapOvr>
</p:sld>
</file>

<file path=ppt/slides/slide9.xml><?xml version="1.0" encoding="utf-8"?>
<p:sld xmlns:p="http://schemas.openxmlformats.org/presentationml/2006/main" xmlns:a="http://schemas.openxmlformats.org/drawingml/2006/main">
  <p:cSld>
    <p:bg>
      <p:bgPr>
        <a:solidFill>
          <a:srgbClr val="20B48C"/>
        </a:solidFill>
      </p:bgPr>
    </p:bg>
    <p:spTree>
      <p:nvGrpSpPr>
        <p:cNvPr id="1" name=""/>
        <p:cNvGrpSpPr/>
        <p:nvPr/>
      </p:nvGrpSpPr>
      <p:grpSpPr>
        <a:xfrm>
          <a:off x="0" y="0"/>
          <a:ext cx="0" cy="0"/>
          <a:chOff x="0" y="0"/>
          <a:chExt cx="0" cy="0"/>
        </a:xfrm>
      </p:grpSpPr>
      <p:sp>
        <p:nvSpPr>
          <p:cNvPr name="TextBox 2" id="2"/>
          <p:cNvSpPr txBox="true"/>
          <p:nvPr/>
        </p:nvSpPr>
        <p:spPr>
          <a:xfrm rot="0">
            <a:off x="1123950" y="1304925"/>
            <a:ext cx="16040100" cy="1249343"/>
          </a:xfrm>
          <a:prstGeom prst="rect">
            <a:avLst/>
          </a:prstGeom>
        </p:spPr>
        <p:txBody>
          <a:bodyPr anchor="t" rtlCol="false" tIns="0" lIns="0" bIns="0" rIns="0">
            <a:spAutoFit/>
          </a:bodyPr>
          <a:lstStyle/>
          <a:p>
            <a:pPr algn="ctr" marL="0" indent="0" lvl="1">
              <a:lnSpc>
                <a:spcPts val="9037"/>
              </a:lnSpc>
            </a:pPr>
            <a:r>
              <a:rPr lang="en-US" sz="10041" spc="-461">
                <a:solidFill>
                  <a:srgbClr val="FBF6F1"/>
                </a:solidFill>
                <a:latin typeface="Raleway Medium"/>
                <a:ea typeface="Raleway Medium"/>
                <a:cs typeface="Raleway Medium"/>
                <a:sym typeface="Raleway Medium"/>
              </a:rPr>
              <a:t>Age group analysis-Heatmap</a:t>
            </a:r>
          </a:p>
        </p:txBody>
      </p:sp>
      <p:sp>
        <p:nvSpPr>
          <p:cNvPr name="TextBox 3" id="3"/>
          <p:cNvSpPr txBox="true"/>
          <p:nvPr/>
        </p:nvSpPr>
        <p:spPr>
          <a:xfrm rot="0">
            <a:off x="448095" y="3028835"/>
            <a:ext cx="15349198" cy="6918291"/>
          </a:xfrm>
          <a:prstGeom prst="rect">
            <a:avLst/>
          </a:prstGeom>
        </p:spPr>
        <p:txBody>
          <a:bodyPr anchor="t" rtlCol="false" tIns="0" lIns="0" bIns="0" rIns="0">
            <a:spAutoFit/>
          </a:bodyPr>
          <a:lstStyle/>
          <a:p>
            <a:pPr algn="just">
              <a:lnSpc>
                <a:spcPts val="2976"/>
              </a:lnSpc>
            </a:pPr>
            <a:r>
              <a:rPr lang="en-US" sz="2126">
                <a:solidFill>
                  <a:srgbClr val="00694C"/>
                </a:solidFill>
                <a:latin typeface="Raleway Semi-Bold"/>
                <a:ea typeface="Raleway Semi-Bold"/>
                <a:cs typeface="Raleway Semi-Bold"/>
                <a:sym typeface="Raleway Semi-Bold"/>
              </a:rPr>
              <a:t>The heatmap displays the average disease prevalence across different age groups and states.</a:t>
            </a:r>
          </a:p>
          <a:p>
            <a:pPr algn="just">
              <a:lnSpc>
                <a:spcPts val="2976"/>
              </a:lnSpc>
            </a:pPr>
            <a:r>
              <a:rPr lang="en-US" sz="2126">
                <a:solidFill>
                  <a:srgbClr val="00694C"/>
                </a:solidFill>
                <a:latin typeface="Raleway Semi-Bold"/>
                <a:ea typeface="Raleway Semi-Bold"/>
                <a:cs typeface="Raleway Semi-Bold"/>
                <a:sym typeface="Raleway Semi-Bold"/>
              </a:rPr>
              <a:t>Age groups include &lt;5 years, 5-14 years, 15-49 years, 50-69 years, and 70+ years.</a:t>
            </a:r>
          </a:p>
          <a:p>
            <a:pPr algn="just">
              <a:lnSpc>
                <a:spcPts val="2976"/>
              </a:lnSpc>
            </a:pPr>
            <a:r>
              <a:rPr lang="en-US" sz="2126">
                <a:solidFill>
                  <a:srgbClr val="00694C"/>
                </a:solidFill>
                <a:latin typeface="Raleway Semi-Bold"/>
                <a:ea typeface="Raleway Semi-Bold"/>
                <a:cs typeface="Raleway Semi-Bold"/>
                <a:sym typeface="Raleway Semi-Bold"/>
              </a:rPr>
              <a:t>Key Insights:</a:t>
            </a:r>
          </a:p>
          <a:p>
            <a:pPr algn="just">
              <a:lnSpc>
                <a:spcPts val="3396"/>
              </a:lnSpc>
            </a:pPr>
            <a:r>
              <a:rPr lang="en-US" sz="2426">
                <a:solidFill>
                  <a:srgbClr val="00694C"/>
                </a:solidFill>
                <a:latin typeface="Raleway Semi-Bold"/>
                <a:ea typeface="Raleway Semi-Bold"/>
                <a:cs typeface="Raleway Semi-Bold"/>
                <a:sym typeface="Raleway Semi-Bold"/>
              </a:rPr>
              <a:t>Highest Disease Prevalence:</a:t>
            </a:r>
          </a:p>
          <a:p>
            <a:pPr algn="just">
              <a:lnSpc>
                <a:spcPts val="2976"/>
              </a:lnSpc>
            </a:pPr>
            <a:r>
              <a:rPr lang="en-US" sz="2126">
                <a:solidFill>
                  <a:srgbClr val="00694C"/>
                </a:solidFill>
                <a:latin typeface="Raleway Semi-Bold"/>
                <a:ea typeface="Raleway Semi-Bold"/>
                <a:cs typeface="Raleway Semi-Bold"/>
                <a:sym typeface="Raleway Semi-Bold"/>
              </a:rPr>
              <a:t>The 70+ years age group shows the highest disease burden, particularly in Uttar Pradesh, Maharashtra, and West Bengal.</a:t>
            </a:r>
          </a:p>
          <a:p>
            <a:pPr algn="just">
              <a:lnSpc>
                <a:spcPts val="2976"/>
              </a:lnSpc>
            </a:pPr>
            <a:r>
              <a:rPr lang="en-US" sz="2126">
                <a:solidFill>
                  <a:srgbClr val="00694C"/>
                </a:solidFill>
                <a:latin typeface="Raleway Semi-Bold"/>
                <a:ea typeface="Raleway Semi-Bold"/>
                <a:cs typeface="Raleway Semi-Bold"/>
                <a:sym typeface="Raleway Semi-Bold"/>
              </a:rPr>
              <a:t>Uttar Pradesh stands out with extreme values, especially in the 50-69 years and 70+ years age groups, indicating a significant health burden among the elderly.</a:t>
            </a:r>
          </a:p>
          <a:p>
            <a:pPr algn="just">
              <a:lnSpc>
                <a:spcPts val="3396"/>
              </a:lnSpc>
            </a:pPr>
            <a:r>
              <a:rPr lang="en-US" sz="2426">
                <a:solidFill>
                  <a:srgbClr val="00694C"/>
                </a:solidFill>
                <a:latin typeface="Raleway Semi-Bold"/>
                <a:ea typeface="Raleway Semi-Bold"/>
                <a:cs typeface="Raleway Semi-Bold"/>
                <a:sym typeface="Raleway Semi-Bold"/>
              </a:rPr>
              <a:t>Young Adults (15-49 years):</a:t>
            </a:r>
          </a:p>
          <a:p>
            <a:pPr algn="just">
              <a:lnSpc>
                <a:spcPts val="2976"/>
              </a:lnSpc>
            </a:pPr>
            <a:r>
              <a:rPr lang="en-US" sz="2126">
                <a:solidFill>
                  <a:srgbClr val="00694C"/>
                </a:solidFill>
                <a:latin typeface="Raleway Semi-Bold"/>
                <a:ea typeface="Raleway Semi-Bold"/>
                <a:cs typeface="Raleway Semi-Bold"/>
                <a:sym typeface="Raleway Semi-Bold"/>
              </a:rPr>
              <a:t>States like Bihar, Maharashtra, and Madhya Pradesh exhibit high disease prevalence in the 15-49 years age group.</a:t>
            </a:r>
          </a:p>
          <a:p>
            <a:pPr algn="just">
              <a:lnSpc>
                <a:spcPts val="2976"/>
              </a:lnSpc>
            </a:pPr>
            <a:r>
              <a:rPr lang="en-US" sz="2126">
                <a:solidFill>
                  <a:srgbClr val="00694C"/>
                </a:solidFill>
                <a:latin typeface="Raleway Semi-Bold"/>
                <a:ea typeface="Raleway Semi-Bold"/>
                <a:cs typeface="Raleway Semi-Bold"/>
                <a:sym typeface="Raleway Semi-Bold"/>
              </a:rPr>
              <a:t>This suggests that working-age adults in these states face considerable health challenges.</a:t>
            </a:r>
          </a:p>
          <a:p>
            <a:pPr algn="just">
              <a:lnSpc>
                <a:spcPts val="3396"/>
              </a:lnSpc>
            </a:pPr>
            <a:r>
              <a:rPr lang="en-US" sz="2426">
                <a:solidFill>
                  <a:srgbClr val="00694C"/>
                </a:solidFill>
                <a:latin typeface="Raleway Semi-Bold"/>
                <a:ea typeface="Raleway Semi-Bold"/>
                <a:cs typeface="Raleway Semi-Bold"/>
                <a:sym typeface="Raleway Semi-Bold"/>
              </a:rPr>
              <a:t>Children and Adolescents:</a:t>
            </a:r>
          </a:p>
          <a:p>
            <a:pPr algn="just">
              <a:lnSpc>
                <a:spcPts val="2976"/>
              </a:lnSpc>
            </a:pPr>
            <a:r>
              <a:rPr lang="en-US" sz="2126">
                <a:solidFill>
                  <a:srgbClr val="00694C"/>
                </a:solidFill>
                <a:latin typeface="Raleway Semi-Bold"/>
                <a:ea typeface="Raleway Semi-Bold"/>
                <a:cs typeface="Raleway Semi-Bold"/>
                <a:sym typeface="Raleway Semi-Bold"/>
              </a:rPr>
              <a:t>The 5-14 years age group generally has lower disease prevalence, but Bihar and Odisha show notable values.</a:t>
            </a:r>
          </a:p>
          <a:p>
            <a:pPr algn="just">
              <a:lnSpc>
                <a:spcPts val="3396"/>
              </a:lnSpc>
            </a:pPr>
            <a:r>
              <a:rPr lang="en-US" sz="2426">
                <a:solidFill>
                  <a:srgbClr val="00694C"/>
                </a:solidFill>
                <a:latin typeface="Raleway Semi-Bold"/>
                <a:ea typeface="Raleway Semi-Bold"/>
                <a:cs typeface="Raleway Semi-Bold"/>
                <a:sym typeface="Raleway Semi-Bold"/>
              </a:rPr>
              <a:t>Regional Variations:</a:t>
            </a:r>
          </a:p>
          <a:p>
            <a:pPr algn="just">
              <a:lnSpc>
                <a:spcPts val="2976"/>
              </a:lnSpc>
            </a:pPr>
            <a:r>
              <a:rPr lang="en-US" sz="2126">
                <a:solidFill>
                  <a:srgbClr val="00694C"/>
                </a:solidFill>
                <a:latin typeface="Raleway Semi-Bold"/>
                <a:ea typeface="Raleway Semi-Bold"/>
                <a:cs typeface="Raleway Semi-Bold"/>
                <a:sym typeface="Raleway Semi-Bold"/>
              </a:rPr>
              <a:t>Southern states like Kerala and Tamil Nadu show moderate to high disease prevalence across various age groups, especially among the elderly.</a:t>
            </a:r>
          </a:p>
          <a:p>
            <a:pPr algn="just">
              <a:lnSpc>
                <a:spcPts val="2976"/>
              </a:lnSpc>
            </a:pPr>
            <a:r>
              <a:rPr lang="en-US" sz="2126">
                <a:solidFill>
                  <a:srgbClr val="00694C"/>
                </a:solidFill>
                <a:latin typeface="Raleway Semi-Bold"/>
                <a:ea typeface="Raleway Semi-Bold"/>
                <a:cs typeface="Raleway Semi-Bold"/>
                <a:sym typeface="Raleway Semi-Bold"/>
              </a:rPr>
              <a:t>Northeastern states like Nagaland and Mizoram display relatively low disease prevalence across all age groups.</a:t>
            </a:r>
          </a:p>
          <a:p>
            <a:pPr algn="just">
              <a:lnSpc>
                <a:spcPts val="2976"/>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DAGNvidorII</dc:identifier>
  <dcterms:modified xsi:type="dcterms:W3CDTF">2011-08-01T06:04:30Z</dcterms:modified>
  <cp:revision>1</cp:revision>
  <dc:title>Green Modern Analysis of Results Presentation</dc:title>
</cp:coreProperties>
</file>