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3"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85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3006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6254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08663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13775296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94138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976653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5331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10215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33907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6705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2614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5417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04101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7325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104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8525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6733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4/4/2024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12781557"/>
      </p:ext>
    </p:extLst>
  </p:cSld>
  <p:clrMap bg1="dk1" tx1="lt1" bg2="dk2" tx2="lt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 id="214748380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3554E-1EE0-40E1-AA66-082DF83FCFB2}"/>
              </a:ext>
            </a:extLst>
          </p:cNvPr>
          <p:cNvSpPr>
            <a:spLocks noGrp="1"/>
          </p:cNvSpPr>
          <p:nvPr>
            <p:ph type="ctrTitle"/>
          </p:nvPr>
        </p:nvSpPr>
        <p:spPr>
          <a:xfrm>
            <a:off x="2528887" y="436036"/>
            <a:ext cx="8648700" cy="2421464"/>
          </a:xfrm>
        </p:spPr>
        <p:txBody>
          <a:bodyPr>
            <a:normAutofit/>
          </a:bodyPr>
          <a:lstStyle/>
          <a:p>
            <a:pPr algn="just"/>
            <a:r>
              <a:rPr lang="en-US" sz="4500" b="1" dirty="0">
                <a:solidFill>
                  <a:srgbClr val="00CCFF"/>
                </a:solidFill>
                <a:latin typeface="Arial Black" panose="020B0A04020102020204" pitchFamily="34" charset="0"/>
              </a:rPr>
              <a:t>Keylogger</a:t>
            </a:r>
            <a:r>
              <a:rPr lang="en-US" sz="4500" dirty="0">
                <a:latin typeface="Arial Black" panose="020B0A04020102020204" pitchFamily="34" charset="0"/>
              </a:rPr>
              <a:t> &amp; </a:t>
            </a:r>
            <a:r>
              <a:rPr lang="en-US" sz="4500" b="1" dirty="0">
                <a:solidFill>
                  <a:srgbClr val="00CCFF"/>
                </a:solidFill>
                <a:latin typeface="Arial Black" panose="020B0A04020102020204" pitchFamily="34" charset="0"/>
              </a:rPr>
              <a:t>Security</a:t>
            </a:r>
          </a:p>
        </p:txBody>
      </p:sp>
      <p:sp>
        <p:nvSpPr>
          <p:cNvPr id="3" name="Subtitle 2">
            <a:extLst>
              <a:ext uri="{FF2B5EF4-FFF2-40B4-BE49-F238E27FC236}">
                <a16:creationId xmlns:a16="http://schemas.microsoft.com/office/drawing/2014/main" id="{D157D449-94A5-43A8-BF6A-485A687C4D41}"/>
              </a:ext>
            </a:extLst>
          </p:cNvPr>
          <p:cNvSpPr>
            <a:spLocks noGrp="1"/>
          </p:cNvSpPr>
          <p:nvPr>
            <p:ph type="subTitle" idx="1"/>
          </p:nvPr>
        </p:nvSpPr>
        <p:spPr>
          <a:xfrm>
            <a:off x="2633660" y="3143250"/>
            <a:ext cx="8334377" cy="1800225"/>
          </a:xfrm>
        </p:spPr>
        <p:txBody>
          <a:bodyPr>
            <a:normAutofit fontScale="85000" lnSpcReduction="10000"/>
          </a:bodyPr>
          <a:lstStyle/>
          <a:p>
            <a:pPr algn="just"/>
            <a:r>
              <a:rPr lang="en-US" sz="2800" b="1" dirty="0">
                <a:latin typeface="Arial Rounded MT Bold" panose="020F0704030504030204" pitchFamily="34" charset="0"/>
              </a:rPr>
              <a:t>Presented by:</a:t>
            </a:r>
          </a:p>
          <a:p>
            <a:pPr algn="just"/>
            <a:r>
              <a:rPr lang="en-US" sz="2800" b="1" dirty="0">
                <a:latin typeface="Arial Rounded MT Bold" panose="020F0704030504030204" pitchFamily="34" charset="0"/>
              </a:rPr>
              <a:t>ILAKKIYA P</a:t>
            </a:r>
          </a:p>
          <a:p>
            <a:pPr algn="just"/>
            <a:r>
              <a:rPr lang="en-US" sz="2800" dirty="0">
                <a:latin typeface="Arial Rounded MT Bold" panose="020F0704030504030204" pitchFamily="34" charset="0"/>
              </a:rPr>
              <a:t>Sri muthukumaran institute of technology</a:t>
            </a:r>
          </a:p>
          <a:p>
            <a:pPr algn="just"/>
            <a:r>
              <a:rPr lang="en-US" sz="2800" dirty="0">
                <a:latin typeface="Arial Rounded MT Bold" panose="020F0704030504030204" pitchFamily="34" charset="0"/>
              </a:rPr>
              <a:t>CSE Department</a:t>
            </a:r>
          </a:p>
        </p:txBody>
      </p:sp>
    </p:spTree>
    <p:extLst>
      <p:ext uri="{BB962C8B-B14F-4D97-AF65-F5344CB8AC3E}">
        <p14:creationId xmlns:p14="http://schemas.microsoft.com/office/powerpoint/2010/main" val="3454553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E30D4-03F6-425D-A28B-A61C0D20E348}"/>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FUTURE SCOPE:</a:t>
            </a:r>
          </a:p>
        </p:txBody>
      </p:sp>
      <p:sp>
        <p:nvSpPr>
          <p:cNvPr id="3" name="Content Placeholder 2">
            <a:extLst>
              <a:ext uri="{FF2B5EF4-FFF2-40B4-BE49-F238E27FC236}">
                <a16:creationId xmlns:a16="http://schemas.microsoft.com/office/drawing/2014/main" id="{DBFF84D3-30FD-4185-9F05-33260AE0D607}"/>
              </a:ext>
            </a:extLst>
          </p:cNvPr>
          <p:cNvSpPr>
            <a:spLocks noGrp="1"/>
          </p:cNvSpPr>
          <p:nvPr>
            <p:ph idx="1"/>
          </p:nvPr>
        </p:nvSpPr>
        <p:spPr>
          <a:xfrm>
            <a:off x="1030287" y="1884892"/>
            <a:ext cx="10131425" cy="3649133"/>
          </a:xfrm>
        </p:spPr>
        <p:txBody>
          <a:bodyPr>
            <a:noAutofit/>
          </a:bodyPr>
          <a:lstStyle/>
          <a:p>
            <a:r>
              <a:rPr lang="en-US" sz="2200" b="1" dirty="0">
                <a:latin typeface="Arial" panose="020B0604020202020204" pitchFamily="34" charset="0"/>
                <a:cs typeface="Arial" panose="020B0604020202020204" pitchFamily="34" charset="0"/>
              </a:rPr>
              <a:t>In the future, keyloggers are expected to evolve alongside advancements in detection techniques, with a focus on machine learning and behavioral analysis to counter evolving threats. With the rise of IoT and mobile computing, there will be an increased need for specialized solutions to secure these platforms against keylogger attacks. Integration of biometric authentication methods, quantum-resistant cryptography, and behavioral biometrics may offer additional layers of protection. Moreover, cross-platform compatibility and user education initiatives will play crucial roles in ensuring comprehensive defense against keylogger threats in diverse digital environments.</a:t>
            </a:r>
          </a:p>
        </p:txBody>
      </p:sp>
    </p:spTree>
    <p:extLst>
      <p:ext uri="{BB962C8B-B14F-4D97-AF65-F5344CB8AC3E}">
        <p14:creationId xmlns:p14="http://schemas.microsoft.com/office/powerpoint/2010/main" val="1645483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D97E6-66BA-4F02-8176-836B7566F5F2}"/>
              </a:ext>
            </a:extLst>
          </p:cNvPr>
          <p:cNvSpPr>
            <a:spLocks noGrp="1"/>
          </p:cNvSpPr>
          <p:nvPr>
            <p:ph type="title"/>
          </p:nvPr>
        </p:nvSpPr>
        <p:spPr>
          <a:xfrm>
            <a:off x="685800" y="685271"/>
            <a:ext cx="10131425" cy="1456267"/>
          </a:xfrm>
        </p:spPr>
        <p:txBody>
          <a:bodyPr/>
          <a:lstStyle/>
          <a:p>
            <a:r>
              <a:rPr lang="en-US" b="1" dirty="0">
                <a:solidFill>
                  <a:srgbClr val="00CCFF"/>
                </a:solidFill>
                <a:latin typeface="Arial Rounded MT Bold" panose="020F0704030504030204" pitchFamily="34" charset="0"/>
              </a:rPr>
              <a:t>Outline</a:t>
            </a:r>
            <a:r>
              <a:rPr lang="en-US" b="1" dirty="0">
                <a:latin typeface="+mn-lt"/>
              </a:rPr>
              <a:t>:</a:t>
            </a:r>
          </a:p>
        </p:txBody>
      </p:sp>
      <p:sp>
        <p:nvSpPr>
          <p:cNvPr id="4" name="Content Placeholder 2">
            <a:extLst>
              <a:ext uri="{FF2B5EF4-FFF2-40B4-BE49-F238E27FC236}">
                <a16:creationId xmlns:a16="http://schemas.microsoft.com/office/drawing/2014/main" id="{BB72A005-9382-492F-B390-E7F717F07F19}"/>
              </a:ext>
            </a:extLst>
          </p:cNvPr>
          <p:cNvSpPr>
            <a:spLocks noGrp="1"/>
          </p:cNvSpPr>
          <p:nvPr>
            <p:ph idx="1"/>
          </p:nvPr>
        </p:nvSpPr>
        <p:spPr>
          <a:xfrm>
            <a:off x="904875" y="1617662"/>
            <a:ext cx="10782300" cy="4725987"/>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sz="2200" b="1" dirty="0">
              <a:latin typeface="Arial"/>
              <a:ea typeface="+mn-lt"/>
              <a:cs typeface="Arial"/>
            </a:endParaRPr>
          </a:p>
          <a:p>
            <a:pPr marL="305435" indent="-305435"/>
            <a:r>
              <a:rPr lang="en-US" sz="2200" b="1" dirty="0">
                <a:latin typeface="Arial"/>
                <a:ea typeface="+mn-lt"/>
                <a:cs typeface="Arial"/>
              </a:rPr>
              <a:t>Introduction</a:t>
            </a:r>
          </a:p>
          <a:p>
            <a:pPr marL="305435" indent="-305435"/>
            <a:r>
              <a:rPr lang="en-US" sz="2200" b="1" dirty="0">
                <a:latin typeface="Arial"/>
                <a:ea typeface="+mn-lt"/>
                <a:cs typeface="Arial"/>
              </a:rPr>
              <a:t>Problem Statement</a:t>
            </a:r>
            <a:endParaRPr lang="en-US" sz="2200" dirty="0">
              <a:latin typeface="Arial"/>
              <a:cs typeface="Arial"/>
            </a:endParaRPr>
          </a:p>
          <a:p>
            <a:pPr marL="305435" indent="-305435"/>
            <a:r>
              <a:rPr lang="en-US" sz="2200" b="1" dirty="0">
                <a:latin typeface="Arial"/>
                <a:ea typeface="+mn-lt"/>
                <a:cs typeface="Arial"/>
              </a:rPr>
              <a:t>Proposed System/Solution</a:t>
            </a:r>
            <a:endParaRPr lang="en-US" sz="2200" dirty="0">
              <a:latin typeface="Arial"/>
              <a:cs typeface="Arial"/>
            </a:endParaRPr>
          </a:p>
          <a:p>
            <a:pPr marL="305435" indent="-305435"/>
            <a:r>
              <a:rPr lang="en-US" sz="2200" b="1" dirty="0">
                <a:latin typeface="Arial"/>
                <a:ea typeface="+mn-lt"/>
                <a:cs typeface="Calibri"/>
              </a:rPr>
              <a:t>System </a:t>
            </a:r>
            <a:r>
              <a:rPr lang="en-US" sz="2200" b="1" dirty="0">
                <a:latin typeface="Arial"/>
                <a:ea typeface="+mn-lt"/>
                <a:cs typeface="+mn-lt"/>
              </a:rPr>
              <a:t>Development Approach</a:t>
            </a:r>
            <a:endParaRPr lang="en-US" sz="2200" dirty="0">
              <a:latin typeface="Arial"/>
              <a:ea typeface="+mn-lt"/>
              <a:cs typeface="+mn-lt"/>
            </a:endParaRPr>
          </a:p>
          <a:p>
            <a:pPr marL="305435" indent="-305435"/>
            <a:r>
              <a:rPr lang="en-US" sz="2200" b="1" dirty="0">
                <a:latin typeface="Arial"/>
                <a:ea typeface="+mn-lt"/>
                <a:cs typeface="+mn-lt"/>
              </a:rPr>
              <a:t>Algorithm &amp; Deployment  </a:t>
            </a:r>
            <a:endParaRPr lang="en-US" sz="2200" dirty="0">
              <a:latin typeface="Arial"/>
              <a:cs typeface="Calibri"/>
            </a:endParaRPr>
          </a:p>
          <a:p>
            <a:pPr marL="305435" indent="-305435"/>
            <a:r>
              <a:rPr lang="en-US" sz="2200" b="1" dirty="0">
                <a:latin typeface="Arial"/>
                <a:ea typeface="+mn-lt"/>
                <a:cs typeface="Arial"/>
              </a:rPr>
              <a:t>Result </a:t>
            </a:r>
          </a:p>
          <a:p>
            <a:pPr marL="305435" indent="-305435"/>
            <a:r>
              <a:rPr lang="en-US" sz="2200" b="1" dirty="0">
                <a:latin typeface="Arial"/>
                <a:ea typeface="+mn-lt"/>
                <a:cs typeface="Arial"/>
              </a:rPr>
              <a:t>Conclusion</a:t>
            </a:r>
            <a:endParaRPr lang="en-US" sz="2200" dirty="0">
              <a:latin typeface="Arial"/>
              <a:cs typeface="Arial"/>
            </a:endParaRPr>
          </a:p>
          <a:p>
            <a:pPr marL="305435" indent="-305435"/>
            <a:r>
              <a:rPr lang="en-US" sz="2200" b="1" dirty="0">
                <a:latin typeface="Arial"/>
                <a:ea typeface="+mn-lt"/>
                <a:cs typeface="Arial"/>
              </a:rPr>
              <a:t>Future Scope</a:t>
            </a:r>
          </a:p>
        </p:txBody>
      </p:sp>
    </p:spTree>
    <p:extLst>
      <p:ext uri="{BB962C8B-B14F-4D97-AF65-F5344CB8AC3E}">
        <p14:creationId xmlns:p14="http://schemas.microsoft.com/office/powerpoint/2010/main" val="1643441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8574-155B-47FD-AD7E-57A7358542DF}"/>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Introduction</a:t>
            </a:r>
            <a:r>
              <a:rPr lang="en-US" dirty="0">
                <a:latin typeface="Arial Rounded MT Bold" panose="020F0704030504030204" pitchFamily="34" charset="0"/>
              </a:rPr>
              <a:t>:</a:t>
            </a:r>
          </a:p>
        </p:txBody>
      </p:sp>
      <p:sp>
        <p:nvSpPr>
          <p:cNvPr id="3" name="Content Placeholder 2">
            <a:extLst>
              <a:ext uri="{FF2B5EF4-FFF2-40B4-BE49-F238E27FC236}">
                <a16:creationId xmlns:a16="http://schemas.microsoft.com/office/drawing/2014/main" id="{3716D52B-0C9F-48FA-BF54-F46C26339F74}"/>
              </a:ext>
            </a:extLst>
          </p:cNvPr>
          <p:cNvSpPr>
            <a:spLocks noGrp="1"/>
          </p:cNvSpPr>
          <p:nvPr>
            <p:ph idx="1"/>
          </p:nvPr>
        </p:nvSpPr>
        <p:spPr>
          <a:xfrm>
            <a:off x="904876" y="1588029"/>
            <a:ext cx="10953749" cy="4491567"/>
          </a:xfrm>
        </p:spPr>
        <p:txBody>
          <a:bodyPr>
            <a:normAutofit/>
          </a:bodyPr>
          <a:lstStyle/>
          <a:p>
            <a:pPr marL="0" indent="0" algn="just">
              <a:buNone/>
            </a:pPr>
            <a:r>
              <a:rPr lang="en-US" sz="2200" b="1" dirty="0">
                <a:latin typeface="Arial" panose="020B0604020202020204" pitchFamily="34" charset="0"/>
                <a:cs typeface="Arial" panose="020B0604020202020204" pitchFamily="34" charset="0"/>
              </a:rPr>
              <a:t>	</a:t>
            </a:r>
            <a:r>
              <a:rPr lang="en-US" sz="2400" b="1" i="0" dirty="0">
                <a:solidFill>
                  <a:srgbClr val="ECECEC"/>
                </a:solidFill>
                <a:effectLst/>
                <a:latin typeface="Arial" panose="020B0604020202020204" pitchFamily="34" charset="0"/>
                <a:cs typeface="Arial" panose="020B0604020202020204" pitchFamily="34" charset="0"/>
              </a:rPr>
              <a:t>A keylogger is a type of software or hardware device that records and monitors keystrokes typed on a computer or mobile device. It can capture every keystroke made by a user, including passwords, usernames, credit card numbers, and other sensitive information. Keyloggers can be used for both legitimate purposes, such as monitoring employee activities, and malicious purposes, such as stealing personal or financial data.</a:t>
            </a:r>
            <a:endParaRPr lang="en-US" sz="2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9668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6668C-3155-45C8-A5E1-E829E6393794}"/>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Problem Statement:</a:t>
            </a:r>
          </a:p>
        </p:txBody>
      </p:sp>
      <p:sp>
        <p:nvSpPr>
          <p:cNvPr id="3" name="Content Placeholder 2">
            <a:extLst>
              <a:ext uri="{FF2B5EF4-FFF2-40B4-BE49-F238E27FC236}">
                <a16:creationId xmlns:a16="http://schemas.microsoft.com/office/drawing/2014/main" id="{94F04646-C7C1-4950-9003-D1D47DD7A255}"/>
              </a:ext>
            </a:extLst>
          </p:cNvPr>
          <p:cNvSpPr>
            <a:spLocks noGrp="1"/>
          </p:cNvSpPr>
          <p:nvPr>
            <p:ph idx="1"/>
          </p:nvPr>
        </p:nvSpPr>
        <p:spPr>
          <a:xfrm>
            <a:off x="685801" y="1604433"/>
            <a:ext cx="10131425" cy="3649133"/>
          </a:xfrm>
        </p:spPr>
        <p:txBody>
          <a:bodyPr/>
          <a:lstStyle/>
          <a:p>
            <a:pPr marL="0" indent="0" algn="just">
              <a:buNone/>
            </a:pPr>
            <a:r>
              <a:rPr lang="en-US" dirty="0"/>
              <a:t> 	</a:t>
            </a:r>
            <a:r>
              <a:rPr lang="en-US" sz="2200" b="1" dirty="0">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277966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418AE-E0E9-49DD-A333-535EF447F283}"/>
              </a:ext>
            </a:extLst>
          </p:cNvPr>
          <p:cNvSpPr>
            <a:spLocks noGrp="1"/>
          </p:cNvSpPr>
          <p:nvPr>
            <p:ph type="title"/>
          </p:nvPr>
        </p:nvSpPr>
        <p:spPr/>
        <p:txBody>
          <a:bodyPr>
            <a:normAutofit/>
          </a:bodyPr>
          <a:lstStyle/>
          <a:p>
            <a:r>
              <a:rPr lang="en-US" b="1" dirty="0">
                <a:solidFill>
                  <a:srgbClr val="00CCFF"/>
                </a:solidFill>
                <a:latin typeface="Arial" panose="020B0604020202020204" pitchFamily="34" charset="0"/>
                <a:cs typeface="Arial" panose="020B0604020202020204" pitchFamily="34" charset="0"/>
              </a:rPr>
              <a:t>Proposed solution:</a:t>
            </a:r>
          </a:p>
        </p:txBody>
      </p:sp>
      <p:sp>
        <p:nvSpPr>
          <p:cNvPr id="3" name="Content Placeholder 2">
            <a:extLst>
              <a:ext uri="{FF2B5EF4-FFF2-40B4-BE49-F238E27FC236}">
                <a16:creationId xmlns:a16="http://schemas.microsoft.com/office/drawing/2014/main" id="{EBC3F695-74B9-47E3-B528-01B340F9A211}"/>
              </a:ext>
            </a:extLst>
          </p:cNvPr>
          <p:cNvSpPr>
            <a:spLocks noGrp="1"/>
          </p:cNvSpPr>
          <p:nvPr>
            <p:ph idx="1"/>
          </p:nvPr>
        </p:nvSpPr>
        <p:spPr>
          <a:xfrm>
            <a:off x="1030287" y="1355620"/>
            <a:ext cx="10131425" cy="3649133"/>
          </a:xfrm>
        </p:spPr>
        <p:txBody>
          <a:bodyPr>
            <a:noAutofit/>
          </a:bodyPr>
          <a:lstStyle/>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Our solution employs signature-based detection, anomaly detection, and behavior analysis to combat keylogger threats effectively.</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Using machine learning, it adapts dynamically to new threats, ensuring continuous protection.</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Proactive features like real-time keystroke encryption and secure input handling prevent data compromise.</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User education is prioritized with built-in training modules for recognizing and responding to keylogger threats.</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Lightweight and compatible, it seamlessly integrates with existing cybersecurity infrastructures.</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Regular updates and threat intelligence feeds keep our solution resilient against emerging threats.</a:t>
            </a:r>
          </a:p>
        </p:txBody>
      </p:sp>
    </p:spTree>
    <p:extLst>
      <p:ext uri="{BB962C8B-B14F-4D97-AF65-F5344CB8AC3E}">
        <p14:creationId xmlns:p14="http://schemas.microsoft.com/office/powerpoint/2010/main" val="1050735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77712-44AC-43B4-8723-F1587A39C197}"/>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System approach</a:t>
            </a:r>
          </a:p>
        </p:txBody>
      </p:sp>
      <p:sp>
        <p:nvSpPr>
          <p:cNvPr id="3" name="Content Placeholder 2">
            <a:extLst>
              <a:ext uri="{FF2B5EF4-FFF2-40B4-BE49-F238E27FC236}">
                <a16:creationId xmlns:a16="http://schemas.microsoft.com/office/drawing/2014/main" id="{B118729B-0766-4571-A8DC-FEBEC82BC6A3}"/>
              </a:ext>
            </a:extLst>
          </p:cNvPr>
          <p:cNvSpPr>
            <a:spLocks noGrp="1"/>
          </p:cNvSpPr>
          <p:nvPr>
            <p:ph idx="1"/>
          </p:nvPr>
        </p:nvSpPr>
        <p:spPr>
          <a:xfrm>
            <a:off x="1057276" y="1685925"/>
            <a:ext cx="10553699" cy="4914899"/>
          </a:xfrm>
        </p:spPr>
        <p:txBody>
          <a:bodyPr>
            <a:normAutofit fontScale="77500" lnSpcReduction="20000"/>
          </a:bodyPr>
          <a:lstStyle/>
          <a:p>
            <a:pPr marL="305435" indent="-305435">
              <a:lnSpc>
                <a:spcPct val="120000"/>
              </a:lnSpc>
            </a:pPr>
            <a:r>
              <a:rPr lang="en-US" b="1" dirty="0">
                <a:latin typeface="Arial" panose="020B0604020202020204" pitchFamily="34" charset="0"/>
                <a:ea typeface="+mn-lt"/>
                <a:cs typeface="Arial" panose="020B0604020202020204" pitchFamily="34" charset="0"/>
              </a:rPr>
              <a:t>Language: Our solution is developed primarily in Python, leveraging its versatility and extensive library support.</a:t>
            </a:r>
          </a:p>
          <a:p>
            <a:pPr marL="305435" indent="-305435">
              <a:lnSpc>
                <a:spcPct val="120000"/>
              </a:lnSpc>
            </a:pPr>
            <a:r>
              <a:rPr lang="en-US" b="1" dirty="0">
                <a:latin typeface="Arial" panose="020B0604020202020204" pitchFamily="34" charset="0"/>
                <a:ea typeface="+mn-lt"/>
                <a:cs typeface="Arial" panose="020B0604020202020204" pitchFamily="34" charset="0"/>
              </a:rPr>
              <a:t>Libraries: We utilize Tkinter for GUI development, pynput for keyboard monitoring functionality, and json for data serialization.</a:t>
            </a:r>
          </a:p>
          <a:p>
            <a:pPr marL="305435" indent="-305435">
              <a:lnSpc>
                <a:spcPct val="120000"/>
              </a:lnSpc>
            </a:pPr>
            <a:r>
              <a:rPr lang="en-US" b="1" dirty="0">
                <a:latin typeface="Arial" panose="020B0604020202020204" pitchFamily="34" charset="0"/>
                <a:ea typeface="+mn-lt"/>
                <a:cs typeface="Arial" panose="020B0604020202020204" pitchFamily="34" charset="0"/>
              </a:rPr>
              <a:t>System Requirements: The system requires a Python environment with Tkinter and pynput libraries installed.</a:t>
            </a:r>
          </a:p>
          <a:p>
            <a:pPr marL="305435" indent="-305435">
              <a:lnSpc>
                <a:spcPct val="120000"/>
              </a:lnSpc>
            </a:pPr>
            <a:r>
              <a:rPr lang="en-US" b="1" dirty="0">
                <a:latin typeface="Arial" panose="020B0604020202020204" pitchFamily="34" charset="0"/>
                <a:ea typeface="+mn-lt"/>
                <a:cs typeface="Arial" panose="020B0604020202020204" pitchFamily="34" charset="0"/>
              </a:rPr>
              <a:t>Methodology: Our development methodology follows agile principles, with a focus on user requirements, modularity, and rigorous testing.</a:t>
            </a:r>
          </a:p>
          <a:p>
            <a:pPr marL="305435" indent="-305435">
              <a:lnSpc>
                <a:spcPct val="120000"/>
              </a:lnSpc>
            </a:pPr>
            <a:r>
              <a:rPr lang="en-US" b="1" dirty="0">
                <a:latin typeface="Arial" panose="020B0604020202020204" pitchFamily="34" charset="0"/>
                <a:ea typeface="+mn-lt"/>
                <a:cs typeface="Arial" panose="020B0604020202020204" pitchFamily="34" charset="0"/>
              </a:rPr>
              <a:t>Development Process: We prioritize user-centric requirements gathering, followed by iterative development cycles emphasizing code quality and reliability.</a:t>
            </a:r>
          </a:p>
          <a:p>
            <a:pPr marL="305435" indent="-305435">
              <a:lnSpc>
                <a:spcPct val="120000"/>
              </a:lnSpc>
            </a:pPr>
            <a:r>
              <a:rPr lang="en-US" b="1" dirty="0">
                <a:latin typeface="Arial" panose="020B0604020202020204" pitchFamily="34" charset="0"/>
                <a:ea typeface="+mn-lt"/>
                <a:cs typeface="Arial" panose="020B0604020202020204" pitchFamily="34" charset="0"/>
              </a:rPr>
              <a:t>Testing and Quality Assurance: Rigorous testing, including unit tests and integration tests, ensures functionality, security, and performance.</a:t>
            </a:r>
          </a:p>
          <a:p>
            <a:pPr marL="305435" indent="-305435">
              <a:lnSpc>
                <a:spcPct val="120000"/>
              </a:lnSpc>
            </a:pPr>
            <a:r>
              <a:rPr lang="en-US" b="1" dirty="0">
                <a:latin typeface="Arial" panose="020B0604020202020204" pitchFamily="34" charset="0"/>
                <a:ea typeface="+mn-lt"/>
                <a:cs typeface="Arial" panose="020B0604020202020204" pitchFamily="34" charset="0"/>
              </a:rPr>
              <a:t>Deployment and Automation: Automation tools such as Jenkins and Docker streamline deployment processes, ensuring efficiency and consistency.</a:t>
            </a:r>
          </a:p>
          <a:p>
            <a:pPr marL="305435" indent="-305435">
              <a:lnSpc>
                <a:spcPct val="120000"/>
              </a:lnSpc>
            </a:pPr>
            <a:r>
              <a:rPr lang="en-US" b="1" dirty="0">
                <a:latin typeface="Arial" panose="020B0604020202020204" pitchFamily="34" charset="0"/>
                <a:ea typeface="+mn-lt"/>
                <a:cs typeface="Arial" panose="020B0604020202020204" pitchFamily="34" charset="0"/>
              </a:rPr>
              <a:t>Monitoring and Maintenance: Post-deployment monitoring mechanisms track system performance and security incidents, enabling proactive maintenance and updates.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3508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5F572-999E-476D-B711-B452EAF227CE}"/>
              </a:ext>
            </a:extLst>
          </p:cNvPr>
          <p:cNvSpPr>
            <a:spLocks noGrp="1"/>
          </p:cNvSpPr>
          <p:nvPr>
            <p:ph type="title"/>
          </p:nvPr>
        </p:nvSpPr>
        <p:spPr/>
        <p:txBody>
          <a:bodyPr/>
          <a:lstStyle/>
          <a:p>
            <a:r>
              <a:rPr lang="en-US" b="1" dirty="0">
                <a:solidFill>
                  <a:srgbClr val="00CCFF"/>
                </a:solidFill>
                <a:latin typeface="Arial Rounded MT Bold" panose="020F0704030504030204" pitchFamily="34" charset="0"/>
              </a:rPr>
              <a:t>Algorithm &amp; DEployment</a:t>
            </a:r>
          </a:p>
        </p:txBody>
      </p:sp>
      <p:sp>
        <p:nvSpPr>
          <p:cNvPr id="3" name="Content Placeholder 2">
            <a:extLst>
              <a:ext uri="{FF2B5EF4-FFF2-40B4-BE49-F238E27FC236}">
                <a16:creationId xmlns:a16="http://schemas.microsoft.com/office/drawing/2014/main" id="{5A695E73-0A7C-400D-AA8F-1B4045E210CB}"/>
              </a:ext>
            </a:extLst>
          </p:cNvPr>
          <p:cNvSpPr>
            <a:spLocks noGrp="1"/>
          </p:cNvSpPr>
          <p:nvPr>
            <p:ph idx="1"/>
          </p:nvPr>
        </p:nvSpPr>
        <p:spPr>
          <a:xfrm>
            <a:off x="685801" y="1818217"/>
            <a:ext cx="11620499" cy="4906433"/>
          </a:xfrm>
        </p:spPr>
        <p:txBody>
          <a:bodyPr>
            <a:normAutofit fontScale="70000" lnSpcReduction="20000"/>
          </a:bodyPr>
          <a:lstStyle/>
          <a:p>
            <a:pPr marL="305435" indent="-305435"/>
            <a:r>
              <a:rPr lang="en-US" sz="2900" b="1" dirty="0">
                <a:latin typeface="Arial" panose="020B0604020202020204" pitchFamily="34" charset="0"/>
                <a:ea typeface="+mn-lt"/>
                <a:cs typeface="Arial" panose="020B0604020202020204" pitchFamily="34" charset="0"/>
              </a:rPr>
              <a:t>Algorithm Overview:</a:t>
            </a:r>
          </a:p>
          <a:p>
            <a:pPr marL="629435" lvl="1" indent="-305435"/>
            <a:r>
              <a:rPr lang="en-US" sz="2900" b="1" dirty="0">
                <a:latin typeface="Arial" panose="020B0604020202020204" pitchFamily="34" charset="0"/>
                <a:ea typeface="+mn-lt"/>
                <a:cs typeface="Arial" panose="020B0604020202020204" pitchFamily="34" charset="0"/>
              </a:rPr>
              <a:t>Our keylogger detection algorithm is designed to analyze keystroke patterns in real-time.</a:t>
            </a:r>
          </a:p>
          <a:p>
            <a:pPr marL="629435" lvl="1" indent="-305435"/>
            <a:r>
              <a:rPr lang="en-US" sz="2900" b="1" dirty="0">
                <a:latin typeface="Arial" panose="020B0604020202020204" pitchFamily="34" charset="0"/>
                <a:ea typeface="+mn-lt"/>
                <a:cs typeface="Arial" panose="020B0604020202020204" pitchFamily="34" charset="0"/>
              </a:rPr>
              <a:t>It distinguishes between normal typing behavior and potentially malicious keylogger activity.</a:t>
            </a:r>
          </a:p>
          <a:p>
            <a:pPr marL="305435" indent="-305435"/>
            <a:r>
              <a:rPr lang="en-US" sz="2900" b="1" dirty="0">
                <a:latin typeface="Arial" panose="020B0604020202020204" pitchFamily="34" charset="0"/>
                <a:ea typeface="+mn-lt"/>
                <a:cs typeface="Arial" panose="020B0604020202020204" pitchFamily="34" charset="0"/>
              </a:rPr>
              <a:t>Data Input:</a:t>
            </a:r>
          </a:p>
          <a:p>
            <a:pPr marL="629435" lvl="1" indent="-305435"/>
            <a:r>
              <a:rPr lang="en-US" sz="2900" b="1" dirty="0">
                <a:latin typeface="Arial" panose="020B0604020202020204" pitchFamily="34" charset="0"/>
                <a:ea typeface="+mn-lt"/>
                <a:cs typeface="Arial" panose="020B0604020202020204" pitchFamily="34" charset="0"/>
              </a:rPr>
              <a:t>The algorithm takes input from keystroke events captured by the pynput library.</a:t>
            </a:r>
          </a:p>
          <a:p>
            <a:pPr marL="629435" lvl="1" indent="-305435"/>
            <a:r>
              <a:rPr lang="en-US" sz="2900" b="1" dirty="0">
                <a:latin typeface="Arial" panose="020B0604020202020204" pitchFamily="34" charset="0"/>
                <a:ea typeface="+mn-lt"/>
                <a:cs typeface="Arial" panose="020B0604020202020204" pitchFamily="34" charset="0"/>
              </a:rPr>
              <a:t>It also considers contextual information such as timestamps and application focus.</a:t>
            </a:r>
          </a:p>
          <a:p>
            <a:pPr marL="305435" indent="-305435"/>
            <a:r>
              <a:rPr lang="en-US" sz="2900" b="1" dirty="0">
                <a:latin typeface="Arial" panose="020B0604020202020204" pitchFamily="34" charset="0"/>
                <a:ea typeface="+mn-lt"/>
                <a:cs typeface="Arial" panose="020B0604020202020204" pitchFamily="34" charset="0"/>
              </a:rPr>
              <a:t>Training:</a:t>
            </a:r>
          </a:p>
          <a:p>
            <a:pPr marL="629435" lvl="1" indent="-305435"/>
            <a:r>
              <a:rPr lang="en-US" sz="2900" b="1" dirty="0">
                <a:latin typeface="Arial" panose="020B0604020202020204" pitchFamily="34" charset="0"/>
                <a:ea typeface="+mn-lt"/>
                <a:cs typeface="Arial" panose="020B0604020202020204" pitchFamily="34" charset="0"/>
              </a:rPr>
              <a:t>The algorithm employs a heuristic approach and learns from observed keystroke patterns.</a:t>
            </a:r>
          </a:p>
          <a:p>
            <a:pPr marL="629435" lvl="1" indent="-305435"/>
            <a:r>
              <a:rPr lang="en-US" sz="2900" b="1" dirty="0">
                <a:latin typeface="Arial" panose="020B0604020202020204" pitchFamily="34" charset="0"/>
                <a:ea typeface="+mn-lt"/>
                <a:cs typeface="Arial" panose="020B0604020202020204" pitchFamily="34" charset="0"/>
              </a:rPr>
              <a:t>It continuously refines its detection capabilities based on real-world usage scenarios.</a:t>
            </a:r>
          </a:p>
          <a:p>
            <a:pPr marL="305435" indent="-305435"/>
            <a:r>
              <a:rPr lang="en-US" sz="2900" b="1" dirty="0">
                <a:latin typeface="Arial" panose="020B0604020202020204" pitchFamily="34" charset="0"/>
                <a:ea typeface="+mn-lt"/>
                <a:cs typeface="Arial" panose="020B0604020202020204" pitchFamily="34" charset="0"/>
              </a:rPr>
              <a:t>Prediction:</a:t>
            </a:r>
          </a:p>
          <a:p>
            <a:pPr marL="629435" lvl="1" indent="-305435"/>
            <a:r>
              <a:rPr lang="en-US" sz="2900" b="1" dirty="0">
                <a:latin typeface="Arial" panose="020B0604020202020204" pitchFamily="34" charset="0"/>
                <a:ea typeface="+mn-lt"/>
                <a:cs typeface="Arial" panose="020B0604020202020204" pitchFamily="34" charset="0"/>
              </a:rPr>
              <a:t>Once deployed, the algorithm monitors keystroke events in real-time.</a:t>
            </a:r>
          </a:p>
          <a:p>
            <a:endParaRPr lang="en-US" dirty="0"/>
          </a:p>
        </p:txBody>
      </p:sp>
    </p:spTree>
    <p:extLst>
      <p:ext uri="{BB962C8B-B14F-4D97-AF65-F5344CB8AC3E}">
        <p14:creationId xmlns:p14="http://schemas.microsoft.com/office/powerpoint/2010/main" val="1038715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9D05C-3DD5-4DCD-827E-DDFFB8366C36}"/>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Result:</a:t>
            </a:r>
          </a:p>
        </p:txBody>
      </p:sp>
      <p:pic>
        <p:nvPicPr>
          <p:cNvPr id="6" name="Content Placeholder 5">
            <a:extLst>
              <a:ext uri="{FF2B5EF4-FFF2-40B4-BE49-F238E27FC236}">
                <a16:creationId xmlns:a16="http://schemas.microsoft.com/office/drawing/2014/main" id="{59210D68-AC72-787D-6E29-36D4D515C9FC}"/>
              </a:ext>
            </a:extLst>
          </p:cNvPr>
          <p:cNvPicPr>
            <a:picLocks noGrp="1" noChangeAspect="1"/>
          </p:cNvPicPr>
          <p:nvPr>
            <p:ph sz="half" idx="1"/>
          </p:nvPr>
        </p:nvPicPr>
        <p:blipFill>
          <a:blip r:embed="rId2"/>
          <a:stretch>
            <a:fillRect/>
          </a:stretch>
        </p:blipFill>
        <p:spPr>
          <a:xfrm>
            <a:off x="1103313" y="2300288"/>
            <a:ext cx="4395787" cy="1914525"/>
          </a:xfrm>
        </p:spPr>
      </p:pic>
      <p:pic>
        <p:nvPicPr>
          <p:cNvPr id="12" name="Content Placeholder 11">
            <a:extLst>
              <a:ext uri="{FF2B5EF4-FFF2-40B4-BE49-F238E27FC236}">
                <a16:creationId xmlns:a16="http://schemas.microsoft.com/office/drawing/2014/main" id="{3DC93BDC-6635-9927-6829-D0A3B00FA60A}"/>
              </a:ext>
            </a:extLst>
          </p:cNvPr>
          <p:cNvPicPr>
            <a:picLocks noGrp="1" noChangeAspect="1"/>
          </p:cNvPicPr>
          <p:nvPr>
            <p:ph sz="half" idx="2"/>
          </p:nvPr>
        </p:nvPicPr>
        <p:blipFill>
          <a:blip r:embed="rId3"/>
          <a:stretch>
            <a:fillRect/>
          </a:stretch>
        </p:blipFill>
        <p:spPr>
          <a:xfrm>
            <a:off x="5654675" y="2300288"/>
            <a:ext cx="4395788" cy="1914525"/>
          </a:xfrm>
        </p:spPr>
      </p:pic>
    </p:spTree>
    <p:extLst>
      <p:ext uri="{BB962C8B-B14F-4D97-AF65-F5344CB8AC3E}">
        <p14:creationId xmlns:p14="http://schemas.microsoft.com/office/powerpoint/2010/main" val="3769343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DF828-9033-46C8-BEFF-EEAF1867C2AF}"/>
              </a:ext>
            </a:extLst>
          </p:cNvPr>
          <p:cNvSpPr>
            <a:spLocks noGrp="1"/>
          </p:cNvSpPr>
          <p:nvPr>
            <p:ph type="title"/>
          </p:nvPr>
        </p:nvSpPr>
        <p:spPr/>
        <p:txBody>
          <a:bodyPr/>
          <a:lstStyle/>
          <a:p>
            <a:r>
              <a:rPr lang="en-US" b="1" dirty="0">
                <a:solidFill>
                  <a:srgbClr val="00CCFF"/>
                </a:solidFill>
                <a:latin typeface="Arial Rounded MT Bold" panose="020F070403050403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AA131A8C-FAA6-468C-8CCE-BA958DF9E562}"/>
              </a:ext>
            </a:extLst>
          </p:cNvPr>
          <p:cNvSpPr>
            <a:spLocks noGrp="1"/>
          </p:cNvSpPr>
          <p:nvPr>
            <p:ph idx="1"/>
          </p:nvPr>
        </p:nvSpPr>
        <p:spPr>
          <a:xfrm>
            <a:off x="1030287" y="1524000"/>
            <a:ext cx="10131425" cy="4619625"/>
          </a:xfrm>
        </p:spPr>
        <p:txBody>
          <a:bodyPr>
            <a:normAutofit/>
          </a:bodyPr>
          <a:lstStyle/>
          <a:p>
            <a:pPr marL="305435" indent="-305435" algn="just"/>
            <a:r>
              <a:rPr lang="en-US" sz="2200" b="1" i="0" dirty="0">
                <a:solidFill>
                  <a:srgbClr val="ECECEC"/>
                </a:solidFill>
                <a:effectLst/>
                <a:latin typeface="Arial" panose="020B0604020202020204" pitchFamily="34" charset="0"/>
                <a:cs typeface="Arial" panose="020B0604020202020204" pitchFamily="34" charset="0"/>
              </a:rPr>
              <a:t>Keyloggers pose a significant cybersecurity obstacle, necessitating proactive measures for mitigation. Our solution provides a strong safeguard against keylogger threats, guaranteeing the protection and confidentiality of critical data. Through the adoption of cutting-edge cybersecurity solutions, we equip individuals and businesses with the assurance to navigate the digital realm securely.</a:t>
            </a:r>
            <a:endParaRPr lang="en-US" sz="2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96941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67</TotalTime>
  <Words>714</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Arial Rounded MT Bold</vt:lpstr>
      <vt:lpstr>Century Gothic</vt:lpstr>
      <vt:lpstr>Wingdings 3</vt:lpstr>
      <vt:lpstr>Ion</vt:lpstr>
      <vt:lpstr>Keylogger &amp; Security</vt:lpstr>
      <vt:lpstr>Outline:</vt:lpstr>
      <vt:lpstr>Introduction:</vt:lpstr>
      <vt:lpstr>Problem Statement:</vt:lpstr>
      <vt:lpstr>Proposed solution:</vt:lpstr>
      <vt:lpstr>System approach</vt:lpstr>
      <vt:lpstr>Algorithm &amp; DEployment</vt:lpstr>
      <vt:lpstr>Result:</vt:lpstr>
      <vt:lpstr>CONCLUSION: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Srimanjunath R</dc:creator>
  <cp:lastModifiedBy>mca1</cp:lastModifiedBy>
  <cp:revision>13</cp:revision>
  <dcterms:created xsi:type="dcterms:W3CDTF">2024-04-03T00:18:32Z</dcterms:created>
  <dcterms:modified xsi:type="dcterms:W3CDTF">2024-04-04T08:56:30Z</dcterms:modified>
</cp:coreProperties>
</file>