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2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ASC%20LIBRARY\Downloads\ILAKKIYA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[ILAKKIYA2.xlsx]Sheet2!PivotTable1</c:name>
    <c:fmtId val="5"/>
  </c:pivotSource>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254000" sx="102000" sy="102000" algn="ctr" rotWithShape="0">
              <a:prstClr val="black">
                <a:alpha val="20000"/>
              </a:prstClr>
            </a:outerShdw>
          </a:effectLst>
        </c:spPr>
      </c:pivotFmt>
      <c:pivotFmt>
        <c:idx val="46"/>
        <c:spPr>
          <a:solidFill>
            <a:schemeClr val="accent1"/>
          </a:solidFill>
          <a:ln>
            <a:noFill/>
          </a:ln>
          <a:effectLst>
            <a:outerShdw blurRad="254000" sx="102000" sy="102000" algn="ctr" rotWithShape="0">
              <a:prstClr val="black">
                <a:alpha val="20000"/>
              </a:prstClr>
            </a:outerShdw>
          </a:effectLst>
        </c:spPr>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pivotFmt>
      <c:pivotFmt>
        <c:idx val="51"/>
        <c:spPr>
          <a:solidFill>
            <a:schemeClr val="accent1"/>
          </a:solidFill>
          <a:ln>
            <a:noFill/>
          </a:ln>
          <a:effectLst>
            <a:outerShdw blurRad="254000" sx="102000" sy="102000" algn="ctr" rotWithShape="0">
              <a:prstClr val="black">
                <a:alpha val="20000"/>
              </a:prstClr>
            </a:outerShdw>
          </a:effectLst>
        </c:spPr>
      </c:pivotFmt>
      <c:pivotFmt>
        <c:idx val="52"/>
        <c:spPr>
          <a:solidFill>
            <a:schemeClr val="accent1"/>
          </a:solidFill>
          <a:ln>
            <a:noFill/>
          </a:ln>
          <a:effectLst>
            <a:outerShdw blurRad="254000" sx="102000" sy="102000" algn="ctr" rotWithShape="0">
              <a:prstClr val="black">
                <a:alpha val="20000"/>
              </a:prstClr>
            </a:outerShdw>
          </a:effectLst>
        </c:spPr>
      </c:pivotFmt>
      <c:pivotFmt>
        <c:idx val="53"/>
        <c:spPr>
          <a:solidFill>
            <a:schemeClr val="accent1"/>
          </a:solidFill>
          <a:ln>
            <a:noFill/>
          </a:ln>
          <a:effectLst>
            <a:outerShdw blurRad="254000" sx="102000" sy="102000" algn="ctr" rotWithShape="0">
              <a:prstClr val="black">
                <a:alpha val="20000"/>
              </a:prstClr>
            </a:outerShdw>
          </a:effectLst>
        </c:spPr>
      </c:pivotFmt>
      <c:pivotFmt>
        <c:idx val="54"/>
        <c:spPr>
          <a:solidFill>
            <a:schemeClr val="accent1"/>
          </a:solidFill>
          <a:ln>
            <a:noFill/>
          </a:ln>
          <a:effectLst>
            <a:outerShdw blurRad="254000" sx="102000" sy="102000" algn="ctr" rotWithShape="0">
              <a:prstClr val="black">
                <a:alpha val="20000"/>
              </a:prstClr>
            </a:outerShdw>
          </a:effectLst>
        </c:spPr>
      </c:pivotFmt>
      <c:pivotFmt>
        <c:idx val="5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254000" sx="102000" sy="102000" algn="ctr" rotWithShape="0">
              <a:prstClr val="black">
                <a:alpha val="20000"/>
              </a:prstClr>
            </a:outerShdw>
          </a:effectLst>
        </c:spPr>
      </c:pivotFmt>
      <c:pivotFmt>
        <c:idx val="57"/>
        <c:spPr>
          <a:solidFill>
            <a:schemeClr val="accent1"/>
          </a:solidFill>
          <a:ln>
            <a:noFill/>
          </a:ln>
          <a:effectLst>
            <a:outerShdw blurRad="254000" sx="102000" sy="102000" algn="ctr" rotWithShape="0">
              <a:prstClr val="black">
                <a:alpha val="20000"/>
              </a:prstClr>
            </a:outerShdw>
          </a:effectLst>
        </c:spPr>
      </c:pivotFmt>
      <c:pivotFmt>
        <c:idx val="58"/>
        <c:spPr>
          <a:solidFill>
            <a:schemeClr val="accent1"/>
          </a:solidFill>
          <a:ln>
            <a:noFill/>
          </a:ln>
          <a:effectLst>
            <a:outerShdw blurRad="254000" sx="102000" sy="102000" algn="ctr" rotWithShape="0">
              <a:prstClr val="black">
                <a:alpha val="20000"/>
              </a:prstClr>
            </a:outerShdw>
          </a:effectLst>
        </c:spPr>
      </c:pivotFmt>
      <c:pivotFmt>
        <c:idx val="59"/>
        <c:spPr>
          <a:solidFill>
            <a:schemeClr val="accent1"/>
          </a:solidFill>
          <a:ln>
            <a:noFill/>
          </a:ln>
          <a:effectLst>
            <a:outerShdw blurRad="254000" sx="102000" sy="102000" algn="ctr" rotWithShape="0">
              <a:prstClr val="black">
                <a:alpha val="20000"/>
              </a:prstClr>
            </a:outerShdw>
          </a:effectLst>
        </c:spPr>
      </c:pivotFmt>
      <c:pivotFmt>
        <c:idx val="60"/>
        <c:spPr>
          <a:solidFill>
            <a:schemeClr val="accent1"/>
          </a:solidFill>
          <a:ln>
            <a:noFill/>
          </a:ln>
          <a:effectLst>
            <a:outerShdw blurRad="254000" sx="102000" sy="102000" algn="ctr" rotWithShape="0">
              <a:prstClr val="black">
                <a:alpha val="20000"/>
              </a:prstClr>
            </a:outerShdw>
          </a:effectLst>
        </c:spPr>
      </c:pivotFmt>
      <c:pivotFmt>
        <c:idx val="61"/>
        <c:spPr>
          <a:solidFill>
            <a:schemeClr val="accent1"/>
          </a:solidFill>
          <a:ln>
            <a:noFill/>
          </a:ln>
          <a:effectLst>
            <a:outerShdw blurRad="254000" sx="102000" sy="102000" algn="ctr" rotWithShape="0">
              <a:prstClr val="black">
                <a:alpha val="20000"/>
              </a:prstClr>
            </a:outerShdw>
          </a:effectLst>
        </c:spPr>
      </c:pivotFmt>
      <c:pivotFmt>
        <c:idx val="62"/>
        <c:spPr>
          <a:solidFill>
            <a:schemeClr val="accent1"/>
          </a:solidFill>
          <a:ln>
            <a:noFill/>
          </a:ln>
          <a:effectLst>
            <a:outerShdw blurRad="254000" sx="102000" sy="102000" algn="ctr" rotWithShape="0">
              <a:prstClr val="black">
                <a:alpha val="20000"/>
              </a:prstClr>
            </a:outerShdw>
          </a:effectLst>
        </c:spPr>
      </c:pivotFmt>
      <c:pivotFmt>
        <c:idx val="63"/>
        <c:spPr>
          <a:solidFill>
            <a:schemeClr val="accent1"/>
          </a:solidFill>
          <a:ln>
            <a:noFill/>
          </a:ln>
          <a:effectLst>
            <a:outerShdw blurRad="254000" sx="102000" sy="102000" algn="ctr" rotWithShape="0">
              <a:prstClr val="black">
                <a:alpha val="20000"/>
              </a:prstClr>
            </a:outerShdw>
          </a:effectLst>
        </c:spPr>
      </c:pivotFmt>
      <c:pivotFmt>
        <c:idx val="64"/>
        <c:spPr>
          <a:solidFill>
            <a:schemeClr val="accent1"/>
          </a:solidFill>
          <a:ln>
            <a:noFill/>
          </a:ln>
          <a:effectLst>
            <a:outerShdw blurRad="254000" sx="102000" sy="102000" algn="ctr" rotWithShape="0">
              <a:prstClr val="black">
                <a:alpha val="20000"/>
              </a:prstClr>
            </a:outerShdw>
          </a:effectLst>
        </c:spPr>
      </c:pivotFmt>
      <c:pivotFmt>
        <c:idx val="65"/>
        <c:spPr>
          <a:solidFill>
            <a:schemeClr val="accent1"/>
          </a:solidFill>
          <a:ln>
            <a:noFill/>
          </a:ln>
          <a:effectLst>
            <a:outerShdw blurRad="254000" sx="102000" sy="102000" algn="ctr" rotWithShape="0">
              <a:prstClr val="black">
                <a:alpha val="20000"/>
              </a:prstClr>
            </a:outerShdw>
          </a:effectLst>
        </c:spPr>
      </c:pivotFmt>
      <c:pivotFmt>
        <c:idx val="6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7"/>
        <c:spPr>
          <a:solidFill>
            <a:schemeClr val="accent1"/>
          </a:solidFill>
          <a:ln>
            <a:noFill/>
          </a:ln>
          <a:effectLst>
            <a:outerShdw blurRad="254000" sx="102000" sy="102000" algn="ctr" rotWithShape="0">
              <a:prstClr val="black">
                <a:alpha val="20000"/>
              </a:prstClr>
            </a:outerShdw>
          </a:effectLst>
        </c:spPr>
      </c:pivotFmt>
      <c:pivotFmt>
        <c:idx val="68"/>
        <c:spPr>
          <a:solidFill>
            <a:schemeClr val="accent1"/>
          </a:solidFill>
          <a:ln>
            <a:noFill/>
          </a:ln>
          <a:effectLst>
            <a:outerShdw blurRad="254000" sx="102000" sy="102000" algn="ctr" rotWithShape="0">
              <a:prstClr val="black">
                <a:alpha val="20000"/>
              </a:prstClr>
            </a:outerShdw>
          </a:effectLst>
        </c:spPr>
      </c:pivotFmt>
      <c:pivotFmt>
        <c:idx val="69"/>
        <c:spPr>
          <a:solidFill>
            <a:schemeClr val="accent1"/>
          </a:solidFill>
          <a:ln>
            <a:noFill/>
          </a:ln>
          <a:effectLst>
            <a:outerShdw blurRad="254000" sx="102000" sy="102000" algn="ctr" rotWithShape="0">
              <a:prstClr val="black">
                <a:alpha val="20000"/>
              </a:prstClr>
            </a:outerShdw>
          </a:effectLst>
        </c:spPr>
      </c:pivotFmt>
      <c:pivotFmt>
        <c:idx val="70"/>
        <c:spPr>
          <a:solidFill>
            <a:schemeClr val="accent1"/>
          </a:solidFill>
          <a:ln>
            <a:noFill/>
          </a:ln>
          <a:effectLst>
            <a:outerShdw blurRad="254000" sx="102000" sy="102000" algn="ctr" rotWithShape="0">
              <a:prstClr val="black">
                <a:alpha val="20000"/>
              </a:prstClr>
            </a:outerShdw>
          </a:effectLst>
        </c:spPr>
      </c:pivotFmt>
      <c:pivotFmt>
        <c:idx val="71"/>
        <c:spPr>
          <a:solidFill>
            <a:schemeClr val="accent1"/>
          </a:solidFill>
          <a:ln>
            <a:noFill/>
          </a:ln>
          <a:effectLst>
            <a:outerShdw blurRad="254000" sx="102000" sy="102000" algn="ctr" rotWithShape="0">
              <a:prstClr val="black">
                <a:alpha val="20000"/>
              </a:prstClr>
            </a:outerShdw>
          </a:effectLst>
        </c:spPr>
      </c:pivotFmt>
      <c:pivotFmt>
        <c:idx val="72"/>
        <c:spPr>
          <a:solidFill>
            <a:schemeClr val="accent1"/>
          </a:solidFill>
          <a:ln>
            <a:noFill/>
          </a:ln>
          <a:effectLst>
            <a:outerShdw blurRad="254000" sx="102000" sy="102000" algn="ctr" rotWithShape="0">
              <a:prstClr val="black">
                <a:alpha val="20000"/>
              </a:prstClr>
            </a:outerShdw>
          </a:effectLst>
        </c:spPr>
      </c:pivotFmt>
      <c:pivotFmt>
        <c:idx val="73"/>
        <c:spPr>
          <a:solidFill>
            <a:schemeClr val="accent1"/>
          </a:solidFill>
          <a:ln>
            <a:noFill/>
          </a:ln>
          <a:effectLst>
            <a:outerShdw blurRad="254000" sx="102000" sy="102000" algn="ctr" rotWithShape="0">
              <a:prstClr val="black">
                <a:alpha val="20000"/>
              </a:prstClr>
            </a:outerShdw>
          </a:effectLst>
        </c:spPr>
      </c:pivotFmt>
      <c:pivotFmt>
        <c:idx val="74"/>
        <c:spPr>
          <a:solidFill>
            <a:schemeClr val="accent1"/>
          </a:solidFill>
          <a:ln>
            <a:noFill/>
          </a:ln>
          <a:effectLst>
            <a:outerShdw blurRad="254000" sx="102000" sy="102000" algn="ctr" rotWithShape="0">
              <a:prstClr val="black">
                <a:alpha val="20000"/>
              </a:prstClr>
            </a:outerShdw>
          </a:effectLst>
        </c:spPr>
      </c:pivotFmt>
      <c:pivotFmt>
        <c:idx val="75"/>
        <c:spPr>
          <a:solidFill>
            <a:schemeClr val="accent1"/>
          </a:solidFill>
          <a:ln>
            <a:noFill/>
          </a:ln>
          <a:effectLst>
            <a:outerShdw blurRad="254000" sx="102000" sy="102000" algn="ctr" rotWithShape="0">
              <a:prstClr val="black">
                <a:alpha val="20000"/>
              </a:prstClr>
            </a:outerShdw>
          </a:effectLst>
        </c:spPr>
      </c:pivotFmt>
      <c:pivotFmt>
        <c:idx val="76"/>
        <c:spPr>
          <a:solidFill>
            <a:schemeClr val="accent1"/>
          </a:solidFill>
          <a:ln>
            <a:noFill/>
          </a:ln>
          <a:effectLst>
            <a:outerShdw blurRad="254000" sx="102000" sy="102000" algn="ctr" rotWithShape="0">
              <a:prstClr val="black">
                <a:alpha val="20000"/>
              </a:prstClr>
            </a:outerShdw>
          </a:effectLst>
        </c:spPr>
      </c:pivotFmt>
      <c:pivotFmt>
        <c:idx val="7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8"/>
        <c:spPr>
          <a:solidFill>
            <a:schemeClr val="accent1"/>
          </a:solidFill>
          <a:ln>
            <a:noFill/>
          </a:ln>
          <a:effectLst>
            <a:outerShdw blurRad="254000" sx="102000" sy="102000" algn="ctr" rotWithShape="0">
              <a:prstClr val="black">
                <a:alpha val="20000"/>
              </a:prstClr>
            </a:outerShdw>
          </a:effectLst>
        </c:spPr>
      </c:pivotFmt>
      <c:pivotFmt>
        <c:idx val="79"/>
        <c:spPr>
          <a:solidFill>
            <a:schemeClr val="accent1"/>
          </a:solidFill>
          <a:ln>
            <a:noFill/>
          </a:ln>
          <a:effectLst>
            <a:outerShdw blurRad="254000" sx="102000" sy="102000" algn="ctr" rotWithShape="0">
              <a:prstClr val="black">
                <a:alpha val="20000"/>
              </a:prstClr>
            </a:outerShdw>
          </a:effectLst>
        </c:spPr>
      </c:pivotFmt>
      <c:pivotFmt>
        <c:idx val="80"/>
        <c:spPr>
          <a:solidFill>
            <a:schemeClr val="accent1"/>
          </a:solidFill>
          <a:ln>
            <a:noFill/>
          </a:ln>
          <a:effectLst>
            <a:outerShdw blurRad="254000" sx="102000" sy="102000" algn="ctr" rotWithShape="0">
              <a:prstClr val="black">
                <a:alpha val="20000"/>
              </a:prstClr>
            </a:outerShdw>
          </a:effectLst>
        </c:spPr>
      </c:pivotFmt>
      <c:pivotFmt>
        <c:idx val="81"/>
        <c:spPr>
          <a:solidFill>
            <a:schemeClr val="accent1"/>
          </a:solidFill>
          <a:ln>
            <a:noFill/>
          </a:ln>
          <a:effectLst>
            <a:outerShdw blurRad="254000" sx="102000" sy="102000" algn="ctr" rotWithShape="0">
              <a:prstClr val="black">
                <a:alpha val="20000"/>
              </a:prstClr>
            </a:outerShdw>
          </a:effectLst>
        </c:spPr>
      </c:pivotFmt>
      <c:pivotFmt>
        <c:idx val="82"/>
        <c:spPr>
          <a:solidFill>
            <a:schemeClr val="accent1"/>
          </a:solidFill>
          <a:ln>
            <a:noFill/>
          </a:ln>
          <a:effectLst>
            <a:outerShdw blurRad="254000" sx="102000" sy="102000" algn="ctr" rotWithShape="0">
              <a:prstClr val="black">
                <a:alpha val="20000"/>
              </a:prstClr>
            </a:outerShdw>
          </a:effectLst>
        </c:spPr>
      </c:pivotFmt>
      <c:pivotFmt>
        <c:idx val="83"/>
        <c:spPr>
          <a:solidFill>
            <a:schemeClr val="accent1"/>
          </a:solidFill>
          <a:ln>
            <a:noFill/>
          </a:ln>
          <a:effectLst>
            <a:outerShdw blurRad="254000" sx="102000" sy="102000" algn="ctr" rotWithShape="0">
              <a:prstClr val="black">
                <a:alpha val="20000"/>
              </a:prstClr>
            </a:outerShdw>
          </a:effectLst>
        </c:spPr>
      </c:pivotFmt>
      <c:pivotFmt>
        <c:idx val="84"/>
        <c:spPr>
          <a:solidFill>
            <a:schemeClr val="accent1"/>
          </a:solidFill>
          <a:ln>
            <a:noFill/>
          </a:ln>
          <a:effectLst>
            <a:outerShdw blurRad="254000" sx="102000" sy="102000" algn="ctr" rotWithShape="0">
              <a:prstClr val="black">
                <a:alpha val="20000"/>
              </a:prstClr>
            </a:outerShdw>
          </a:effectLst>
        </c:spPr>
      </c:pivotFmt>
      <c:pivotFmt>
        <c:idx val="85"/>
        <c:spPr>
          <a:solidFill>
            <a:schemeClr val="accent1"/>
          </a:solidFill>
          <a:ln>
            <a:noFill/>
          </a:ln>
          <a:effectLst>
            <a:outerShdw blurRad="254000" sx="102000" sy="102000" algn="ctr" rotWithShape="0">
              <a:prstClr val="black">
                <a:alpha val="20000"/>
              </a:prstClr>
            </a:outerShdw>
          </a:effectLst>
        </c:spPr>
      </c:pivotFmt>
      <c:pivotFmt>
        <c:idx val="86"/>
        <c:spPr>
          <a:solidFill>
            <a:schemeClr val="accent1"/>
          </a:solidFill>
          <a:ln>
            <a:noFill/>
          </a:ln>
          <a:effectLst>
            <a:outerShdw blurRad="254000" sx="102000" sy="102000" algn="ctr" rotWithShape="0">
              <a:prstClr val="black">
                <a:alpha val="20000"/>
              </a:prstClr>
            </a:outerShdw>
          </a:effectLst>
        </c:spPr>
      </c:pivotFmt>
      <c:pivotFmt>
        <c:idx val="87"/>
        <c:spPr>
          <a:solidFill>
            <a:schemeClr val="accent1"/>
          </a:solidFill>
          <a:ln>
            <a:noFill/>
          </a:ln>
          <a:effectLst>
            <a:outerShdw blurRad="254000" sx="102000" sy="102000" algn="ctr" rotWithShape="0">
              <a:prstClr val="black">
                <a:alpha val="20000"/>
              </a:prstClr>
            </a:outerShdw>
          </a:effectLst>
        </c:spPr>
      </c:pivotFmt>
      <c:pivotFmt>
        <c:idx val="8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9"/>
        <c:spPr>
          <a:solidFill>
            <a:schemeClr val="accent1"/>
          </a:solidFill>
          <a:ln>
            <a:noFill/>
          </a:ln>
          <a:effectLst>
            <a:outerShdw blurRad="254000" sx="102000" sy="102000" algn="ctr" rotWithShape="0">
              <a:prstClr val="black">
                <a:alpha val="20000"/>
              </a:prstClr>
            </a:outerShdw>
          </a:effectLst>
        </c:spPr>
      </c:pivotFmt>
      <c:pivotFmt>
        <c:idx val="90"/>
        <c:spPr>
          <a:solidFill>
            <a:schemeClr val="accent1"/>
          </a:solidFill>
          <a:ln>
            <a:noFill/>
          </a:ln>
          <a:effectLst>
            <a:outerShdw blurRad="254000" sx="102000" sy="102000" algn="ctr" rotWithShape="0">
              <a:prstClr val="black">
                <a:alpha val="20000"/>
              </a:prstClr>
            </a:outerShdw>
          </a:effectLst>
        </c:spPr>
      </c:pivotFmt>
      <c:pivotFmt>
        <c:idx val="91"/>
        <c:spPr>
          <a:solidFill>
            <a:schemeClr val="accent1"/>
          </a:solidFill>
          <a:ln>
            <a:noFill/>
          </a:ln>
          <a:effectLst>
            <a:outerShdw blurRad="254000" sx="102000" sy="102000" algn="ctr" rotWithShape="0">
              <a:prstClr val="black">
                <a:alpha val="20000"/>
              </a:prstClr>
            </a:outerShdw>
          </a:effectLst>
        </c:spPr>
      </c:pivotFmt>
      <c:pivotFmt>
        <c:idx val="92"/>
        <c:spPr>
          <a:solidFill>
            <a:schemeClr val="accent1"/>
          </a:solidFill>
          <a:ln>
            <a:noFill/>
          </a:ln>
          <a:effectLst>
            <a:outerShdw blurRad="254000" sx="102000" sy="102000" algn="ctr" rotWithShape="0">
              <a:prstClr val="black">
                <a:alpha val="20000"/>
              </a:prstClr>
            </a:outerShdw>
          </a:effectLst>
        </c:spPr>
      </c:pivotFmt>
      <c:pivotFmt>
        <c:idx val="93"/>
        <c:spPr>
          <a:solidFill>
            <a:schemeClr val="accent1"/>
          </a:solidFill>
          <a:ln>
            <a:noFill/>
          </a:ln>
          <a:effectLst>
            <a:outerShdw blurRad="254000" sx="102000" sy="102000" algn="ctr" rotWithShape="0">
              <a:prstClr val="black">
                <a:alpha val="20000"/>
              </a:prstClr>
            </a:outerShdw>
          </a:effectLst>
        </c:spPr>
      </c:pivotFmt>
      <c:pivotFmt>
        <c:idx val="94"/>
        <c:spPr>
          <a:solidFill>
            <a:schemeClr val="accent1"/>
          </a:solidFill>
          <a:ln>
            <a:noFill/>
          </a:ln>
          <a:effectLst>
            <a:outerShdw blurRad="254000" sx="102000" sy="102000" algn="ctr" rotWithShape="0">
              <a:prstClr val="black">
                <a:alpha val="20000"/>
              </a:prstClr>
            </a:outerShdw>
          </a:effectLst>
        </c:spPr>
      </c:pivotFmt>
      <c:pivotFmt>
        <c:idx val="95"/>
        <c:spPr>
          <a:solidFill>
            <a:schemeClr val="accent1"/>
          </a:solidFill>
          <a:ln>
            <a:noFill/>
          </a:ln>
          <a:effectLst>
            <a:outerShdw blurRad="254000" sx="102000" sy="102000" algn="ctr" rotWithShape="0">
              <a:prstClr val="black">
                <a:alpha val="20000"/>
              </a:prstClr>
            </a:outerShdw>
          </a:effectLst>
        </c:spPr>
      </c:pivotFmt>
      <c:pivotFmt>
        <c:idx val="96"/>
        <c:spPr>
          <a:solidFill>
            <a:schemeClr val="accent1"/>
          </a:solidFill>
          <a:ln>
            <a:noFill/>
          </a:ln>
          <a:effectLst>
            <a:outerShdw blurRad="254000" sx="102000" sy="102000" algn="ctr" rotWithShape="0">
              <a:prstClr val="black">
                <a:alpha val="20000"/>
              </a:prstClr>
            </a:outerShdw>
          </a:effectLst>
        </c:spPr>
      </c:pivotFmt>
      <c:pivotFmt>
        <c:idx val="97"/>
        <c:spPr>
          <a:solidFill>
            <a:schemeClr val="accent1"/>
          </a:solidFill>
          <a:ln>
            <a:noFill/>
          </a:ln>
          <a:effectLst>
            <a:outerShdw blurRad="254000" sx="102000" sy="102000" algn="ctr" rotWithShape="0">
              <a:prstClr val="black">
                <a:alpha val="20000"/>
              </a:prstClr>
            </a:outerShdw>
          </a:effectLst>
        </c:spPr>
      </c:pivotFmt>
      <c:pivotFmt>
        <c:idx val="98"/>
        <c:spPr>
          <a:solidFill>
            <a:schemeClr val="accent1"/>
          </a:solidFill>
          <a:ln>
            <a:noFill/>
          </a:ln>
          <a:effectLst>
            <a:outerShdw blurRad="254000" sx="102000" sy="102000" algn="ctr" rotWithShape="0">
              <a:prstClr val="black">
                <a:alpha val="20000"/>
              </a:prstClr>
            </a:outerShdw>
          </a:effectLst>
        </c:spPr>
      </c:pivotFmt>
      <c:pivotFmt>
        <c:idx val="9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0"/>
        <c:spPr>
          <a:solidFill>
            <a:schemeClr val="accent1"/>
          </a:solidFill>
          <a:ln>
            <a:noFill/>
          </a:ln>
          <a:effectLst>
            <a:outerShdw blurRad="254000" sx="102000" sy="102000" algn="ctr" rotWithShape="0">
              <a:prstClr val="black">
                <a:alpha val="20000"/>
              </a:prstClr>
            </a:outerShdw>
          </a:effectLst>
        </c:spPr>
      </c:pivotFmt>
      <c:pivotFmt>
        <c:idx val="101"/>
        <c:spPr>
          <a:solidFill>
            <a:schemeClr val="accent1"/>
          </a:solidFill>
          <a:ln>
            <a:noFill/>
          </a:ln>
          <a:effectLst>
            <a:outerShdw blurRad="254000" sx="102000" sy="102000" algn="ctr" rotWithShape="0">
              <a:prstClr val="black">
                <a:alpha val="20000"/>
              </a:prstClr>
            </a:outerShdw>
          </a:effectLst>
        </c:spPr>
      </c:pivotFmt>
      <c:pivotFmt>
        <c:idx val="102"/>
        <c:spPr>
          <a:solidFill>
            <a:schemeClr val="accent1"/>
          </a:solidFill>
          <a:ln>
            <a:noFill/>
          </a:ln>
          <a:effectLst>
            <a:outerShdw blurRad="254000" sx="102000" sy="102000" algn="ctr" rotWithShape="0">
              <a:prstClr val="black">
                <a:alpha val="20000"/>
              </a:prstClr>
            </a:outerShdw>
          </a:effectLst>
        </c:spPr>
      </c:pivotFmt>
      <c:pivotFmt>
        <c:idx val="103"/>
        <c:spPr>
          <a:solidFill>
            <a:schemeClr val="accent1"/>
          </a:solidFill>
          <a:ln>
            <a:noFill/>
          </a:ln>
          <a:effectLst>
            <a:outerShdw blurRad="254000" sx="102000" sy="102000" algn="ctr" rotWithShape="0">
              <a:prstClr val="black">
                <a:alpha val="20000"/>
              </a:prstClr>
            </a:outerShdw>
          </a:effectLst>
        </c:spPr>
      </c:pivotFmt>
      <c:pivotFmt>
        <c:idx val="104"/>
        <c:spPr>
          <a:solidFill>
            <a:schemeClr val="accent1"/>
          </a:solidFill>
          <a:ln>
            <a:noFill/>
          </a:ln>
          <a:effectLst>
            <a:outerShdw blurRad="254000" sx="102000" sy="102000" algn="ctr" rotWithShape="0">
              <a:prstClr val="black">
                <a:alpha val="20000"/>
              </a:prstClr>
            </a:outerShdw>
          </a:effectLst>
        </c:spPr>
      </c:pivotFmt>
      <c:pivotFmt>
        <c:idx val="105"/>
        <c:spPr>
          <a:solidFill>
            <a:schemeClr val="accent1"/>
          </a:solidFill>
          <a:ln>
            <a:noFill/>
          </a:ln>
          <a:effectLst>
            <a:outerShdw blurRad="254000" sx="102000" sy="102000" algn="ctr" rotWithShape="0">
              <a:prstClr val="black">
                <a:alpha val="20000"/>
              </a:prstClr>
            </a:outerShdw>
          </a:effectLst>
        </c:spPr>
      </c:pivotFmt>
      <c:pivotFmt>
        <c:idx val="106"/>
        <c:spPr>
          <a:solidFill>
            <a:schemeClr val="accent1"/>
          </a:solidFill>
          <a:ln>
            <a:noFill/>
          </a:ln>
          <a:effectLst>
            <a:outerShdw blurRad="254000" sx="102000" sy="102000" algn="ctr" rotWithShape="0">
              <a:prstClr val="black">
                <a:alpha val="20000"/>
              </a:prstClr>
            </a:outerShdw>
          </a:effectLst>
        </c:spPr>
      </c:pivotFmt>
      <c:pivotFmt>
        <c:idx val="107"/>
        <c:spPr>
          <a:solidFill>
            <a:schemeClr val="accent1"/>
          </a:solidFill>
          <a:ln>
            <a:noFill/>
          </a:ln>
          <a:effectLst>
            <a:outerShdw blurRad="254000" sx="102000" sy="102000" algn="ctr" rotWithShape="0">
              <a:prstClr val="black">
                <a:alpha val="20000"/>
              </a:prstClr>
            </a:outerShdw>
          </a:effectLst>
        </c:spPr>
      </c:pivotFmt>
      <c:pivotFmt>
        <c:idx val="108"/>
        <c:spPr>
          <a:solidFill>
            <a:schemeClr val="accent1"/>
          </a:solidFill>
          <a:ln>
            <a:noFill/>
          </a:ln>
          <a:effectLst>
            <a:outerShdw blurRad="254000" sx="102000" sy="102000" algn="ctr" rotWithShape="0">
              <a:prstClr val="black">
                <a:alpha val="20000"/>
              </a:prstClr>
            </a:outerShdw>
          </a:effectLst>
        </c:spPr>
      </c:pivotFmt>
      <c:pivotFmt>
        <c:idx val="109"/>
        <c:spPr>
          <a:solidFill>
            <a:schemeClr val="accent1"/>
          </a:solidFill>
          <a:ln>
            <a:noFill/>
          </a:ln>
          <a:effectLst>
            <a:outerShdw blurRad="254000" sx="102000" sy="102000" algn="ctr" rotWithShape="0">
              <a:prstClr val="black">
                <a:alpha val="20000"/>
              </a:prstClr>
            </a:outerShdw>
          </a:effectLst>
        </c:spPr>
      </c:pivotFmt>
      <c:pivotFmt>
        <c:idx val="1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1"/>
        <c:spPr>
          <a:solidFill>
            <a:schemeClr val="accent1"/>
          </a:solidFill>
          <a:ln>
            <a:noFill/>
          </a:ln>
          <a:effectLst>
            <a:outerShdw blurRad="254000" sx="102000" sy="102000" algn="ctr" rotWithShape="0">
              <a:prstClr val="black">
                <a:alpha val="20000"/>
              </a:prstClr>
            </a:outerShdw>
          </a:effectLst>
        </c:spPr>
      </c:pivotFmt>
      <c:pivotFmt>
        <c:idx val="112"/>
        <c:spPr>
          <a:solidFill>
            <a:schemeClr val="accent1"/>
          </a:solidFill>
          <a:ln>
            <a:noFill/>
          </a:ln>
          <a:effectLst>
            <a:outerShdw blurRad="254000" sx="102000" sy="102000" algn="ctr" rotWithShape="0">
              <a:prstClr val="black">
                <a:alpha val="20000"/>
              </a:prstClr>
            </a:outerShdw>
          </a:effectLst>
        </c:spPr>
      </c:pivotFmt>
      <c:pivotFmt>
        <c:idx val="113"/>
        <c:spPr>
          <a:solidFill>
            <a:schemeClr val="accent1"/>
          </a:solidFill>
          <a:ln>
            <a:noFill/>
          </a:ln>
          <a:effectLst>
            <a:outerShdw blurRad="254000" sx="102000" sy="102000" algn="ctr" rotWithShape="0">
              <a:prstClr val="black">
                <a:alpha val="20000"/>
              </a:prstClr>
            </a:outerShdw>
          </a:effectLst>
        </c:spPr>
      </c:pivotFmt>
      <c:pivotFmt>
        <c:idx val="114"/>
        <c:spPr>
          <a:solidFill>
            <a:schemeClr val="accent1"/>
          </a:solidFill>
          <a:ln>
            <a:noFill/>
          </a:ln>
          <a:effectLst>
            <a:outerShdw blurRad="254000" sx="102000" sy="102000" algn="ctr" rotWithShape="0">
              <a:prstClr val="black">
                <a:alpha val="20000"/>
              </a:prstClr>
            </a:outerShdw>
          </a:effectLst>
        </c:spPr>
      </c:pivotFmt>
      <c:pivotFmt>
        <c:idx val="115"/>
        <c:spPr>
          <a:solidFill>
            <a:schemeClr val="accent1"/>
          </a:solidFill>
          <a:ln>
            <a:noFill/>
          </a:ln>
          <a:effectLst>
            <a:outerShdw blurRad="254000" sx="102000" sy="102000" algn="ctr" rotWithShape="0">
              <a:prstClr val="black">
                <a:alpha val="20000"/>
              </a:prstClr>
            </a:outerShdw>
          </a:effectLst>
        </c:spPr>
      </c:pivotFmt>
      <c:pivotFmt>
        <c:idx val="116"/>
        <c:spPr>
          <a:solidFill>
            <a:schemeClr val="accent1"/>
          </a:solidFill>
          <a:ln>
            <a:noFill/>
          </a:ln>
          <a:effectLst>
            <a:outerShdw blurRad="254000" sx="102000" sy="102000" algn="ctr" rotWithShape="0">
              <a:prstClr val="black">
                <a:alpha val="20000"/>
              </a:prstClr>
            </a:outerShdw>
          </a:effectLst>
        </c:spPr>
      </c:pivotFmt>
      <c:pivotFmt>
        <c:idx val="117"/>
        <c:spPr>
          <a:solidFill>
            <a:schemeClr val="accent1"/>
          </a:solidFill>
          <a:ln>
            <a:noFill/>
          </a:ln>
          <a:effectLst>
            <a:outerShdw blurRad="254000" sx="102000" sy="102000" algn="ctr" rotWithShape="0">
              <a:prstClr val="black">
                <a:alpha val="20000"/>
              </a:prstClr>
            </a:outerShdw>
          </a:effectLst>
        </c:spPr>
      </c:pivotFmt>
      <c:pivotFmt>
        <c:idx val="118"/>
        <c:spPr>
          <a:solidFill>
            <a:schemeClr val="accent1"/>
          </a:solidFill>
          <a:ln>
            <a:noFill/>
          </a:ln>
          <a:effectLst>
            <a:outerShdw blurRad="254000" sx="102000" sy="102000" algn="ctr" rotWithShape="0">
              <a:prstClr val="black">
                <a:alpha val="20000"/>
              </a:prstClr>
            </a:outerShdw>
          </a:effectLst>
        </c:spPr>
      </c:pivotFmt>
      <c:pivotFmt>
        <c:idx val="119"/>
        <c:spPr>
          <a:solidFill>
            <a:schemeClr val="accent1"/>
          </a:solidFill>
          <a:ln>
            <a:noFill/>
          </a:ln>
          <a:effectLst>
            <a:outerShdw blurRad="254000" sx="102000" sy="102000" algn="ctr" rotWithShape="0">
              <a:prstClr val="black">
                <a:alpha val="20000"/>
              </a:prstClr>
            </a:outerShdw>
          </a:effectLst>
        </c:spPr>
      </c:pivotFmt>
      <c:pivotFmt>
        <c:idx val="120"/>
        <c:spPr>
          <a:solidFill>
            <a:schemeClr val="accent1"/>
          </a:solidFill>
          <a:ln>
            <a:noFill/>
          </a:ln>
          <a:effectLst>
            <a:outerShdw blurRad="254000" sx="102000" sy="102000" algn="ctr" rotWithShape="0">
              <a:prstClr val="black">
                <a:alpha val="20000"/>
              </a:prstClr>
            </a:outerShdw>
          </a:effectLst>
        </c:spPr>
      </c:pivotFmt>
      <c:pivotFmt>
        <c:idx val="12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2"/>
        <c:spPr>
          <a:solidFill>
            <a:schemeClr val="accent1"/>
          </a:solidFill>
          <a:ln>
            <a:noFill/>
          </a:ln>
          <a:effectLst>
            <a:outerShdw blurRad="254000" sx="102000" sy="102000" algn="ctr" rotWithShape="0">
              <a:prstClr val="black">
                <a:alpha val="20000"/>
              </a:prstClr>
            </a:outerShdw>
          </a:effectLst>
        </c:spPr>
      </c:pivotFmt>
      <c:pivotFmt>
        <c:idx val="123"/>
        <c:spPr>
          <a:solidFill>
            <a:schemeClr val="accent1"/>
          </a:solidFill>
          <a:ln>
            <a:noFill/>
          </a:ln>
          <a:effectLst>
            <a:outerShdw blurRad="254000" sx="102000" sy="102000" algn="ctr" rotWithShape="0">
              <a:prstClr val="black">
                <a:alpha val="20000"/>
              </a:prstClr>
            </a:outerShdw>
          </a:effectLst>
        </c:spPr>
      </c:pivotFmt>
      <c:pivotFmt>
        <c:idx val="124"/>
        <c:spPr>
          <a:solidFill>
            <a:schemeClr val="accent1"/>
          </a:solidFill>
          <a:ln>
            <a:noFill/>
          </a:ln>
          <a:effectLst>
            <a:outerShdw blurRad="254000" sx="102000" sy="102000" algn="ctr" rotWithShape="0">
              <a:prstClr val="black">
                <a:alpha val="20000"/>
              </a:prstClr>
            </a:outerShdw>
          </a:effectLst>
        </c:spPr>
      </c:pivotFmt>
      <c:pivotFmt>
        <c:idx val="125"/>
        <c:spPr>
          <a:solidFill>
            <a:schemeClr val="accent1"/>
          </a:solidFill>
          <a:ln>
            <a:noFill/>
          </a:ln>
          <a:effectLst>
            <a:outerShdw blurRad="254000" sx="102000" sy="102000" algn="ctr" rotWithShape="0">
              <a:prstClr val="black">
                <a:alpha val="20000"/>
              </a:prstClr>
            </a:outerShdw>
          </a:effectLst>
        </c:spPr>
      </c:pivotFmt>
      <c:pivotFmt>
        <c:idx val="126"/>
        <c:spPr>
          <a:solidFill>
            <a:schemeClr val="accent1"/>
          </a:solidFill>
          <a:ln>
            <a:noFill/>
          </a:ln>
          <a:effectLst>
            <a:outerShdw blurRad="254000" sx="102000" sy="102000" algn="ctr" rotWithShape="0">
              <a:prstClr val="black">
                <a:alpha val="20000"/>
              </a:prstClr>
            </a:outerShdw>
          </a:effectLst>
        </c:spPr>
      </c:pivotFmt>
      <c:pivotFmt>
        <c:idx val="127"/>
        <c:spPr>
          <a:solidFill>
            <a:schemeClr val="accent1"/>
          </a:solidFill>
          <a:ln>
            <a:noFill/>
          </a:ln>
          <a:effectLst>
            <a:outerShdw blurRad="254000" sx="102000" sy="102000" algn="ctr" rotWithShape="0">
              <a:prstClr val="black">
                <a:alpha val="20000"/>
              </a:prstClr>
            </a:outerShdw>
          </a:effectLst>
        </c:spPr>
      </c:pivotFmt>
      <c:pivotFmt>
        <c:idx val="128"/>
        <c:spPr>
          <a:solidFill>
            <a:schemeClr val="accent1"/>
          </a:solidFill>
          <a:ln>
            <a:noFill/>
          </a:ln>
          <a:effectLst>
            <a:outerShdw blurRad="254000" sx="102000" sy="102000" algn="ctr" rotWithShape="0">
              <a:prstClr val="black">
                <a:alpha val="20000"/>
              </a:prstClr>
            </a:outerShdw>
          </a:effectLst>
        </c:spPr>
      </c:pivotFmt>
      <c:pivotFmt>
        <c:idx val="129"/>
        <c:spPr>
          <a:solidFill>
            <a:schemeClr val="accent1"/>
          </a:solidFill>
          <a:ln>
            <a:noFill/>
          </a:ln>
          <a:effectLst>
            <a:outerShdw blurRad="254000" sx="102000" sy="102000" algn="ctr" rotWithShape="0">
              <a:prstClr val="black">
                <a:alpha val="20000"/>
              </a:prstClr>
            </a:outerShdw>
          </a:effectLst>
        </c:spPr>
      </c:pivotFmt>
      <c:pivotFmt>
        <c:idx val="130"/>
        <c:spPr>
          <a:solidFill>
            <a:schemeClr val="accent1"/>
          </a:solidFill>
          <a:ln>
            <a:noFill/>
          </a:ln>
          <a:effectLst>
            <a:outerShdw blurRad="254000" sx="102000" sy="102000" algn="ctr" rotWithShape="0">
              <a:prstClr val="black">
                <a:alpha val="20000"/>
              </a:prstClr>
            </a:outerShdw>
          </a:effectLst>
        </c:spPr>
      </c:pivotFmt>
      <c:pivotFmt>
        <c:idx val="131"/>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F37-40AF-BA5D-2AA0AD02E34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F37-40AF-BA5D-2AA0AD02E34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F37-40AF-BA5D-2AA0AD02E34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F37-40AF-BA5D-2AA0AD02E34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F37-40AF-BA5D-2AA0AD02E348}"/>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AF37-40AF-BA5D-2AA0AD02E34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AF37-40AF-BA5D-2AA0AD02E34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AF37-40AF-BA5D-2AA0AD02E34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AF37-40AF-BA5D-2AA0AD02E34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AF37-40AF-BA5D-2AA0AD02E348}"/>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4</c:v>
                </c:pt>
                <c:pt idx="1">
                  <c:v>4</c:v>
                </c:pt>
                <c:pt idx="5">
                  <c:v>8</c:v>
                </c:pt>
                <c:pt idx="9">
                  <c:v>4</c:v>
                </c:pt>
              </c:numCache>
            </c:numRef>
          </c:val>
          <c:extLst>
            <c:ext xmlns:c16="http://schemas.microsoft.com/office/drawing/2014/chart" uri="{C3380CC4-5D6E-409C-BE32-E72D297353CC}">
              <c16:uniqueId val="{00000014-AF37-40AF-BA5D-2AA0AD02E348}"/>
            </c:ext>
          </c:extLst>
        </c:ser>
        <c:ser>
          <c:idx val="1"/>
          <c:order val="1"/>
          <c:tx>
            <c:strRef>
              <c:f>Sheet2!$C$3:$C$4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6-AF37-40AF-BA5D-2AA0AD02E34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8-AF37-40AF-BA5D-2AA0AD02E34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A-AF37-40AF-BA5D-2AA0AD02E34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AF37-40AF-BA5D-2AA0AD02E34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E-AF37-40AF-BA5D-2AA0AD02E348}"/>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0-AF37-40AF-BA5D-2AA0AD02E34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2-AF37-40AF-BA5D-2AA0AD02E34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4-AF37-40AF-BA5D-2AA0AD02E34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6-AF37-40AF-BA5D-2AA0AD02E34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8-AF37-40AF-BA5D-2AA0AD02E348}"/>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4</c:v>
                </c:pt>
                <c:pt idx="3">
                  <c:v>2</c:v>
                </c:pt>
                <c:pt idx="6">
                  <c:v>2</c:v>
                </c:pt>
              </c:numCache>
            </c:numRef>
          </c:val>
          <c:extLst>
            <c:ext xmlns:c16="http://schemas.microsoft.com/office/drawing/2014/chart" uri="{C3380CC4-5D6E-409C-BE32-E72D297353CC}">
              <c16:uniqueId val="{00000029-AF37-40AF-BA5D-2AA0AD02E348}"/>
            </c:ext>
          </c:extLst>
        </c:ser>
        <c:ser>
          <c:idx val="2"/>
          <c:order val="2"/>
          <c:tx>
            <c:strRef>
              <c:f>Sheet2!$D$3:$D$4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B-AF37-40AF-BA5D-2AA0AD02E34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D-AF37-40AF-BA5D-2AA0AD02E34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F-AF37-40AF-BA5D-2AA0AD02E34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1-AF37-40AF-BA5D-2AA0AD02E34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3-AF37-40AF-BA5D-2AA0AD02E348}"/>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5-AF37-40AF-BA5D-2AA0AD02E34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7-AF37-40AF-BA5D-2AA0AD02E34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9-AF37-40AF-BA5D-2AA0AD02E34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B-AF37-40AF-BA5D-2AA0AD02E34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D-AF37-40AF-BA5D-2AA0AD02E348}"/>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c:v>
                </c:pt>
                <c:pt idx="1">
                  <c:v>6</c:v>
                </c:pt>
                <c:pt idx="2">
                  <c:v>6</c:v>
                </c:pt>
                <c:pt idx="3">
                  <c:v>3</c:v>
                </c:pt>
                <c:pt idx="4">
                  <c:v>6</c:v>
                </c:pt>
                <c:pt idx="7">
                  <c:v>3</c:v>
                </c:pt>
                <c:pt idx="8">
                  <c:v>6</c:v>
                </c:pt>
                <c:pt idx="9">
                  <c:v>3</c:v>
                </c:pt>
              </c:numCache>
            </c:numRef>
          </c:val>
          <c:extLst>
            <c:ext xmlns:c16="http://schemas.microsoft.com/office/drawing/2014/chart" uri="{C3380CC4-5D6E-409C-BE32-E72D297353CC}">
              <c16:uniqueId val="{0000003E-AF37-40AF-BA5D-2AA0AD02E348}"/>
            </c:ext>
          </c:extLst>
        </c:ser>
        <c:ser>
          <c:idx val="3"/>
          <c:order val="3"/>
          <c:tx>
            <c:strRef>
              <c:f>Sheet2!$E$3:$E$4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0-AF37-40AF-BA5D-2AA0AD02E34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2-AF37-40AF-BA5D-2AA0AD02E34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4-AF37-40AF-BA5D-2AA0AD02E34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6-AF37-40AF-BA5D-2AA0AD02E34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8-AF37-40AF-BA5D-2AA0AD02E348}"/>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A-AF37-40AF-BA5D-2AA0AD02E34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C-AF37-40AF-BA5D-2AA0AD02E34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E-AF37-40AF-BA5D-2AA0AD02E34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0-AF37-40AF-BA5D-2AA0AD02E34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2-AF37-40AF-BA5D-2AA0AD02E348}"/>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5</c:v>
                </c:pt>
                <c:pt idx="2">
                  <c:v>5</c:v>
                </c:pt>
                <c:pt idx="7">
                  <c:v>5</c:v>
                </c:pt>
              </c:numCache>
            </c:numRef>
          </c:val>
          <c:extLst>
            <c:ext xmlns:c16="http://schemas.microsoft.com/office/drawing/2014/chart" uri="{C3380CC4-5D6E-409C-BE32-E72D297353CC}">
              <c16:uniqueId val="{00000053-AF37-40AF-BA5D-2AA0AD02E34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extLst>
      <p:ext uri="{BB962C8B-B14F-4D97-AF65-F5344CB8AC3E}">
        <p14:creationId xmlns:p14="http://schemas.microsoft.com/office/powerpoint/2010/main" val="423390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7435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37314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80946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57697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497662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059232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058772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4141254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24930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90844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00985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89638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7023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53298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71567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69125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32062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403922073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1.png"/><Relationship Id="rId7" Type="http://schemas.openxmlformats.org/officeDocument/2006/relationships/hyperlink" Target="https://courses.lumenlearning.com/vccs-bus100-17fa/chapter/reading-organizin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s://www.picpedia.org/highway-signs/d/data-analyst.html" TargetMode="External"/><Relationship Id="rId5" Type="http://schemas.openxmlformats.org/officeDocument/2006/relationships/hyperlink" Target="https://www.rawpixel.com/search/human%20resources" TargetMode="External"/><Relationship Id="rId10" Type="http://schemas.openxmlformats.org/officeDocument/2006/relationships/image" Target="../media/image15.jpeg"/><Relationship Id="rId4" Type="http://schemas.openxmlformats.org/officeDocument/2006/relationships/image" Target="../media/image12.jpeg"/><Relationship Id="rId9" Type="http://schemas.openxmlformats.org/officeDocument/2006/relationships/hyperlink" Target="https://pixabay.com/illustrations/executive-businesswoman-51170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019300" y="605812"/>
            <a:ext cx="9677400" cy="1863331"/>
          </a:xfrm>
          <a:prstGeom prst="rect">
            <a:avLst/>
          </a:prstGeom>
        </p:spPr>
        <p:txBody>
          <a:bodyPr vert="horz" wrap="square" lIns="0" tIns="16510" rIns="0" bIns="0" rtlCol="0">
            <a:spAutoFit/>
          </a:bodyPr>
          <a:lstStyle/>
          <a:p>
            <a:pPr marL="3213735" algn="l">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r>
              <a:rPr lang="en-US" sz="4000" b="1" i="0" dirty="0">
                <a:solidFill>
                  <a:srgbClr val="0F0F0F"/>
                </a:solidFill>
                <a:effectLst/>
                <a:latin typeface="Roboto" panose="020F0502020204030204" pitchFamily="2" charset="0"/>
              </a:rPr>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81"/>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47803" y="3314150"/>
            <a:ext cx="9717343" cy="2308324"/>
          </a:xfrm>
          <a:prstGeom prst="rect">
            <a:avLst/>
          </a:prstGeom>
          <a:noFill/>
        </p:spPr>
        <p:txBody>
          <a:bodyPr wrap="square" rtlCol="0">
            <a:spAutoFit/>
          </a:bodyPr>
          <a:lstStyle/>
          <a:p>
            <a:r>
              <a:rPr lang="en-US" sz="2400" dirty="0"/>
              <a:t>STUDENT </a:t>
            </a:r>
            <a:r>
              <a:rPr lang="en-US" sz="2400" dirty="0" smtClean="0"/>
              <a:t>NAME: </a:t>
            </a:r>
            <a:r>
              <a:rPr lang="en-US" sz="2400" dirty="0" smtClean="0"/>
              <a:t>ILAKKIYA R</a:t>
            </a:r>
            <a:endParaRPr lang="en-US" sz="2400" dirty="0"/>
          </a:p>
          <a:p>
            <a:r>
              <a:rPr lang="en-US" sz="2400" dirty="0"/>
              <a:t>REGISTER NO</a:t>
            </a:r>
            <a:r>
              <a:rPr lang="en-US" sz="2400" dirty="0" smtClean="0"/>
              <a:t>: </a:t>
            </a:r>
            <a:r>
              <a:rPr lang="en-US" sz="2400" dirty="0" smtClean="0"/>
              <a:t>312218031</a:t>
            </a:r>
            <a:endParaRPr lang="en-US" sz="2400" dirty="0" smtClean="0"/>
          </a:p>
          <a:p>
            <a:r>
              <a:rPr lang="en-US" sz="2400" dirty="0" smtClean="0"/>
              <a:t>NAAN MUDHALVAN ID: </a:t>
            </a:r>
            <a:r>
              <a:rPr lang="en-US" sz="2400" dirty="0"/>
              <a:t>7D8A4FDBAD947BD90724FB719E1158ED</a:t>
            </a:r>
            <a:endParaRPr lang="en-US" sz="2400" dirty="0"/>
          </a:p>
          <a:p>
            <a:r>
              <a:rPr lang="en-US" sz="2400" dirty="0"/>
              <a:t>DEPARTMENT</a:t>
            </a:r>
            <a:r>
              <a:rPr lang="en-US" sz="2400" dirty="0" smtClean="0"/>
              <a:t>: B. COM(GENERAL)</a:t>
            </a:r>
            <a:endParaRPr lang="en-US" sz="2400" dirty="0"/>
          </a:p>
          <a:p>
            <a:r>
              <a:rPr lang="en-US" sz="2400" dirty="0" smtClean="0"/>
              <a:t>COLLEGE: ST. ANNE’S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6" y="291152"/>
            <a:ext cx="10080625" cy="752129"/>
          </a:xfrm>
          <a:prstGeom prst="rect">
            <a:avLst/>
          </a:prstGeom>
        </p:spPr>
        <p:txBody>
          <a:bodyPr vert="horz" wrap="square" lIns="0" tIns="13335" rIns="0" bIns="0" rtlCol="0">
            <a:spAutoFit/>
          </a:bodyPr>
          <a:lstStyle/>
          <a:p>
            <a:pPr marL="12700" algn="ct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93CEE463-6B1A-B05D-82F1-42C2E8940F9E}"/>
              </a:ext>
            </a:extLst>
          </p:cNvPr>
          <p:cNvSpPr txBox="1"/>
          <p:nvPr/>
        </p:nvSpPr>
        <p:spPr>
          <a:xfrm>
            <a:off x="381000" y="1270238"/>
            <a:ext cx="11430000" cy="59093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r>
              <a:rPr lang="en-US" sz="2000" dirty="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a:t>Gather all relevant data related to employees. Common fields include employee ID, name, business unit, employee status, employee type, employees classification type,   current employee rating, and more.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a:cs typeface="Arial" panose="020B0604020202020204" pitchFamily="34" charset="0"/>
            </a:endParaRP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dirty="0">
                <a:latin typeface="+mj-lt"/>
                <a:cs typeface="Arial" panose="020B0604020202020204" pitchFamily="34" charset="0"/>
              </a:rPr>
              <a:t>In the pivot table it should work in the new worksheet.</a:t>
            </a:r>
          </a:p>
          <a:p>
            <a:endParaRPr lang="en-US" dirty="0">
              <a:cs typeface="Arial" panose="020B0604020202020204" pitchFamily="34" charset="0"/>
            </a:endParaRPr>
          </a:p>
          <a:p>
            <a:pPr marL="285750" indent="-285750">
              <a:buFont typeface="Arial" panose="020B0604020202020204" pitchFamily="34" charset="0"/>
              <a:buChar char="•"/>
            </a:pPr>
            <a:endParaRPr lang="en-US" dirty="0"/>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419252"/>
            <a:ext cx="10141267" cy="69057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5" name="Chart 4">
            <a:extLst>
              <a:ext uri="{FF2B5EF4-FFF2-40B4-BE49-F238E27FC236}">
                <a16:creationId xmlns:a16="http://schemas.microsoft.com/office/drawing/2014/main" id="{52AAD219-B050-F382-298D-AB5017C3A3BC}"/>
              </a:ext>
            </a:extLst>
          </p:cNvPr>
          <p:cNvGraphicFramePr>
            <a:graphicFrameLocks/>
          </p:cNvGraphicFramePr>
          <p:nvPr>
            <p:extLst>
              <p:ext uri="{D42A27DB-BD31-4B8C-83A1-F6EECF244321}">
                <p14:modId xmlns:p14="http://schemas.microsoft.com/office/powerpoint/2010/main" val="2693648191"/>
              </p:ext>
            </p:extLst>
          </p:nvPr>
        </p:nvGraphicFramePr>
        <p:xfrm>
          <a:off x="2362200" y="1600200"/>
          <a:ext cx="6553200"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7B1305-581C-457F-51C9-6A508828034E}"/>
              </a:ext>
            </a:extLst>
          </p:cNvPr>
          <p:cNvSpPr txBox="1"/>
          <p:nvPr/>
        </p:nvSpPr>
        <p:spPr>
          <a:xfrm>
            <a:off x="533400" y="2364658"/>
            <a:ext cx="10571998" cy="2031325"/>
          </a:xfrm>
          <a:prstGeom prst="rect">
            <a:avLst/>
          </a:prstGeom>
          <a:noFill/>
        </p:spPr>
        <p:txBody>
          <a:bodyPr wrap="square" rtlCol="0">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81600" y="1600200"/>
            <a:ext cx="2590800" cy="1447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1" y="4010031"/>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9" y="833369"/>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9" y="6410331"/>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31"/>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196"/>
            <a:ext cx="2357120"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7" y="57879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81"/>
            <a:ext cx="2143125" cy="200025"/>
          </a:xfrm>
          <a:prstGeom prst="rect">
            <a:avLst/>
          </a:prstGeom>
        </p:spPr>
      </p:pic>
      <p:sp>
        <p:nvSpPr>
          <p:cNvPr id="9" name="Rectangle 8"/>
          <p:cNvSpPr/>
          <p:nvPr/>
        </p:nvSpPr>
        <p:spPr>
          <a:xfrm>
            <a:off x="1066800" y="2195036"/>
            <a:ext cx="6248400" cy="3108543"/>
          </a:xfrm>
          <a:prstGeom prst="rect">
            <a:avLst/>
          </a:prstGeom>
        </p:spPr>
        <p:txBody>
          <a:bodyPr wrap="square">
            <a:spAutoFit/>
          </a:bodyPr>
          <a:lstStyle/>
          <a:p>
            <a:r>
              <a:rPr lang="en-US" sz="2800" dirty="0"/>
              <a:t>This project aims to analyze employee performance based on satisfaction levels using Excel. The goal is to identify patterns and correlations within the data to help improve employee satisfaction and performance across different demographics and business units.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9"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346194" y="865633"/>
            <a:ext cx="1000442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a:t>
            </a:r>
            <a:r>
              <a:rPr lang="en-US" sz="4250" spc="5" dirty="0" smtClean="0"/>
              <a:t>T </a:t>
            </a:r>
            <a:r>
              <a:rPr sz="4250" spc="-20" dirty="0" smtClean="0"/>
              <a:t>OVERVIEW</a:t>
            </a:r>
            <a:endParaRPr sz="4250" dirty="0"/>
          </a:p>
        </p:txBody>
      </p:sp>
      <p:sp>
        <p:nvSpPr>
          <p:cNvPr id="10" name="object 10"/>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81"/>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6"/>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1409702" y="2133606"/>
            <a:ext cx="6096000" cy="4093428"/>
          </a:xfrm>
          <a:prstGeom prst="rect">
            <a:avLst/>
          </a:prstGeom>
        </p:spPr>
        <p:txBody>
          <a:bodyPr>
            <a:spAutoFit/>
          </a:bodyPr>
          <a:lstStyle/>
          <a:p>
            <a:r>
              <a:rPr lang="en-US" sz="2000" dirty="0">
                <a:latin typeface="Bahnschrift" panose="020B0502040204020203" pitchFamily="34"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3" y="896317"/>
            <a:ext cx="101209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4" y="6172206"/>
            <a:ext cx="2181225" cy="485775"/>
          </a:xfrm>
          <a:prstGeom prst="rect">
            <a:avLst/>
          </a:prstGeom>
        </p:spPr>
      </p:pic>
      <p:sp>
        <p:nvSpPr>
          <p:cNvPr id="2" name="Rectangle 1"/>
          <p:cNvSpPr/>
          <p:nvPr/>
        </p:nvSpPr>
        <p:spPr>
          <a:xfrm>
            <a:off x="990600" y="1869996"/>
            <a:ext cx="6096000" cy="4524315"/>
          </a:xfrm>
          <a:prstGeom prst="rect">
            <a:avLst/>
          </a:prstGeom>
        </p:spPr>
        <p:txBody>
          <a:bodyPr>
            <a:spAutoFit/>
          </a:bodyPr>
          <a:lstStyle/>
          <a:p>
            <a:pPr marL="342900" indent="-342900">
              <a:buAutoNum type="arabicPeriod"/>
            </a:pPr>
            <a:r>
              <a:rPr lang="en-US" dirty="0">
                <a:latin typeface="Bahnschrift" panose="020B0502040204020203" pitchFamily="34" charset="0"/>
              </a:rPr>
              <a:t>HR MANAGER</a:t>
            </a:r>
          </a:p>
          <a:p>
            <a:pPr marL="342900" indent="-342900">
              <a:buAutoNum type="arabicPeriod"/>
            </a:pPr>
            <a:endParaRPr lang="en-US" dirty="0">
              <a:latin typeface="Bahnschrift" panose="020B0502040204020203" pitchFamily="34" charset="0"/>
            </a:endParaRPr>
          </a:p>
          <a:p>
            <a:pPr lvl="1"/>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r>
              <a:rPr lang="en-US" dirty="0">
                <a:latin typeface="Bahnschrift" panose="020B0502040204020203" pitchFamily="34" charset="0"/>
              </a:rPr>
              <a:t>DEPARTMENT MANAGER</a:t>
            </a:r>
          </a:p>
          <a:p>
            <a:pPr marL="342900" indent="-342900">
              <a:buAutoNum type="arabicPeriod"/>
            </a:pPr>
            <a:endParaRPr lang="en-US" dirty="0">
              <a:latin typeface="Bahnschrift" panose="020B0502040204020203" pitchFamily="34" charset="0"/>
            </a:endParaRPr>
          </a:p>
          <a:p>
            <a:pPr lvl="1"/>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r>
              <a:rPr lang="en-US" dirty="0">
                <a:latin typeface="Bahnschrift" panose="020B0502040204020203" pitchFamily="34" charset="0"/>
              </a:rPr>
              <a:t>EXECUTIVES</a:t>
            </a:r>
          </a:p>
          <a:p>
            <a:pPr marL="342900" indent="-342900">
              <a:buAutoNum type="arabicPeriod"/>
            </a:pPr>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r>
              <a:rPr lang="en-US" dirty="0">
                <a:latin typeface="Bahnschrift" panose="020B0502040204020203" pitchFamily="34" charset="0"/>
              </a:rPr>
              <a:t>DATA ANALYST</a:t>
            </a:r>
          </a:p>
          <a:p>
            <a:pPr marL="342900" indent="-342900">
              <a:buAutoNum type="arabicPeriod"/>
            </a:pPr>
            <a:endParaRPr lang="en-US" dirty="0">
              <a:latin typeface="Bahnschrift" panose="020B0502040204020203" pitchFamily="34" charset="0"/>
            </a:endParaRPr>
          </a:p>
          <a:p>
            <a:pPr marL="342900" indent="-342900">
              <a:buAutoNum type="arabicPeriod"/>
            </a:pPr>
            <a:endParaRPr lang="en-US" dirty="0"/>
          </a:p>
        </p:txBody>
      </p:sp>
      <p:pic>
        <p:nvPicPr>
          <p:cNvPr id="7" name="Picture 6">
            <a:extLst>
              <a:ext uri="{FF2B5EF4-FFF2-40B4-BE49-F238E27FC236}">
                <a16:creationId xmlns:a16="http://schemas.microsoft.com/office/drawing/2014/main" id="{E6017BAD-E132-8632-CF52-BA136421A38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3214345" y="1627400"/>
            <a:ext cx="1399209" cy="989134"/>
          </a:xfrm>
          <a:prstGeom prst="rect">
            <a:avLst/>
          </a:prstGeom>
        </p:spPr>
      </p:pic>
      <p:pic>
        <p:nvPicPr>
          <p:cNvPr id="9" name="Picture 8">
            <a:extLst>
              <a:ext uri="{FF2B5EF4-FFF2-40B4-BE49-F238E27FC236}">
                <a16:creationId xmlns:a16="http://schemas.microsoft.com/office/drawing/2014/main" id="{90D4A1FA-F3DE-1BF4-D7BA-57227D3B2A71}"/>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4544286" y="2616534"/>
            <a:ext cx="1539978" cy="837970"/>
          </a:xfrm>
          <a:prstGeom prst="rect">
            <a:avLst/>
          </a:prstGeom>
        </p:spPr>
      </p:pic>
      <p:pic>
        <p:nvPicPr>
          <p:cNvPr id="10" name="Picture 9">
            <a:extLst>
              <a:ext uri="{FF2B5EF4-FFF2-40B4-BE49-F238E27FC236}">
                <a16:creationId xmlns:a16="http://schemas.microsoft.com/office/drawing/2014/main" id="{AD2EBCFB-AF6C-7798-8B28-D2E88AA2BA58}"/>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tretch>
            <a:fillRect/>
          </a:stretch>
        </p:blipFill>
        <p:spPr>
          <a:xfrm>
            <a:off x="2849660" y="3848547"/>
            <a:ext cx="1399209" cy="988192"/>
          </a:xfrm>
          <a:prstGeom prst="rect">
            <a:avLst/>
          </a:prstGeom>
        </p:spPr>
      </p:pic>
      <p:pic>
        <p:nvPicPr>
          <p:cNvPr id="11" name="Picture 10">
            <a:extLst>
              <a:ext uri="{FF2B5EF4-FFF2-40B4-BE49-F238E27FC236}">
                <a16:creationId xmlns:a16="http://schemas.microsoft.com/office/drawing/2014/main" id="{D7265DB3-F94D-3050-6BC4-9F1DB85F8A91}"/>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11"/>
              </a:ext>
            </a:extLst>
          </a:blip>
          <a:stretch>
            <a:fillRect/>
          </a:stretch>
        </p:blipFill>
        <p:spPr>
          <a:xfrm>
            <a:off x="4422155" y="5286109"/>
            <a:ext cx="1399209" cy="931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 y="1476381"/>
            <a:ext cx="2695575" cy="3248025"/>
          </a:xfrm>
          <a:prstGeom prst="rect">
            <a:avLst/>
          </a:prstGeom>
        </p:spPr>
      </p:pic>
      <p:sp>
        <p:nvSpPr>
          <p:cNvPr id="6" name="object 6"/>
          <p:cNvSpPr txBox="1">
            <a:spLocks noGrp="1"/>
          </p:cNvSpPr>
          <p:nvPr>
            <p:ph type="title"/>
          </p:nvPr>
        </p:nvSpPr>
        <p:spPr>
          <a:xfrm>
            <a:off x="558168" y="86181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81"/>
            <a:ext cx="2143125" cy="200025"/>
          </a:xfrm>
          <a:prstGeom prst="rect">
            <a:avLst/>
          </a:prstGeom>
        </p:spPr>
      </p:pic>
      <p:sp>
        <p:nvSpPr>
          <p:cNvPr id="8" name="TextBox 7">
            <a:extLst>
              <a:ext uri="{FF2B5EF4-FFF2-40B4-BE49-F238E27FC236}">
                <a16:creationId xmlns:a16="http://schemas.microsoft.com/office/drawing/2014/main" id="{73879418-8605-0C31-4782-E7867FE802B3}"/>
              </a:ext>
            </a:extLst>
          </p:cNvPr>
          <p:cNvSpPr txBox="1"/>
          <p:nvPr/>
        </p:nvSpPr>
        <p:spPr>
          <a:xfrm>
            <a:off x="3429000" y="2147503"/>
            <a:ext cx="53340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 Performance level</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Summary</a:t>
            </a: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 Filter</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616527" y="1403783"/>
            <a:ext cx="10210800" cy="5170646"/>
          </a:xfrm>
          <a:prstGeom prst="rect">
            <a:avLst/>
          </a:prstGeom>
        </p:spPr>
        <p:txBody>
          <a:bodyPr wrap="square">
            <a:spAutoFit/>
          </a:bodyPr>
          <a:lstStyle/>
          <a:p>
            <a:r>
              <a:rPr lang="en-US" sz="2200" b="1" dirty="0"/>
              <a:t>Dataset Name: </a:t>
            </a:r>
            <a:r>
              <a:rPr lang="en-US" sz="2200" dirty="0"/>
              <a:t>Employee Performance Analysis Data</a:t>
            </a:r>
          </a:p>
          <a:p>
            <a:r>
              <a:rPr lang="en-US" sz="2200" b="1" dirty="0"/>
              <a:t>Description: </a:t>
            </a:r>
            <a:r>
              <a:rPr lang="en-US" sz="2200" dirty="0"/>
              <a:t>Contains performance metrics for employees, including satisfaction scores, performance ratings, and demographic details.</a:t>
            </a:r>
          </a:p>
          <a:p>
            <a:r>
              <a:rPr lang="en-US" sz="2200" b="1" dirty="0"/>
              <a:t>Source: </a:t>
            </a:r>
            <a:r>
              <a:rPr lang="en-US" sz="2200" dirty="0"/>
              <a:t>Kaggle.com</a:t>
            </a:r>
          </a:p>
          <a:p>
            <a:r>
              <a:rPr lang="en-US" sz="2200" b="1" dirty="0"/>
              <a:t>Variables/Columns:</a:t>
            </a:r>
          </a:p>
          <a:p>
            <a:pPr lvl="1"/>
            <a:r>
              <a:rPr lang="en-US" sz="2200" dirty="0"/>
              <a:t> Name: First name</a:t>
            </a:r>
          </a:p>
          <a:p>
            <a:pPr lvl="1"/>
            <a:r>
              <a:rPr lang="en-US" sz="2200" dirty="0"/>
              <a:t>Gender: Male and Female</a:t>
            </a:r>
          </a:p>
          <a:p>
            <a:pPr lvl="1"/>
            <a:r>
              <a:rPr lang="en-US" sz="2200" dirty="0"/>
              <a:t>Business Unit: BPC, CCDR, EW, MSC, NEL, PL, PYZ, SVG, TNS, WBL</a:t>
            </a:r>
          </a:p>
          <a:p>
            <a:pPr lvl="1"/>
            <a:r>
              <a:rPr lang="en-US" sz="2200" dirty="0"/>
              <a:t>Performance Rating: Very high, High, Medium, Low</a:t>
            </a:r>
          </a:p>
          <a:p>
            <a:pPr lvl="1"/>
            <a:r>
              <a:rPr lang="en-US" sz="2200" dirty="0"/>
              <a:t>Satisfaction Score: 1-5</a:t>
            </a:r>
          </a:p>
          <a:p>
            <a:r>
              <a:rPr lang="en-US" sz="2200" b="1" dirty="0"/>
              <a:t>Data Types: </a:t>
            </a:r>
            <a:r>
              <a:rPr lang="en-US" sz="2200" dirty="0"/>
              <a:t>Numeric and Text</a:t>
            </a:r>
          </a:p>
          <a:p>
            <a:r>
              <a:rPr lang="en-US" sz="2200" b="1" dirty="0"/>
              <a:t>Units of Measurement:</a:t>
            </a:r>
            <a:r>
              <a:rPr lang="en-US" sz="2200" dirty="0"/>
              <a:t>  </a:t>
            </a:r>
          </a:p>
          <a:p>
            <a:pPr marL="342900" indent="-342900">
              <a:buFont typeface="Arial" panose="020B0604020202020204" pitchFamily="34" charset="0"/>
              <a:buChar char="•"/>
            </a:pPr>
            <a:r>
              <a:rPr lang="en-US" sz="2200" dirty="0"/>
              <a:t>Satisfaction score: Scale of 1-5</a:t>
            </a:r>
          </a:p>
          <a:p>
            <a:pPr marL="342900" indent="-342900">
              <a:buFont typeface="Arial" panose="020B0604020202020204" pitchFamily="34" charset="0"/>
              <a:buChar char="•"/>
            </a:pPr>
            <a:r>
              <a:rPr lang="en-US" sz="2200" dirty="0"/>
              <a:t>Performance rating: Very high, High, Medium, Low</a:t>
            </a:r>
          </a:p>
          <a:p>
            <a:r>
              <a:rPr lang="en-US" sz="2200" b="1" dirty="0"/>
              <a:t>Size: </a:t>
            </a:r>
            <a:r>
              <a:rPr lang="en-US" sz="2200" dirty="0"/>
              <a:t>26 records, 9 fields</a:t>
            </a:r>
            <a:endParaRPr lang="en-US" sz="2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9" y="3381379"/>
            <a:ext cx="2466975" cy="3419475"/>
          </a:xfrm>
          <a:prstGeom prst="rect">
            <a:avLst/>
          </a:prstGeom>
        </p:spPr>
      </p:pic>
      <p:sp>
        <p:nvSpPr>
          <p:cNvPr id="7" name="object 7"/>
          <p:cNvSpPr txBox="1">
            <a:spLocks noGrp="1"/>
          </p:cNvSpPr>
          <p:nvPr>
            <p:ph type="title"/>
          </p:nvPr>
        </p:nvSpPr>
        <p:spPr>
          <a:xfrm>
            <a:off x="1639254" y="609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1" y="2354709"/>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solidFill>
                  <a:schemeClr val="tx1"/>
                </a:solidFill>
              </a:rPr>
              <a:t>FORMULA:</a:t>
            </a:r>
          </a:p>
          <a:p>
            <a:pPr marL="0" lvl="1" indent="0" fontAlgn="auto">
              <a:spcAft>
                <a:spcPts val="0"/>
              </a:spcAft>
              <a:buFont typeface="Arial" panose="020B0604020202020204" pitchFamily="34" charset="0"/>
              <a:buNone/>
            </a:pPr>
            <a:endParaRPr lang="en-US" sz="2600" b="1" dirty="0">
              <a:solidFill>
                <a:schemeClr val="tx1"/>
              </a:solidFill>
            </a:endParaRPr>
          </a:p>
          <a:p>
            <a:pPr lvl="1" fontAlgn="auto">
              <a:spcAft>
                <a:spcPts val="0"/>
              </a:spcAft>
              <a:buFont typeface="Wingdings" panose="05000000000000000000" pitchFamily="2" charset="2"/>
              <a:buChar char="q"/>
            </a:pPr>
            <a:r>
              <a:rPr lang="en-US" sz="2200" b="1" dirty="0">
                <a:solidFill>
                  <a:schemeClr val="tx1"/>
                </a:solidFill>
              </a:rPr>
              <a:t>Performance level =IFS(Z8&gt;=5,"VERY HIGH",Z8&gt;=4,“HIGH",Z8&gt;=3,"MED",TRUE,"LOW")</a:t>
            </a:r>
          </a:p>
          <a:p>
            <a:pPr marL="0" lvl="1" indent="0" fontAlgn="auto">
              <a:spcAft>
                <a:spcPts val="0"/>
              </a:spcAft>
              <a:buFont typeface="Arial" panose="020B0604020202020204" pitchFamily="34" charset="0"/>
              <a:buNone/>
            </a:pPr>
            <a:endParaRPr lang="en-US" b="1" dirty="0">
              <a:solidFill>
                <a:schemeClr val="tx1"/>
              </a:solidFill>
            </a:endParaRPr>
          </a:p>
          <a:p>
            <a:pPr marL="0" lvl="1" indent="0" fontAlgn="auto">
              <a:spcAft>
                <a:spcPts val="0"/>
              </a:spcAft>
              <a:buFont typeface="Arial" panose="020B0604020202020204" pitchFamily="34" charset="0"/>
              <a:buNone/>
            </a:pPr>
            <a:endParaRPr lang="en-US" b="1" dirty="0">
              <a:solidFill>
                <a:schemeClr val="tx1"/>
              </a:solidFill>
            </a:endParaRPr>
          </a:p>
          <a:p>
            <a:pPr marL="0" lvl="1" indent="0" fontAlgn="auto">
              <a:spcAft>
                <a:spcPts val="0"/>
              </a:spcAft>
              <a:buFont typeface="Arial" panose="020B0604020202020204" pitchFamily="34" charset="0"/>
              <a:buNone/>
            </a:pPr>
            <a:endParaRPr lang="en-US" b="1" dirty="0">
              <a:solidFill>
                <a:schemeClr val="tx1"/>
              </a:solidFill>
            </a:endParaRPr>
          </a:p>
          <a:p>
            <a:pPr marL="0" lvl="1" indent="0" fontAlgn="auto">
              <a:spcAft>
                <a:spcPts val="0"/>
              </a:spcAft>
              <a:buFont typeface="Arial" panose="020B0604020202020204" pitchFamily="34" charset="0"/>
              <a:buNone/>
            </a:pPr>
            <a:r>
              <a:rPr lang="en-US" b="1" dirty="0">
                <a:solidFill>
                  <a:schemeClr val="tx1"/>
                </a:solidFill>
              </a:rPr>
              <a:t>INSIGHTS: Used to evaluate the scores as levels from low to very high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208</TotalTime>
  <Words>635</Words>
  <Application>Microsoft Office PowerPoint</Application>
  <PresentationFormat>Widescreen</PresentationFormat>
  <Paragraphs>107</Paragraphs>
  <Slides>12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Bahnschrift</vt:lpstr>
      <vt:lpstr>Calibri</vt:lpstr>
      <vt:lpstr>Century Gothic</vt:lpstr>
      <vt:lpstr>Courier New</vt:lpstr>
      <vt:lpstr>Google Sans</vt:lpstr>
      <vt:lpstr>Roboto</vt:lpstr>
      <vt:lpstr>Segoe UI</vt:lpstr>
      <vt:lpstr>Times New Roman</vt:lpstr>
      <vt:lpstr>Trebuchet MS</vt:lpstr>
      <vt:lpstr>Wingdings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SAASC LIBRARY</cp:lastModifiedBy>
  <cp:revision>19</cp:revision>
  <dcterms:created xsi:type="dcterms:W3CDTF">2024-03-29T15:07:22Z</dcterms:created>
  <dcterms:modified xsi:type="dcterms:W3CDTF">2024-08-30T05:46:39Z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