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Copy%20of%20ilakkiy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ilakkiya(1).xlsx]Pivot chart!PivotTable3</c:name>
    <c:fmtId val="-1"/>
  </c:pivotSource>
  <c:chart>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'Pivot chart'!$B$1</c:f>
              <c:strCache>
                <c:ptCount val="1"/>
                <c:pt idx="0">
                  <c:v>Sum of Age</c:v>
                </c:pt>
              </c:strCache>
            </c:strRef>
          </c:tx>
          <c:invertIfNegative val="0"/>
          <c:cat>
            <c:multiLvlStrRef>
              <c:f>'Pivot chart'!$A$2:$A$10</c:f>
              <c:multiLvlStrCache>
                <c:ptCount val="6"/>
                <c:lvl>
                  <c:pt idx="0">
                    <c:v>Bachelor's</c:v>
                  </c:pt>
                  <c:pt idx="1">
                    <c:v>Master's</c:v>
                  </c:pt>
                  <c:pt idx="2">
                    <c:v>PhD</c:v>
                  </c:pt>
                  <c:pt idx="3">
                    <c:v>Bachelor's</c:v>
                  </c:pt>
                  <c:pt idx="4">
                    <c:v>Master's</c:v>
                  </c:pt>
                  <c:pt idx="5">
                    <c:v>PhD</c:v>
                  </c:pt>
                </c:lvl>
                <c:lvl>
                  <c:pt idx="0">
                    <c:v>Female</c:v>
                  </c:pt>
                  <c:pt idx="3">
                    <c:v>Male</c:v>
                  </c:pt>
                </c:lvl>
              </c:multiLvlStrCache>
            </c:multiLvlStrRef>
          </c:cat>
          <c:val>
            <c:numRef>
              <c:f>'Pivot chart'!$B$2:$B$10</c:f>
              <c:numCache>
                <c:formatCode>General</c:formatCode>
                <c:ptCount val="6"/>
                <c:pt idx="0">
                  <c:v>330</c:v>
                </c:pt>
                <c:pt idx="1">
                  <c:v>214</c:v>
                </c:pt>
                <c:pt idx="2">
                  <c:v>43</c:v>
                </c:pt>
                <c:pt idx="3">
                  <c:v>380</c:v>
                </c:pt>
                <c:pt idx="4">
                  <c:v>273</c:v>
                </c:pt>
                <c:pt idx="5">
                  <c:v>168</c:v>
                </c:pt>
              </c:numCache>
            </c:numRef>
          </c:val>
          <c:extLst>
            <c:ext xmlns:c16="http://schemas.microsoft.com/office/drawing/2014/chart" uri="{C3380CC4-5D6E-409C-BE32-E72D297353CC}">
              <c16:uniqueId val="{00000000-E04F-5941-8667-5CFD1441B1FD}"/>
            </c:ext>
          </c:extLst>
        </c:ser>
        <c:ser>
          <c:idx val="1"/>
          <c:order val="1"/>
          <c:tx>
            <c:strRef>
              <c:f>'Pivot chart'!$C$1</c:f>
              <c:strCache>
                <c:ptCount val="1"/>
                <c:pt idx="0">
                  <c:v>Sum of Years of Experience</c:v>
                </c:pt>
              </c:strCache>
            </c:strRef>
          </c:tx>
          <c:invertIfNegative val="0"/>
          <c:cat>
            <c:multiLvlStrRef>
              <c:f>'Pivot chart'!$A$2:$A$10</c:f>
              <c:multiLvlStrCache>
                <c:ptCount val="6"/>
                <c:lvl>
                  <c:pt idx="0">
                    <c:v>Bachelor's</c:v>
                  </c:pt>
                  <c:pt idx="1">
                    <c:v>Master's</c:v>
                  </c:pt>
                  <c:pt idx="2">
                    <c:v>PhD</c:v>
                  </c:pt>
                  <c:pt idx="3">
                    <c:v>Bachelor's</c:v>
                  </c:pt>
                  <c:pt idx="4">
                    <c:v>Master's</c:v>
                  </c:pt>
                  <c:pt idx="5">
                    <c:v>PhD</c:v>
                  </c:pt>
                </c:lvl>
                <c:lvl>
                  <c:pt idx="0">
                    <c:v>Female</c:v>
                  </c:pt>
                  <c:pt idx="3">
                    <c:v>Male</c:v>
                  </c:pt>
                </c:lvl>
              </c:multiLvlStrCache>
            </c:multiLvlStrRef>
          </c:cat>
          <c:val>
            <c:numRef>
              <c:f>'Pivot chart'!$C$2:$C$10</c:f>
              <c:numCache>
                <c:formatCode>General</c:formatCode>
                <c:ptCount val="6"/>
                <c:pt idx="0">
                  <c:v>60</c:v>
                </c:pt>
                <c:pt idx="1">
                  <c:v>52</c:v>
                </c:pt>
                <c:pt idx="2">
                  <c:v>15</c:v>
                </c:pt>
                <c:pt idx="3">
                  <c:v>87</c:v>
                </c:pt>
                <c:pt idx="4">
                  <c:v>78</c:v>
                </c:pt>
                <c:pt idx="5">
                  <c:v>57</c:v>
                </c:pt>
              </c:numCache>
            </c:numRef>
          </c:val>
          <c:extLst>
            <c:ext xmlns:c16="http://schemas.microsoft.com/office/drawing/2014/chart" uri="{C3380CC4-5D6E-409C-BE32-E72D297353CC}">
              <c16:uniqueId val="{00000001-E04F-5941-8667-5CFD1441B1FD}"/>
            </c:ext>
          </c:extLst>
        </c:ser>
        <c:dLbls>
          <c:showLegendKey val="0"/>
          <c:showVal val="0"/>
          <c:showCatName val="0"/>
          <c:showSerName val="0"/>
          <c:showPercent val="0"/>
          <c:showBubbleSize val="0"/>
        </c:dLbls>
        <c:gapWidth val="150"/>
        <c:axId val="182832512"/>
        <c:axId val="33977088"/>
      </c:barChart>
      <c:catAx>
        <c:axId val="182832512"/>
        <c:scaling>
          <c:orientation val="minMax"/>
        </c:scaling>
        <c:delete val="0"/>
        <c:axPos val="b"/>
        <c:numFmt formatCode="General" sourceLinked="0"/>
        <c:majorTickMark val="out"/>
        <c:minorTickMark val="none"/>
        <c:tickLblPos val="nextTo"/>
        <c:crossAx val="33977088"/>
        <c:crosses val="autoZero"/>
        <c:auto val="1"/>
        <c:lblAlgn val="ctr"/>
        <c:lblOffset val="100"/>
        <c:noMultiLvlLbl val="0"/>
      </c:catAx>
      <c:valAx>
        <c:axId val="33977088"/>
        <c:scaling>
          <c:orientation val="minMax"/>
        </c:scaling>
        <c:delete val="0"/>
        <c:axPos val="l"/>
        <c:majorGridlines/>
        <c:numFmt formatCode="General" sourceLinked="1"/>
        <c:majorTickMark val="out"/>
        <c:minorTickMark val="none"/>
        <c:tickLblPos val="nextTo"/>
        <c:crossAx val="18283251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2A23-077B-C24F-3914-FFF52134BCA7}"/>
              </a:ext>
            </a:extLst>
          </p:cNvPr>
          <p:cNvSpPr>
            <a:spLocks noGrp="1"/>
          </p:cNvSpPr>
          <p:nvPr>
            <p:ph type="title"/>
          </p:nvPr>
        </p:nvSpPr>
        <p:spPr>
          <a:xfrm>
            <a:off x="1393638" y="464942"/>
            <a:ext cx="9404723" cy="1400530"/>
          </a:xfrm>
        </p:spPr>
        <p:txBody>
          <a:bodyPr anchor="ctr"/>
          <a:lstStyle/>
          <a:p>
            <a:pPr algn="ctr"/>
            <a:r>
              <a:rPr lang="en-IN" sz="3200" b="1" u="sng" dirty="0">
                <a:solidFill>
                  <a:srgbClr val="002060"/>
                </a:solidFill>
                <a:latin typeface="Amasis MT Pro" panose="02000000000000000000" pitchFamily="2" charset="0"/>
                <a:ea typeface="Amasis MT Pro" panose="02000000000000000000" pitchFamily="2" charset="0"/>
              </a:rPr>
              <a:t>EMPLOYEE DATA ANALYSIS USING EXCEL</a:t>
            </a:r>
            <a:endParaRPr lang="en-US" sz="3200" b="1" u="sng" dirty="0">
              <a:solidFill>
                <a:srgbClr val="002060"/>
              </a:solidFill>
              <a:latin typeface="Amasis MT Pro" panose="02000000000000000000" pitchFamily="2" charset="0"/>
              <a:ea typeface="Amasis MT Pro" panose="02000000000000000000" pitchFamily="2" charset="0"/>
            </a:endParaRPr>
          </a:p>
        </p:txBody>
      </p:sp>
      <p:sp>
        <p:nvSpPr>
          <p:cNvPr id="3" name="Subtitle 2">
            <a:extLst>
              <a:ext uri="{FF2B5EF4-FFF2-40B4-BE49-F238E27FC236}">
                <a16:creationId xmlns:a16="http://schemas.microsoft.com/office/drawing/2014/main" id="{E06C3C6E-8D3F-FDEA-2BC7-CB98300C9D2B}"/>
              </a:ext>
            </a:extLst>
          </p:cNvPr>
          <p:cNvSpPr>
            <a:spLocks noGrp="1"/>
          </p:cNvSpPr>
          <p:nvPr>
            <p:ph idx="1"/>
          </p:nvPr>
        </p:nvSpPr>
        <p:spPr>
          <a:xfrm>
            <a:off x="2298225" y="2052918"/>
            <a:ext cx="7751628" cy="4195481"/>
          </a:xfrm>
        </p:spPr>
        <p:txBody>
          <a:bodyPr/>
          <a:lstStyle/>
          <a:p>
            <a:r>
              <a:rPr lang="en-US" dirty="0">
                <a:solidFill>
                  <a:schemeClr val="bg1"/>
                </a:solidFill>
              </a:rPr>
              <a:t>STUDENT NAME  :  </a:t>
            </a:r>
            <a:r>
              <a:rPr lang="en-IN" dirty="0">
                <a:solidFill>
                  <a:schemeClr val="bg1"/>
                </a:solidFill>
              </a:rPr>
              <a:t>ILAKKIYA</a:t>
            </a:r>
          </a:p>
          <a:p>
            <a:r>
              <a:rPr lang="en-IN" dirty="0">
                <a:solidFill>
                  <a:schemeClr val="bg1"/>
                </a:solidFill>
              </a:rPr>
              <a:t>R</a:t>
            </a:r>
            <a:r>
              <a:rPr lang="en-US" dirty="0">
                <a:solidFill>
                  <a:schemeClr val="bg1"/>
                </a:solidFill>
              </a:rPr>
              <a:t>EGISTER NO      :  31220635</a:t>
            </a:r>
            <a:r>
              <a:rPr lang="en-IN" dirty="0">
                <a:solidFill>
                  <a:schemeClr val="bg1"/>
                </a:solidFill>
              </a:rPr>
              <a:t>8</a:t>
            </a:r>
          </a:p>
          <a:p>
            <a:r>
              <a:rPr lang="en-US" dirty="0">
                <a:solidFill>
                  <a:schemeClr val="bg1"/>
                </a:solidFill>
              </a:rPr>
              <a:t>DEPARTMENT      :  B. COM (GENERAL)</a:t>
            </a:r>
            <a:endParaRPr lang="en-IN" dirty="0">
              <a:solidFill>
                <a:schemeClr val="bg1"/>
              </a:solidFill>
            </a:endParaRPr>
          </a:p>
          <a:p>
            <a:r>
              <a:rPr lang="en-IN" dirty="0">
                <a:solidFill>
                  <a:schemeClr val="bg1"/>
                </a:solidFill>
              </a:rPr>
              <a:t>COLLEGE            :  SSKV COLLEGE OF ARTS AND SCIENCE                                       </a:t>
            </a:r>
          </a:p>
          <a:p>
            <a:pPr marL="0" indent="0">
              <a:buNone/>
            </a:pPr>
            <a:r>
              <a:rPr lang="en-IN" dirty="0">
                <a:solidFill>
                  <a:schemeClr val="bg1"/>
                </a:solidFill>
              </a:rPr>
              <a:t>                                    FOR WOMEN, KANCHIPURAM</a:t>
            </a:r>
            <a:endParaRPr lang="en-US" dirty="0">
              <a:solidFill>
                <a:schemeClr val="bg1"/>
              </a:solidFill>
            </a:endParaRPr>
          </a:p>
        </p:txBody>
      </p:sp>
    </p:spTree>
    <p:extLst>
      <p:ext uri="{BB962C8B-B14F-4D97-AF65-F5344CB8AC3E}">
        <p14:creationId xmlns:p14="http://schemas.microsoft.com/office/powerpoint/2010/main" val="195330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3DD6-11C8-E2F3-036F-5BD8BE7794BF}"/>
              </a:ext>
            </a:extLst>
          </p:cNvPr>
          <p:cNvSpPr>
            <a:spLocks noGrp="1"/>
          </p:cNvSpPr>
          <p:nvPr>
            <p:ph type="title"/>
          </p:nvPr>
        </p:nvSpPr>
        <p:spPr/>
        <p:txBody>
          <a:bodyPr/>
          <a:lstStyle/>
          <a:p>
            <a:r>
              <a:rPr lang="en-IN" b="1" dirty="0">
                <a:solidFill>
                  <a:srgbClr val="002060"/>
                </a:solidFill>
                <a:latin typeface="Amasis MT Pro" panose="02040504050005020304" pitchFamily="18" charset="0"/>
              </a:rPr>
              <a:t>MODELING</a:t>
            </a:r>
            <a:endParaRPr lang="en-US" b="1" dirty="0">
              <a:solidFill>
                <a:srgbClr val="002060"/>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1451C14C-2D6C-659F-7E58-20CE2B0A5ED1}"/>
              </a:ext>
            </a:extLst>
          </p:cNvPr>
          <p:cNvSpPr>
            <a:spLocks noGrp="1"/>
          </p:cNvSpPr>
          <p:nvPr>
            <p:ph idx="1"/>
          </p:nvPr>
        </p:nvSpPr>
        <p:spPr>
          <a:xfrm>
            <a:off x="1104293" y="1735078"/>
            <a:ext cx="8946541" cy="4195481"/>
          </a:xfrm>
        </p:spPr>
        <p:txBody>
          <a:bodyPr>
            <a:normAutofit/>
          </a:bodyPr>
          <a:lstStyle/>
          <a:p>
            <a:r>
              <a:rPr lang="en-US" sz="2400" b="1" u="sng" dirty="0">
                <a:solidFill>
                  <a:schemeClr val="bg1"/>
                </a:solidFill>
                <a:latin typeface="Amasis MT Pro" panose="02040504050005020304" pitchFamily="18" charset="0"/>
              </a:rPr>
              <a:t>Data Collection</a:t>
            </a:r>
            <a:r>
              <a:rPr lang="en-US" sz="2400" dirty="0">
                <a:solidFill>
                  <a:schemeClr val="bg1"/>
                </a:solidFill>
                <a:latin typeface="Amasis MT Pro" panose="02040504050005020304" pitchFamily="18" charset="0"/>
              </a:rPr>
              <a:t>   </a:t>
            </a:r>
            <a:endParaRPr lang="en-IN" sz="2400" dirty="0">
              <a:solidFill>
                <a:schemeClr val="bg1"/>
              </a:solidFill>
              <a:latin typeface="Amasis MT Pro" panose="02040504050005020304" pitchFamily="18" charset="0"/>
            </a:endParaRPr>
          </a:p>
          <a:p>
            <a:pPr marL="0" indent="0">
              <a:buNone/>
            </a:pPr>
            <a:r>
              <a:rPr lang="en-US" sz="2400" dirty="0">
                <a:solidFill>
                  <a:schemeClr val="bg1"/>
                </a:solidFill>
                <a:latin typeface="Amasis MT Pro" panose="02040504050005020304" pitchFamily="18" charset="0"/>
              </a:rPr>
              <a:t>    The first step in preparing a Employee Data Analysis is to collect the data.  The data can be collected by using a website named KAGGLE</a:t>
            </a:r>
            <a:r>
              <a:rPr lang="en-IN" sz="2400" dirty="0">
                <a:solidFill>
                  <a:schemeClr val="bg1"/>
                </a:solidFill>
                <a:latin typeface="Amasis MT Pro" panose="02040504050005020304" pitchFamily="18" charset="0"/>
              </a:rPr>
              <a:t>.</a:t>
            </a:r>
          </a:p>
          <a:p>
            <a:r>
              <a:rPr lang="en-US" sz="2400" b="1" u="sng" dirty="0">
                <a:solidFill>
                  <a:schemeClr val="bg1"/>
                </a:solidFill>
                <a:latin typeface="Amasis MT Pro" panose="02040504050005020304" pitchFamily="18" charset="0"/>
              </a:rPr>
              <a:t>Feature Selection</a:t>
            </a:r>
            <a:r>
              <a:rPr lang="en-US" sz="2400" dirty="0">
                <a:solidFill>
                  <a:schemeClr val="bg1"/>
                </a:solidFill>
                <a:latin typeface="Amasis MT Pro" panose="02040504050005020304" pitchFamily="18" charset="0"/>
              </a:rPr>
              <a:t>     </a:t>
            </a:r>
            <a:endParaRPr lang="en-IN" sz="2400" dirty="0">
              <a:solidFill>
                <a:schemeClr val="bg1"/>
              </a:solidFill>
              <a:latin typeface="Amasis MT Pro" panose="02040504050005020304" pitchFamily="18" charset="0"/>
            </a:endParaRPr>
          </a:p>
          <a:p>
            <a:pPr marL="0" indent="0">
              <a:buNone/>
            </a:pPr>
            <a:r>
              <a:rPr lang="en-IN" sz="2400" dirty="0">
                <a:solidFill>
                  <a:schemeClr val="bg1"/>
                </a:solidFill>
                <a:latin typeface="Amasis MT Pro" panose="02040504050005020304" pitchFamily="18" charset="0"/>
              </a:rPr>
              <a:t>  </a:t>
            </a:r>
            <a:r>
              <a:rPr lang="en-US" sz="2400" dirty="0">
                <a:solidFill>
                  <a:schemeClr val="bg1"/>
                </a:solidFill>
                <a:latin typeface="Amasis MT Pro" panose="02040504050005020304" pitchFamily="18" charset="0"/>
              </a:rPr>
              <a:t>  After Collecting the data, the dataset may have Unwanted columns, irrelevant to the analysis.  So the Columns required for the analysis must be sorted out.  Besides That there were many rows in the dataset downloaded from The kaggle website.  Thus the excess number of rows were Deleted for convenience</a:t>
            </a:r>
          </a:p>
        </p:txBody>
      </p:sp>
    </p:spTree>
    <p:extLst>
      <p:ext uri="{BB962C8B-B14F-4D97-AF65-F5344CB8AC3E}">
        <p14:creationId xmlns:p14="http://schemas.microsoft.com/office/powerpoint/2010/main" val="373710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844A-A9D9-BE40-AB10-E73B14DA45CD}"/>
              </a:ext>
            </a:extLst>
          </p:cNvPr>
          <p:cNvSpPr>
            <a:spLocks noGrp="1"/>
          </p:cNvSpPr>
          <p:nvPr>
            <p:ph type="title"/>
          </p:nvPr>
        </p:nvSpPr>
        <p:spPr/>
        <p:txBody>
          <a:bodyPr/>
          <a:lstStyle/>
          <a:p>
            <a:r>
              <a:rPr lang="en-IN" b="1" dirty="0">
                <a:solidFill>
                  <a:srgbClr val="002060"/>
                </a:solidFill>
                <a:latin typeface="Amasis MT Pro" panose="02040504050005020304" pitchFamily="18" charset="0"/>
              </a:rPr>
              <a:t>MODELING</a:t>
            </a:r>
            <a:endParaRPr lang="en-US" b="1" dirty="0">
              <a:solidFill>
                <a:srgbClr val="002060"/>
              </a:solidFill>
              <a:latin typeface="Amasis MT Pro" panose="02040504050005020304" pitchFamily="18" charset="0"/>
            </a:endParaRPr>
          </a:p>
        </p:txBody>
      </p:sp>
      <p:sp>
        <p:nvSpPr>
          <p:cNvPr id="7" name="Content Placeholder 6">
            <a:extLst>
              <a:ext uri="{FF2B5EF4-FFF2-40B4-BE49-F238E27FC236}">
                <a16:creationId xmlns:a16="http://schemas.microsoft.com/office/drawing/2014/main" id="{FAB562F7-7737-43D5-EAC4-8B91963B471E}"/>
              </a:ext>
            </a:extLst>
          </p:cNvPr>
          <p:cNvSpPr>
            <a:spLocks noGrp="1"/>
          </p:cNvSpPr>
          <p:nvPr>
            <p:ph idx="1"/>
          </p:nvPr>
        </p:nvSpPr>
        <p:spPr>
          <a:xfrm>
            <a:off x="403411" y="1392382"/>
            <a:ext cx="9195112" cy="5318923"/>
          </a:xfrm>
        </p:spPr>
        <p:txBody>
          <a:bodyPr>
            <a:noAutofit/>
          </a:bodyPr>
          <a:lstStyle/>
          <a:p>
            <a:pPr marL="0" indent="0">
              <a:buNone/>
            </a:pPr>
            <a:r>
              <a:rPr lang="en-US" b="1" u="sng" dirty="0">
                <a:solidFill>
                  <a:schemeClr val="bg1"/>
                </a:solidFill>
                <a:latin typeface="Amasis MT Pro" panose="02040504050005020304" pitchFamily="18" charset="0"/>
              </a:rPr>
              <a:t>PIVOT CHART</a:t>
            </a:r>
            <a:r>
              <a:rPr lang="en-US" sz="1600" dirty="0">
                <a:solidFill>
                  <a:schemeClr val="bg1"/>
                </a:solidFill>
                <a:latin typeface="Amasis MT Pro" panose="02040504050005020304" pitchFamily="18" charset="0"/>
              </a:rPr>
              <a:t> </a:t>
            </a:r>
            <a:endParaRPr lang="en-IN" sz="1600" dirty="0">
              <a:solidFill>
                <a:schemeClr val="bg1"/>
              </a:solidFill>
              <a:latin typeface="Amasis MT Pro" panose="02040504050005020304" pitchFamily="18" charset="0"/>
            </a:endParaRPr>
          </a:p>
          <a:p>
            <a:pPr marL="0" indent="0">
              <a:buNone/>
            </a:pPr>
            <a:r>
              <a:rPr lang="en-US" sz="1600" dirty="0">
                <a:solidFill>
                  <a:schemeClr val="bg1"/>
                </a:solidFill>
                <a:latin typeface="Amasis MT Pro" panose="02040504050005020304" pitchFamily="18" charset="0"/>
              </a:rPr>
              <a:t>    </a:t>
            </a:r>
            <a:r>
              <a:rPr lang="en-US" sz="1800" dirty="0">
                <a:solidFill>
                  <a:schemeClr val="bg1"/>
                </a:solidFill>
                <a:latin typeface="Amasis MT Pro" panose="02040504050005020304" pitchFamily="18" charset="0"/>
              </a:rPr>
              <a:t>A pivot chart is a visual representation of the Data  summarized in a pivot table.  It allows you to Easily see trends, patterns, and comparisons by Displaying the data graphically, such as through bar charts Line graphs, or pie charts.  Pivot charts are interactive, so you Can quickly adjust what data is displayed by changing the Filters Or categories in the pivot table.</a:t>
            </a:r>
            <a:endParaRPr lang="en-IN" sz="1800" dirty="0">
              <a:solidFill>
                <a:schemeClr val="bg1"/>
              </a:solidFill>
              <a:latin typeface="Amasis MT Pro" panose="02040504050005020304" pitchFamily="18" charset="0"/>
            </a:endParaRPr>
          </a:p>
          <a:p>
            <a:pPr marL="0" indent="0">
              <a:buNone/>
            </a:pPr>
            <a:r>
              <a:rPr lang="en-US" sz="1800" dirty="0">
                <a:solidFill>
                  <a:schemeClr val="bg1"/>
                </a:solidFill>
                <a:latin typeface="Amasis MT Pro" panose="02040504050005020304" pitchFamily="18" charset="0"/>
              </a:rPr>
              <a:t> </a:t>
            </a:r>
            <a:r>
              <a:rPr lang="en-US" b="1" u="sng" dirty="0">
                <a:solidFill>
                  <a:schemeClr val="bg1"/>
                </a:solidFill>
                <a:latin typeface="Amasis MT Pro" panose="02040504050005020304" pitchFamily="18" charset="0"/>
              </a:rPr>
              <a:t>DATA VISUALISATION     </a:t>
            </a:r>
            <a:endParaRPr lang="en-IN" b="1" u="sng" dirty="0">
              <a:solidFill>
                <a:schemeClr val="bg1"/>
              </a:solidFill>
              <a:latin typeface="Amasis MT Pro" panose="02040504050005020304" pitchFamily="18" charset="0"/>
            </a:endParaRPr>
          </a:p>
          <a:p>
            <a:pPr marL="0" indent="0">
              <a:buNone/>
            </a:pPr>
            <a:r>
              <a:rPr lang="en-IN" sz="1800" dirty="0">
                <a:solidFill>
                  <a:schemeClr val="bg1"/>
                </a:solidFill>
                <a:latin typeface="Amasis MT Pro" panose="02040504050005020304" pitchFamily="18" charset="0"/>
              </a:rPr>
              <a:t>  </a:t>
            </a:r>
            <a:r>
              <a:rPr lang="en-US" sz="1800" dirty="0">
                <a:solidFill>
                  <a:schemeClr val="bg1"/>
                </a:solidFill>
                <a:latin typeface="Amasis MT Pro" panose="02040504050005020304" pitchFamily="18" charset="0"/>
              </a:rPr>
              <a:t>For pictorial representation of the data, the Required fields have to be selected and the graph Or charts should be chose of our choice and Have to be placed in the required</a:t>
            </a:r>
            <a:r>
              <a:rPr lang="en-US" sz="1600" dirty="0">
                <a:solidFill>
                  <a:schemeClr val="bg1"/>
                </a:solidFill>
                <a:latin typeface="Amasis MT Pro" panose="02040504050005020304" pitchFamily="18" charset="0"/>
              </a:rPr>
              <a:t> location.</a:t>
            </a:r>
          </a:p>
        </p:txBody>
      </p:sp>
    </p:spTree>
    <p:extLst>
      <p:ext uri="{BB962C8B-B14F-4D97-AF65-F5344CB8AC3E}">
        <p14:creationId xmlns:p14="http://schemas.microsoft.com/office/powerpoint/2010/main" val="377007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DCFF-9B70-6E00-2B7A-6B535F7F48C2}"/>
              </a:ext>
            </a:extLst>
          </p:cNvPr>
          <p:cNvSpPr>
            <a:spLocks noGrp="1"/>
          </p:cNvSpPr>
          <p:nvPr>
            <p:ph type="title"/>
          </p:nvPr>
        </p:nvSpPr>
        <p:spPr/>
        <p:txBody>
          <a:bodyPr/>
          <a:lstStyle/>
          <a:p>
            <a:r>
              <a:rPr lang="en-IN" b="1" dirty="0">
                <a:solidFill>
                  <a:srgbClr val="002060"/>
                </a:solidFill>
                <a:latin typeface="Amasis MT Pro" panose="02040504050005020304" pitchFamily="18" charset="0"/>
              </a:rPr>
              <a:t>MODELING</a:t>
            </a:r>
            <a:endParaRPr lang="en-US" b="1" dirty="0">
              <a:solidFill>
                <a:srgbClr val="002060"/>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F292613E-EB4A-DA8F-7676-B0323B219ABF}"/>
              </a:ext>
            </a:extLst>
          </p:cNvPr>
          <p:cNvSpPr>
            <a:spLocks noGrp="1"/>
          </p:cNvSpPr>
          <p:nvPr>
            <p:ph idx="1"/>
          </p:nvPr>
        </p:nvSpPr>
        <p:spPr>
          <a:xfrm>
            <a:off x="1104293" y="2052918"/>
            <a:ext cx="8946541" cy="4195481"/>
          </a:xfrm>
        </p:spPr>
        <p:txBody>
          <a:bodyPr vert="horz" anchor="t"/>
          <a:lstStyle/>
          <a:p>
            <a:pPr marL="0" indent="0">
              <a:buNone/>
            </a:pPr>
            <a:r>
              <a:rPr lang="en-IN" b="1" u="sng" dirty="0">
                <a:solidFill>
                  <a:schemeClr val="bg1"/>
                </a:solidFill>
                <a:latin typeface="Amasis MT Pro" panose="02040504050005020304" pitchFamily="18" charset="0"/>
              </a:rPr>
              <a:t>PIVOT TABLE</a:t>
            </a:r>
            <a:r>
              <a:rPr lang="en-IN" dirty="0">
                <a:solidFill>
                  <a:schemeClr val="bg1"/>
                </a:solidFill>
                <a:latin typeface="Amasis MT Pro" panose="02040504050005020304" pitchFamily="18" charset="0"/>
              </a:rPr>
              <a:t>
  </a:t>
            </a:r>
            <a:r>
              <a:rPr lang="en-US" dirty="0">
                <a:solidFill>
                  <a:schemeClr val="bg1"/>
                </a:solidFill>
                <a:latin typeface="Amasis MT Pro" panose="02040504050005020304" pitchFamily="18" charset="0"/>
              </a:rPr>
              <a:t>  </a:t>
            </a:r>
            <a:endParaRPr lang="en-IN" dirty="0">
              <a:solidFill>
                <a:schemeClr val="bg1"/>
              </a:solidFill>
              <a:latin typeface="Amasis MT Pro" panose="02040504050005020304" pitchFamily="18" charset="0"/>
            </a:endParaRPr>
          </a:p>
          <a:p>
            <a:pPr marL="0" indent="0">
              <a:buNone/>
            </a:pPr>
            <a:r>
              <a:rPr lang="en-IN" dirty="0">
                <a:solidFill>
                  <a:schemeClr val="bg1"/>
                </a:solidFill>
                <a:latin typeface="Amasis MT Pro" panose="02040504050005020304" pitchFamily="18" charset="0"/>
              </a:rPr>
              <a:t>  </a:t>
            </a:r>
            <a:r>
              <a:rPr lang="en-US" dirty="0">
                <a:solidFill>
                  <a:schemeClr val="bg1"/>
                </a:solidFill>
                <a:latin typeface="Amasis MT Pro" panose="02040504050005020304" pitchFamily="18" charset="0"/>
              </a:rPr>
              <a:t>Pivot table allow you to sort, filter, and aggregate data In various ways, helping you focus on what is most relevant. They simplify complex data which makes it easier to make Data analysis.</a:t>
            </a:r>
          </a:p>
        </p:txBody>
      </p:sp>
    </p:spTree>
    <p:extLst>
      <p:ext uri="{BB962C8B-B14F-4D97-AF65-F5344CB8AC3E}">
        <p14:creationId xmlns:p14="http://schemas.microsoft.com/office/powerpoint/2010/main" val="167211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62E8-EF44-5FA7-B83C-AF7410A8C12B}"/>
              </a:ext>
            </a:extLst>
          </p:cNvPr>
          <p:cNvSpPr>
            <a:spLocks noGrp="1"/>
          </p:cNvSpPr>
          <p:nvPr>
            <p:ph type="title"/>
          </p:nvPr>
        </p:nvSpPr>
        <p:spPr/>
        <p:txBody>
          <a:bodyPr/>
          <a:lstStyle/>
          <a:p>
            <a:r>
              <a:rPr lang="en-IN" b="1" u="sng" dirty="0">
                <a:solidFill>
                  <a:srgbClr val="002060"/>
                </a:solidFill>
                <a:latin typeface="Amasis MT Pro" panose="02040504050005020304" pitchFamily="18" charset="0"/>
              </a:rPr>
              <a:t>RESULTS</a:t>
            </a:r>
            <a:endParaRPr lang="en-US" b="1" u="sng" dirty="0">
              <a:solidFill>
                <a:srgbClr val="002060"/>
              </a:solidFill>
              <a:latin typeface="Amasis MT Pro" panose="02040504050005020304" pitchFamily="18" charset="0"/>
            </a:endParaRPr>
          </a:p>
        </p:txBody>
      </p:sp>
      <p:graphicFrame>
        <p:nvGraphicFramePr>
          <p:cNvPr id="6" name="Content Placeholder 5">
            <a:extLst>
              <a:ext uri="{FF2B5EF4-FFF2-40B4-BE49-F238E27FC236}">
                <a16:creationId xmlns:a16="http://schemas.microsoft.com/office/drawing/2014/main" id="{01E1C990-83D4-22C7-54D3-A4905B8E45A8}"/>
              </a:ext>
            </a:extLst>
          </p:cNvPr>
          <p:cNvGraphicFramePr>
            <a:graphicFrameLocks noGrp="1"/>
          </p:cNvGraphicFramePr>
          <p:nvPr>
            <p:ph idx="1"/>
            <p:extLst>
              <p:ext uri="{D42A27DB-BD31-4B8C-83A1-F6EECF244321}">
                <p14:modId xmlns:p14="http://schemas.microsoft.com/office/powerpoint/2010/main" val="3216824924"/>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198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3A19-36EA-FE2B-B1E3-EE93D8B69985}"/>
              </a:ext>
            </a:extLst>
          </p:cNvPr>
          <p:cNvSpPr>
            <a:spLocks noGrp="1"/>
          </p:cNvSpPr>
          <p:nvPr>
            <p:ph type="title"/>
          </p:nvPr>
        </p:nvSpPr>
        <p:spPr/>
        <p:txBody>
          <a:bodyPr/>
          <a:lstStyle/>
          <a:p>
            <a:r>
              <a:rPr lang="en-IN" b="1" u="sng" dirty="0">
                <a:solidFill>
                  <a:srgbClr val="002060"/>
                </a:solidFill>
                <a:latin typeface="Amasis MT Pro" panose="02040504050005020304" pitchFamily="18" charset="0"/>
              </a:rPr>
              <a:t>CONCLUSION</a:t>
            </a:r>
            <a:endParaRPr lang="en-US" b="1" u="sng" dirty="0">
              <a:solidFill>
                <a:srgbClr val="002060"/>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7AB6B45E-BF81-5C13-9747-CAB37C3A0CE9}"/>
              </a:ext>
            </a:extLst>
          </p:cNvPr>
          <p:cNvSpPr>
            <a:spLocks noGrp="1"/>
          </p:cNvSpPr>
          <p:nvPr>
            <p:ph idx="1"/>
          </p:nvPr>
        </p:nvSpPr>
        <p:spPr/>
        <p:txBody>
          <a:bodyPr>
            <a:normAutofit/>
          </a:bodyPr>
          <a:lstStyle/>
          <a:p>
            <a:pPr marL="0" indent="0">
              <a:buNone/>
            </a:pPr>
            <a:r>
              <a:rPr lang="en-US" sz="2400" dirty="0">
                <a:solidFill>
                  <a:schemeClr val="bg1"/>
                </a:solidFill>
                <a:latin typeface="Amasis MT Pro" panose="02040504050005020304" pitchFamily="18" charset="0"/>
              </a:rPr>
              <a:t>In conclusion, enhancing employee experience boosts job satisfaction, productivity, and retention. Focusing on communication, work-life balance, and recognition leads to a more engaged and successful workforce.</a:t>
            </a:r>
          </a:p>
        </p:txBody>
      </p:sp>
    </p:spTree>
    <p:extLst>
      <p:ext uri="{BB962C8B-B14F-4D97-AF65-F5344CB8AC3E}">
        <p14:creationId xmlns:p14="http://schemas.microsoft.com/office/powerpoint/2010/main" val="29008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1CD6-590F-43B6-5D7D-03ED827545B0}"/>
              </a:ext>
            </a:extLst>
          </p:cNvPr>
          <p:cNvSpPr>
            <a:spLocks noGrp="1"/>
          </p:cNvSpPr>
          <p:nvPr>
            <p:ph type="ctrTitle"/>
          </p:nvPr>
        </p:nvSpPr>
        <p:spPr>
          <a:xfrm>
            <a:off x="910463" y="1219200"/>
            <a:ext cx="8825658" cy="284426"/>
          </a:xfrm>
        </p:spPr>
        <p:txBody>
          <a:bodyPr/>
          <a:lstStyle/>
          <a:p>
            <a:r>
              <a:rPr lang="en-IN" sz="6000" b="1" u="sng" dirty="0">
                <a:solidFill>
                  <a:srgbClr val="002060"/>
                </a:solidFill>
                <a:latin typeface="Amasis MT Pro" panose="02040504050005020304" pitchFamily="18" charset="0"/>
              </a:rPr>
              <a:t>PROJECT TITLE</a:t>
            </a:r>
            <a:endParaRPr lang="en-US" sz="6000" b="1" u="sng" dirty="0">
              <a:solidFill>
                <a:srgbClr val="002060"/>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01C4E2B8-5218-53D6-8C75-45D015C98D56}"/>
              </a:ext>
            </a:extLst>
          </p:cNvPr>
          <p:cNvSpPr>
            <a:spLocks noGrp="1"/>
          </p:cNvSpPr>
          <p:nvPr>
            <p:ph type="subTitle" idx="1"/>
          </p:nvPr>
        </p:nvSpPr>
        <p:spPr>
          <a:xfrm>
            <a:off x="1154955" y="2163754"/>
            <a:ext cx="8825658" cy="3475046"/>
          </a:xfrm>
        </p:spPr>
        <p:txBody>
          <a:bodyPr>
            <a:normAutofit/>
          </a:bodyPr>
          <a:lstStyle/>
          <a:p>
            <a:r>
              <a:rPr lang="en-IN" sz="4000" dirty="0">
                <a:solidFill>
                  <a:schemeClr val="bg1"/>
                </a:solidFill>
                <a:latin typeface="Amasis MT Pro" panose="02040504050005020304" pitchFamily="18" charset="0"/>
              </a:rPr>
              <a:t>Employee experience </a:t>
            </a:r>
          </a:p>
          <a:p>
            <a:r>
              <a:rPr lang="en-IN" sz="4000" dirty="0">
                <a:solidFill>
                  <a:schemeClr val="bg1"/>
                </a:solidFill>
                <a:latin typeface="Amasis MT Pro" panose="02040504050005020304" pitchFamily="18" charset="0"/>
              </a:rPr>
              <a:t>Analysis using excel</a:t>
            </a:r>
          </a:p>
          <a:p>
            <a:endParaRPr lang="en-IN" dirty="0"/>
          </a:p>
          <a:p>
            <a:endParaRPr lang="en-US" dirty="0"/>
          </a:p>
        </p:txBody>
      </p:sp>
      <p:sp>
        <p:nvSpPr>
          <p:cNvPr id="4" name="TextBox 3">
            <a:extLst>
              <a:ext uri="{FF2B5EF4-FFF2-40B4-BE49-F238E27FC236}">
                <a16:creationId xmlns:a16="http://schemas.microsoft.com/office/drawing/2014/main" id="{E3908CF2-12A3-4E2B-4319-5BF57053CC8B}"/>
              </a:ext>
            </a:extLst>
          </p:cNvPr>
          <p:cNvSpPr txBox="1"/>
          <p:nvPr/>
        </p:nvSpPr>
        <p:spPr>
          <a:xfrm>
            <a:off x="5179562" y="2502375"/>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03334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CA252-0604-0EBC-7C66-1ACBCE5961DD}"/>
              </a:ext>
            </a:extLst>
          </p:cNvPr>
          <p:cNvSpPr>
            <a:spLocks noGrp="1"/>
          </p:cNvSpPr>
          <p:nvPr>
            <p:ph sz="half" idx="1"/>
          </p:nvPr>
        </p:nvSpPr>
        <p:spPr/>
        <p:txBody>
          <a:bodyPr>
            <a:noAutofit/>
          </a:bodyPr>
          <a:lstStyle/>
          <a:p>
            <a:r>
              <a:rPr lang="en-IN" sz="2000" dirty="0">
                <a:solidFill>
                  <a:schemeClr val="bg1"/>
                </a:solidFill>
                <a:latin typeface="Amasis MT Pro" panose="02040504050005020304" pitchFamily="18" charset="0"/>
              </a:rPr>
              <a:t>1. Problem Statement
 2. Project Overview
 3. End Users
 4. Our Solution And Proposition
 5. Dataset Description
 6. Modelling Approach
 7. Results And Discussion
 8. Conclusion</a:t>
            </a:r>
            <a:endParaRPr lang="en-US" sz="2000" dirty="0">
              <a:solidFill>
                <a:schemeClr val="bg1"/>
              </a:solidFill>
              <a:latin typeface="Amasis MT Pro" panose="02040504050005020304" pitchFamily="18" charset="0"/>
            </a:endParaRPr>
          </a:p>
        </p:txBody>
      </p:sp>
      <p:sp>
        <p:nvSpPr>
          <p:cNvPr id="5" name="Title 4">
            <a:extLst>
              <a:ext uri="{FF2B5EF4-FFF2-40B4-BE49-F238E27FC236}">
                <a16:creationId xmlns:a16="http://schemas.microsoft.com/office/drawing/2014/main" id="{EEBAC4D3-9B77-02E1-3064-8D41582BBD15}"/>
              </a:ext>
            </a:extLst>
          </p:cNvPr>
          <p:cNvSpPr>
            <a:spLocks noGrp="1"/>
          </p:cNvSpPr>
          <p:nvPr>
            <p:ph type="title"/>
          </p:nvPr>
        </p:nvSpPr>
        <p:spPr/>
        <p:txBody>
          <a:bodyPr/>
          <a:lstStyle/>
          <a:p>
            <a:r>
              <a:rPr lang="en-IN" sz="4400" b="1" u="sng" dirty="0">
                <a:solidFill>
                  <a:srgbClr val="002060"/>
                </a:solidFill>
              </a:rPr>
              <a:t>AGENDA</a:t>
            </a:r>
            <a:endParaRPr lang="en-US" sz="4400" b="1" u="sng" dirty="0">
              <a:solidFill>
                <a:srgbClr val="002060"/>
              </a:solidFill>
            </a:endParaRPr>
          </a:p>
        </p:txBody>
      </p:sp>
    </p:spTree>
    <p:extLst>
      <p:ext uri="{BB962C8B-B14F-4D97-AF65-F5344CB8AC3E}">
        <p14:creationId xmlns:p14="http://schemas.microsoft.com/office/powerpoint/2010/main" val="214471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42A9-7235-A100-65A2-FE8A5D62A0EA}"/>
              </a:ext>
            </a:extLst>
          </p:cNvPr>
          <p:cNvSpPr>
            <a:spLocks noGrp="1"/>
          </p:cNvSpPr>
          <p:nvPr>
            <p:ph type="title"/>
          </p:nvPr>
        </p:nvSpPr>
        <p:spPr>
          <a:xfrm>
            <a:off x="645130" y="452718"/>
            <a:ext cx="9404723" cy="1400530"/>
          </a:xfrm>
        </p:spPr>
        <p:txBody>
          <a:bodyPr/>
          <a:lstStyle/>
          <a:p>
            <a:r>
              <a:rPr lang="en-IN" sz="5400" b="1" u="sng" dirty="0">
                <a:solidFill>
                  <a:srgbClr val="002060"/>
                </a:solidFill>
              </a:rPr>
              <a:t>PROJECT STATEMENT</a:t>
            </a:r>
            <a:endParaRPr lang="en-US" sz="5400" b="1" u="sng" dirty="0">
              <a:solidFill>
                <a:srgbClr val="002060"/>
              </a:solidFill>
            </a:endParaRPr>
          </a:p>
        </p:txBody>
      </p:sp>
      <p:sp>
        <p:nvSpPr>
          <p:cNvPr id="3" name="Content Placeholder 2">
            <a:extLst>
              <a:ext uri="{FF2B5EF4-FFF2-40B4-BE49-F238E27FC236}">
                <a16:creationId xmlns:a16="http://schemas.microsoft.com/office/drawing/2014/main" id="{23D7C2A3-AE6E-E94A-DCB0-4F6526E2D0CF}"/>
              </a:ext>
            </a:extLst>
          </p:cNvPr>
          <p:cNvSpPr>
            <a:spLocks noGrp="1"/>
          </p:cNvSpPr>
          <p:nvPr>
            <p:ph idx="1"/>
          </p:nvPr>
        </p:nvSpPr>
        <p:spPr/>
        <p:txBody>
          <a:bodyPr>
            <a:normAutofit/>
          </a:bodyPr>
          <a:lstStyle/>
          <a:p>
            <a:r>
              <a:rPr lang="en-US" sz="3200" dirty="0">
                <a:solidFill>
                  <a:schemeClr val="bg1"/>
                </a:solidFill>
              </a:rPr>
              <a:t>Employee experience analysis is done to understand employees' feelings about their workplace. It helps improve job satisfaction, productivity, and retention by identifying areas for a better work environment, benefiting both employees and the company.</a:t>
            </a:r>
          </a:p>
        </p:txBody>
      </p:sp>
    </p:spTree>
    <p:extLst>
      <p:ext uri="{BB962C8B-B14F-4D97-AF65-F5344CB8AC3E}">
        <p14:creationId xmlns:p14="http://schemas.microsoft.com/office/powerpoint/2010/main" val="83484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EB93-CE5A-A182-920E-19E6C718585F}"/>
              </a:ext>
            </a:extLst>
          </p:cNvPr>
          <p:cNvSpPr>
            <a:spLocks noGrp="1"/>
          </p:cNvSpPr>
          <p:nvPr>
            <p:ph type="title"/>
          </p:nvPr>
        </p:nvSpPr>
        <p:spPr/>
        <p:txBody>
          <a:bodyPr/>
          <a:lstStyle/>
          <a:p>
            <a:r>
              <a:rPr lang="en-IN" sz="4800" b="1" u="sng" dirty="0">
                <a:solidFill>
                  <a:srgbClr val="002060"/>
                </a:solidFill>
                <a:latin typeface="Amasis MT Pro" panose="02040504050005020304" pitchFamily="18" charset="0"/>
              </a:rPr>
              <a:t>PROJECT OVERVIEW</a:t>
            </a:r>
            <a:endParaRPr lang="en-US" sz="4800" b="1" u="sng" dirty="0">
              <a:solidFill>
                <a:srgbClr val="002060"/>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D1F1AFD8-2F77-C2A3-0569-79153104183A}"/>
              </a:ext>
            </a:extLst>
          </p:cNvPr>
          <p:cNvSpPr>
            <a:spLocks noGrp="1"/>
          </p:cNvSpPr>
          <p:nvPr>
            <p:ph idx="1"/>
          </p:nvPr>
        </p:nvSpPr>
        <p:spPr>
          <a:xfrm>
            <a:off x="1104293" y="2052918"/>
            <a:ext cx="8946541" cy="4195481"/>
          </a:xfrm>
        </p:spPr>
        <p:txBody>
          <a:bodyPr>
            <a:noAutofit/>
          </a:bodyPr>
          <a:lstStyle/>
          <a:p>
            <a:r>
              <a:rPr lang="en-IN" sz="2400" dirty="0">
                <a:solidFill>
                  <a:schemeClr val="bg1"/>
                </a:solidFill>
              </a:rPr>
              <a:t>The Employee Experience Analysis project aims to assess and improve the overall employee experience within an organization. This involves gathering and analysing data on employee engagement, satisfaction, and feedback. The goal is to identify areas of strength and areas needing improvement to enhance job satisfaction, productivity, and retention. Insights from this analysis will guide strategic decisions to create a positive and supportive work environment.</a:t>
            </a:r>
            <a:endParaRPr lang="en-US" sz="2400" dirty="0">
              <a:solidFill>
                <a:schemeClr val="bg1"/>
              </a:solidFill>
            </a:endParaRPr>
          </a:p>
        </p:txBody>
      </p:sp>
    </p:spTree>
    <p:extLst>
      <p:ext uri="{BB962C8B-B14F-4D97-AF65-F5344CB8AC3E}">
        <p14:creationId xmlns:p14="http://schemas.microsoft.com/office/powerpoint/2010/main" val="304209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18E8-FC43-F31B-550F-23B2F27D3A80}"/>
              </a:ext>
            </a:extLst>
          </p:cNvPr>
          <p:cNvSpPr>
            <a:spLocks noGrp="1"/>
          </p:cNvSpPr>
          <p:nvPr>
            <p:ph type="title"/>
          </p:nvPr>
        </p:nvSpPr>
        <p:spPr/>
        <p:txBody>
          <a:bodyPr/>
          <a:lstStyle/>
          <a:p>
            <a:r>
              <a:rPr lang="en-IN" b="1" dirty="0">
                <a:solidFill>
                  <a:srgbClr val="002060"/>
                </a:solidFill>
                <a:latin typeface="Amasis MT Pro" panose="02040504050005020304" pitchFamily="18" charset="0"/>
              </a:rPr>
              <a:t>WHO ARE THE END USERS? </a:t>
            </a:r>
            <a:endParaRPr lang="en-US" b="1" dirty="0">
              <a:solidFill>
                <a:srgbClr val="002060"/>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19DA0C30-B6B6-70BD-13F2-649991A24432}"/>
              </a:ext>
            </a:extLst>
          </p:cNvPr>
          <p:cNvSpPr>
            <a:spLocks noGrp="1"/>
          </p:cNvSpPr>
          <p:nvPr>
            <p:ph idx="1"/>
          </p:nvPr>
        </p:nvSpPr>
        <p:spPr/>
        <p:txBody>
          <a:bodyPr>
            <a:normAutofit/>
          </a:bodyPr>
          <a:lstStyle/>
          <a:p>
            <a:pPr marL="0" indent="0">
              <a:buNone/>
            </a:pPr>
            <a:r>
              <a:rPr lang="en-IN" sz="2400" dirty="0">
                <a:solidFill>
                  <a:schemeClr val="bg1"/>
                </a:solidFill>
                <a:latin typeface="Amasis MT Pro" panose="02040504050005020304" pitchFamily="18" charset="0"/>
              </a:rPr>
              <a:t> </a:t>
            </a:r>
            <a:r>
              <a:rPr lang="en-IN" sz="2800" b="1" dirty="0">
                <a:solidFill>
                  <a:schemeClr val="bg1"/>
                </a:solidFill>
                <a:latin typeface="Amasis MT Pro" panose="02040504050005020304" pitchFamily="18" charset="0"/>
              </a:rPr>
              <a:t>The end users of the employee Data Analysis are, </a:t>
            </a:r>
          </a:p>
          <a:p>
            <a:r>
              <a:rPr lang="en-IN" sz="2400" dirty="0">
                <a:solidFill>
                  <a:schemeClr val="bg1"/>
                </a:solidFill>
                <a:latin typeface="Amasis MT Pro" panose="02040504050005020304" pitchFamily="18" charset="0"/>
              </a:rPr>
              <a:t> HR Teams</a:t>
            </a:r>
          </a:p>
          <a:p>
            <a:r>
              <a:rPr lang="en-IN" sz="2400" dirty="0">
                <a:solidFill>
                  <a:schemeClr val="bg1"/>
                </a:solidFill>
                <a:latin typeface="Amasis MT Pro" panose="02040504050005020304" pitchFamily="18" charset="0"/>
              </a:rPr>
              <a:t> Company executive</a:t>
            </a:r>
          </a:p>
          <a:p>
            <a:r>
              <a:rPr lang="en-IN" sz="2400" dirty="0">
                <a:solidFill>
                  <a:schemeClr val="bg1"/>
                </a:solidFill>
                <a:latin typeface="Amasis MT Pro" panose="02040504050005020304" pitchFamily="18" charset="0"/>
              </a:rPr>
              <a:t> Employee experience</a:t>
            </a:r>
          </a:p>
          <a:p>
            <a:r>
              <a:rPr lang="en-IN" sz="2400" dirty="0">
                <a:solidFill>
                  <a:schemeClr val="bg1"/>
                </a:solidFill>
                <a:latin typeface="Amasis MT Pro" panose="02040504050005020304" pitchFamily="18" charset="0"/>
              </a:rPr>
              <a:t> Department Heads</a:t>
            </a:r>
          </a:p>
          <a:p>
            <a:r>
              <a:rPr lang="en-IN" sz="2400" dirty="0">
                <a:solidFill>
                  <a:schemeClr val="bg1"/>
                </a:solidFill>
                <a:latin typeface="Amasis MT Pro" panose="02040504050005020304" pitchFamily="18" charset="0"/>
              </a:rPr>
              <a:t> Team leaders</a:t>
            </a:r>
          </a:p>
          <a:p>
            <a:r>
              <a:rPr lang="en-IN" sz="2400" dirty="0">
                <a:solidFill>
                  <a:schemeClr val="bg1"/>
                </a:solidFill>
                <a:latin typeface="Amasis MT Pro" panose="02040504050005020304" pitchFamily="18" charset="0"/>
              </a:rPr>
              <a:t> Change management</a:t>
            </a:r>
          </a:p>
          <a:p>
            <a:endParaRPr lang="en-IN" sz="2400" dirty="0">
              <a:solidFill>
                <a:schemeClr val="bg1"/>
              </a:solidFill>
              <a:latin typeface="Amasis MT Pro" panose="02040504050005020304" pitchFamily="18" charset="0"/>
            </a:endParaRPr>
          </a:p>
          <a:p>
            <a:endParaRPr lang="en-IN" sz="2400" dirty="0">
              <a:solidFill>
                <a:schemeClr val="bg1"/>
              </a:solidFill>
              <a:latin typeface="Amasis MT Pro" panose="02040504050005020304" pitchFamily="18" charset="0"/>
            </a:endParaRPr>
          </a:p>
          <a:p>
            <a:endParaRPr lang="en-IN" sz="2400" dirty="0">
              <a:solidFill>
                <a:schemeClr val="bg1"/>
              </a:solidFill>
              <a:latin typeface="Amasis MT Pro" panose="02040504050005020304" pitchFamily="18" charset="0"/>
            </a:endParaRPr>
          </a:p>
          <a:p>
            <a:endParaRPr lang="en-US" sz="24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91283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7754-67C5-128B-0A4B-25CCCF4EDC31}"/>
              </a:ext>
            </a:extLst>
          </p:cNvPr>
          <p:cNvSpPr>
            <a:spLocks noGrp="1"/>
          </p:cNvSpPr>
          <p:nvPr>
            <p:ph type="title"/>
          </p:nvPr>
        </p:nvSpPr>
        <p:spPr/>
        <p:txBody>
          <a:bodyPr/>
          <a:lstStyle/>
          <a:p>
            <a:r>
              <a:rPr lang="en-IN" sz="2800" b="1" dirty="0">
                <a:solidFill>
                  <a:srgbClr val="002060"/>
                </a:solidFill>
                <a:latin typeface="Amasis MT Pro" panose="02040504050005020304" pitchFamily="18" charset="0"/>
              </a:rPr>
              <a:t>OUR SOLUTION AND ITS VALUE PROPOSITION</a:t>
            </a:r>
            <a:endParaRPr lang="en-US" sz="2800" b="1" dirty="0">
              <a:solidFill>
                <a:srgbClr val="002060"/>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F7E00F89-0EA2-FC3C-8F60-AE71A110153A}"/>
              </a:ext>
            </a:extLst>
          </p:cNvPr>
          <p:cNvSpPr>
            <a:spLocks noGrp="1"/>
          </p:cNvSpPr>
          <p:nvPr>
            <p:ph idx="1"/>
          </p:nvPr>
        </p:nvSpPr>
        <p:spPr>
          <a:xfrm>
            <a:off x="1104293" y="1528076"/>
            <a:ext cx="8946541" cy="3141722"/>
          </a:xfrm>
        </p:spPr>
        <p:txBody>
          <a:bodyPr>
            <a:normAutofit/>
          </a:bodyPr>
          <a:lstStyle/>
          <a:p>
            <a:pPr marL="0" indent="0">
              <a:buNone/>
            </a:pPr>
            <a:r>
              <a:rPr lang="en-IN" b="1" dirty="0">
                <a:solidFill>
                  <a:schemeClr val="bg1"/>
                </a:solidFill>
                <a:latin typeface="Amasis MT Pro" panose="02040504050005020304" pitchFamily="18" charset="0"/>
              </a:rPr>
              <a:t>The techniques used in the Employee Data Analysis Using Excel are,</a:t>
            </a:r>
          </a:p>
          <a:p>
            <a:r>
              <a:rPr lang="en-IN" sz="2400" dirty="0">
                <a:solidFill>
                  <a:schemeClr val="bg1"/>
                </a:solidFill>
                <a:latin typeface="Amasis MT Pro" panose="02040504050005020304" pitchFamily="18" charset="0"/>
              </a:rPr>
              <a:t>PIVOT TABLE</a:t>
            </a:r>
          </a:p>
          <a:p>
            <a:r>
              <a:rPr lang="en-IN" sz="2400" dirty="0">
                <a:solidFill>
                  <a:schemeClr val="bg1"/>
                </a:solidFill>
                <a:latin typeface="Amasis MT Pro" panose="02040504050005020304" pitchFamily="18" charset="0"/>
              </a:rPr>
              <a:t>DATA VISUALIZATION</a:t>
            </a:r>
          </a:p>
          <a:p>
            <a:r>
              <a:rPr lang="en-IN" sz="2400" dirty="0">
                <a:solidFill>
                  <a:schemeClr val="bg1"/>
                </a:solidFill>
                <a:latin typeface="Amasis MT Pro" panose="02040504050005020304" pitchFamily="18" charset="0"/>
              </a:rPr>
              <a:t>PIVOT CHART </a:t>
            </a:r>
          </a:p>
          <a:p>
            <a:endParaRPr lang="en-US" sz="2400" dirty="0">
              <a:latin typeface="Amasis MT Pro" panose="02040504050005020304" pitchFamily="18" charset="0"/>
            </a:endParaRPr>
          </a:p>
        </p:txBody>
      </p:sp>
    </p:spTree>
    <p:extLst>
      <p:ext uri="{BB962C8B-B14F-4D97-AF65-F5344CB8AC3E}">
        <p14:creationId xmlns:p14="http://schemas.microsoft.com/office/powerpoint/2010/main" val="30608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E4E6-1044-AD3D-AFEF-E18A3F6B3C58}"/>
              </a:ext>
            </a:extLst>
          </p:cNvPr>
          <p:cNvSpPr>
            <a:spLocks noGrp="1"/>
          </p:cNvSpPr>
          <p:nvPr>
            <p:ph type="title"/>
          </p:nvPr>
        </p:nvSpPr>
        <p:spPr/>
        <p:txBody>
          <a:bodyPr/>
          <a:lstStyle/>
          <a:p>
            <a:r>
              <a:rPr lang="en-IN" sz="3600" b="1" dirty="0">
                <a:solidFill>
                  <a:srgbClr val="002060"/>
                </a:solidFill>
                <a:latin typeface="Amasis MT Pro" panose="02040504050005020304" pitchFamily="18" charset="0"/>
              </a:rPr>
              <a:t>DATASET DESCRIPTION</a:t>
            </a:r>
            <a:endParaRPr lang="en-US" sz="3600" b="1" dirty="0">
              <a:solidFill>
                <a:srgbClr val="002060"/>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16698D75-185B-B2E3-6F22-8003E81ABAC5}"/>
              </a:ext>
            </a:extLst>
          </p:cNvPr>
          <p:cNvSpPr>
            <a:spLocks noGrp="1"/>
          </p:cNvSpPr>
          <p:nvPr>
            <p:ph idx="1"/>
          </p:nvPr>
        </p:nvSpPr>
        <p:spPr/>
        <p:txBody>
          <a:bodyPr>
            <a:normAutofit/>
          </a:bodyPr>
          <a:lstStyle/>
          <a:p>
            <a:pPr marL="0" indent="0">
              <a:buNone/>
            </a:pPr>
            <a:r>
              <a:rPr lang="en-IN" sz="2400" b="1" dirty="0">
                <a:solidFill>
                  <a:schemeClr val="bg1"/>
                </a:solidFill>
                <a:latin typeface="Amasis MT Pro" panose="02040504050005020304" pitchFamily="18" charset="0"/>
              </a:rPr>
              <a:t>The features in the dataset includes, </a:t>
            </a:r>
          </a:p>
          <a:p>
            <a:r>
              <a:rPr lang="en-IN" sz="2400" b="1" dirty="0">
                <a:solidFill>
                  <a:schemeClr val="bg1"/>
                </a:solidFill>
                <a:latin typeface="Amasis MT Pro" panose="02040504050005020304" pitchFamily="18" charset="0"/>
              </a:rPr>
              <a:t> </a:t>
            </a:r>
            <a:r>
              <a:rPr lang="en-IN" sz="2400" dirty="0">
                <a:solidFill>
                  <a:schemeClr val="bg1"/>
                </a:solidFill>
                <a:latin typeface="Amasis MT Pro" panose="02040504050005020304" pitchFamily="18" charset="0"/>
              </a:rPr>
              <a:t>AGE – NUMBER TYPE</a:t>
            </a:r>
          </a:p>
          <a:p>
            <a:r>
              <a:rPr lang="en-IN" sz="2400" b="1" dirty="0">
                <a:solidFill>
                  <a:schemeClr val="bg1"/>
                </a:solidFill>
                <a:latin typeface="Amasis MT Pro" panose="02040504050005020304" pitchFamily="18" charset="0"/>
              </a:rPr>
              <a:t> </a:t>
            </a:r>
            <a:r>
              <a:rPr lang="en-IN" sz="2400" dirty="0">
                <a:solidFill>
                  <a:schemeClr val="bg1"/>
                </a:solidFill>
                <a:latin typeface="Amasis MT Pro" panose="02040504050005020304" pitchFamily="18" charset="0"/>
              </a:rPr>
              <a:t>GENDER – TEXT TYPE</a:t>
            </a:r>
          </a:p>
          <a:p>
            <a:r>
              <a:rPr lang="en-IN" sz="2400" dirty="0">
                <a:solidFill>
                  <a:schemeClr val="bg1"/>
                </a:solidFill>
                <a:latin typeface="Amasis MT Pro" panose="02040504050005020304" pitchFamily="18" charset="0"/>
              </a:rPr>
              <a:t> EDUCATION LEVEL -  TEXT TYPE</a:t>
            </a:r>
          </a:p>
          <a:p>
            <a:r>
              <a:rPr lang="en-IN" sz="2400" dirty="0">
                <a:solidFill>
                  <a:schemeClr val="bg1"/>
                </a:solidFill>
                <a:latin typeface="Amasis MT Pro" panose="02040504050005020304" pitchFamily="18" charset="0"/>
              </a:rPr>
              <a:t> JOB TITLE – TEXT TYPE</a:t>
            </a:r>
          </a:p>
          <a:p>
            <a:r>
              <a:rPr lang="en-IN" sz="2400" dirty="0">
                <a:solidFill>
                  <a:schemeClr val="bg1"/>
                </a:solidFill>
                <a:latin typeface="Amasis MT Pro" panose="02040504050005020304" pitchFamily="18" charset="0"/>
              </a:rPr>
              <a:t> YEARS OF EXPERIENCE – NUMBER Type</a:t>
            </a:r>
          </a:p>
          <a:p>
            <a:r>
              <a:rPr lang="en-IN" sz="2400" dirty="0">
                <a:solidFill>
                  <a:schemeClr val="bg1"/>
                </a:solidFill>
                <a:latin typeface="Amasis MT Pro" panose="02040504050005020304" pitchFamily="18" charset="0"/>
              </a:rPr>
              <a:t> SALARY – NUMBER TYPE</a:t>
            </a:r>
            <a:endParaRPr lang="en-US" sz="24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21065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16D0-92CA-682A-1D26-F05C3C107034}"/>
              </a:ext>
            </a:extLst>
          </p:cNvPr>
          <p:cNvSpPr>
            <a:spLocks noGrp="1"/>
          </p:cNvSpPr>
          <p:nvPr>
            <p:ph type="title"/>
          </p:nvPr>
        </p:nvSpPr>
        <p:spPr>
          <a:xfrm>
            <a:off x="645130" y="452718"/>
            <a:ext cx="9404723" cy="1400530"/>
          </a:xfrm>
        </p:spPr>
        <p:txBody>
          <a:bodyPr/>
          <a:lstStyle/>
          <a:p>
            <a:r>
              <a:rPr lang="en-IN" sz="3600" b="1" u="sng" dirty="0">
                <a:solidFill>
                  <a:srgbClr val="002060"/>
                </a:solidFill>
                <a:latin typeface="Amasis MT Pro" panose="02040504050005020304" pitchFamily="18" charset="0"/>
              </a:rPr>
              <a:t>THE WOW IN OUR SOLUTION</a:t>
            </a:r>
            <a:br>
              <a:rPr lang="en-IN" u="sng" dirty="0">
                <a:solidFill>
                  <a:srgbClr val="002060"/>
                </a:solidFill>
                <a:latin typeface="Amasis MT Pro" panose="02040504050005020304" pitchFamily="18" charset="0"/>
              </a:rPr>
            </a:br>
            <a:br>
              <a:rPr lang="en-IN" u="sng" dirty="0">
                <a:solidFill>
                  <a:srgbClr val="002060"/>
                </a:solidFill>
                <a:latin typeface="Amasis MT Pro" panose="02040504050005020304" pitchFamily="18" charset="0"/>
              </a:rPr>
            </a:br>
            <a:br>
              <a:rPr lang="en-IN" u="sng" dirty="0">
                <a:solidFill>
                  <a:srgbClr val="002060"/>
                </a:solidFill>
                <a:latin typeface="Amasis MT Pro" panose="02040504050005020304" pitchFamily="18" charset="0"/>
              </a:rPr>
            </a:br>
            <a:endParaRPr lang="en-US" u="sng" dirty="0">
              <a:solidFill>
                <a:srgbClr val="002060"/>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2E111022-100B-6D9B-E023-658266A4AED3}"/>
              </a:ext>
            </a:extLst>
          </p:cNvPr>
          <p:cNvSpPr>
            <a:spLocks noGrp="1"/>
          </p:cNvSpPr>
          <p:nvPr>
            <p:ph idx="1"/>
          </p:nvPr>
        </p:nvSpPr>
        <p:spPr/>
        <p:txBody>
          <a:bodyPr>
            <a:normAutofit/>
          </a:bodyPr>
          <a:lstStyle/>
          <a:p>
            <a:pPr marL="0" indent="0">
              <a:buNone/>
            </a:pPr>
            <a:r>
              <a:rPr lang="en-IN" sz="2400" dirty="0">
                <a:solidFill>
                  <a:schemeClr val="bg1"/>
                </a:solidFill>
                <a:latin typeface="Amasis MT Pro" panose="02040504050005020304" pitchFamily="18" charset="0"/>
              </a:rPr>
              <a:t>T</a:t>
            </a:r>
            <a:r>
              <a:rPr lang="en-US" sz="2400" dirty="0">
                <a:solidFill>
                  <a:schemeClr val="bg1"/>
                </a:solidFill>
                <a:latin typeface="Amasis MT Pro" panose="02040504050005020304" pitchFamily="18" charset="0"/>
              </a:rPr>
              <a:t>he wow factor in this Project is the Query and Connections tool.  It is a powerful tool, with Which the users can transform data by Filtering, sorting and merging it, all without Writing code.  The connections tool helps Manage these data sources, which allows the Users to refresh and update their data easily,</a:t>
            </a:r>
            <a:r>
              <a:rPr lang="en-IN" sz="2400" dirty="0">
                <a:solidFill>
                  <a:schemeClr val="bg1"/>
                </a:solidFill>
                <a:latin typeface="Amasis MT Pro" panose="02040504050005020304" pitchFamily="18" charset="0"/>
              </a:rPr>
              <a:t> </a:t>
            </a:r>
            <a:r>
              <a:rPr lang="en-US" sz="2400" dirty="0">
                <a:solidFill>
                  <a:schemeClr val="bg1"/>
                </a:solidFill>
                <a:latin typeface="Amasis MT Pro" panose="02040504050005020304" pitchFamily="18" charset="0"/>
              </a:rPr>
              <a:t>Ensuring that the reports always reflect the</a:t>
            </a:r>
            <a:r>
              <a:rPr lang="en-IN" sz="2400" dirty="0">
                <a:solidFill>
                  <a:schemeClr val="bg1"/>
                </a:solidFill>
                <a:latin typeface="Amasis MT Pro" panose="02040504050005020304" pitchFamily="18" charset="0"/>
              </a:rPr>
              <a:t> </a:t>
            </a:r>
            <a:r>
              <a:rPr lang="en-US" sz="2400" dirty="0">
                <a:solidFill>
                  <a:schemeClr val="bg1"/>
                </a:solidFill>
                <a:latin typeface="Amasis MT Pro" panose="02040504050005020304" pitchFamily="18" charset="0"/>
              </a:rPr>
              <a:t>Latest information.  This tool is essential for Automating data updates, consolidating Information from multiple sources, and enabling Advanced analysis within excel.</a:t>
            </a:r>
          </a:p>
        </p:txBody>
      </p:sp>
    </p:spTree>
    <p:extLst>
      <p:ext uri="{BB962C8B-B14F-4D97-AF65-F5344CB8AC3E}">
        <p14:creationId xmlns:p14="http://schemas.microsoft.com/office/powerpoint/2010/main" val="4012836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EMPLOYEE DATA ANALYSIS USING EXCEL</vt:lpstr>
      <vt:lpstr>PROJECT TITLE</vt:lpstr>
      <vt:lpstr>AGENDA</vt:lpstr>
      <vt:lpstr>PROJECT STATEMENT</vt:lpstr>
      <vt:lpstr>PROJECT OVERVIEW</vt:lpstr>
      <vt:lpstr>WHO ARE THE END USERS? </vt:lpstr>
      <vt:lpstr>OUR SOLUTION AND ITS VALUE PROPOSITION</vt:lpstr>
      <vt:lpstr>DATASET DESCRIPTION</vt:lpstr>
      <vt:lpstr>THE WOW IN OUR SOLUTION   </vt:lpstr>
      <vt:lpstr>MODELING</vt:lpstr>
      <vt:lpstr>MODELING</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ilakkiyabalu12@gmail.com</dc:creator>
  <cp:lastModifiedBy>ilakkiyabalu12@gmail.com</cp:lastModifiedBy>
  <cp:revision>11</cp:revision>
  <dcterms:created xsi:type="dcterms:W3CDTF">2024-08-31T08:02:52Z</dcterms:created>
  <dcterms:modified xsi:type="dcterms:W3CDTF">2024-08-31T17:00:04Z</dcterms:modified>
</cp:coreProperties>
</file>