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49B9CF-FCD2-4900-BD2A-CAE8167BCF9F}">
          <p14:sldIdLst>
            <p14:sldId id="256"/>
            <p14:sldId id="257"/>
            <p14:sldId id="259"/>
            <p14:sldId id="258"/>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D3E3-0045-1860-CBDE-0CA1B66BC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F0432-CECA-7D04-6619-B3601FC46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176EA3-1983-3B1C-B6DF-7026FE3A1481}"/>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FFB9B6C4-0573-E2AC-E157-BF8901CBE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B6F77-071A-9F9B-EC69-B929CC701914}"/>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306465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6218-8A8D-2187-0312-9E4C0F53E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030F79-1982-4C41-76DE-455A130C3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53AEC-5ABF-45BB-53E8-850AB097EC1B}"/>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28A9B7E9-FB4E-D3C5-D13F-87181C81E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CB5AF-E91A-0C08-B5E8-C3BB38BC9699}"/>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5706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7CEDF-68FB-C419-9D95-0629E22392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E4570-D60B-CDD8-F560-413924E74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7474B-F5C2-9C44-3AEE-280D0E970F89}"/>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8AA0823B-B8AE-C90A-EFD2-BAE31630A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4CA1D-A877-E45A-5BC6-610344867D38}"/>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81119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1108-CF92-54FC-2BCA-53F80C707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B3FAC-16C2-B155-45CF-3C50CBF53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BAE1A-A914-3133-F343-7CB634B5260A}"/>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EA84E00E-DA8F-5888-7E81-B61E499A4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6ACD9-E3EE-89C6-6BEE-2CB5C7A8FAAF}"/>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07472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EC07-B9CC-AE24-7B8E-7FEA73BE4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EC215-6B2C-F344-8063-543C73609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0697D-67A6-FD41-FDE5-722F6E729E0C}"/>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5A104029-DEFA-D043-2553-4CBC75B97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1A867-6C70-EEA6-31A2-3B6822B75CA6}"/>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209469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FE88-D0DA-6A28-C282-468DB5223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8284E-A7B1-D9CF-2316-A75AF36F0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CA78A-1A73-F68F-070B-DB0EF020BE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459865-790A-6D2D-E61A-02CD099DA513}"/>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6" name="Footer Placeholder 5">
            <a:extLst>
              <a:ext uri="{FF2B5EF4-FFF2-40B4-BE49-F238E27FC236}">
                <a16:creationId xmlns:a16="http://schemas.microsoft.com/office/drawing/2014/main" id="{4BA62721-1C12-7860-2E94-A07A78725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E7273-F033-CBCA-1496-75040CB769FF}"/>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23791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5F5D-05ED-A189-0295-94AA7B7B24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98076-2117-2DF4-3B6D-C22E9AEF6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7DACF-D2E4-DB58-5EFE-0377EE71A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545B75-A91C-341A-A1D8-7F6A5306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1A39B-5D9C-6D0A-0149-D30A440FF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EFCA03-6526-E821-9469-55076127E510}"/>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8" name="Footer Placeholder 7">
            <a:extLst>
              <a:ext uri="{FF2B5EF4-FFF2-40B4-BE49-F238E27FC236}">
                <a16:creationId xmlns:a16="http://schemas.microsoft.com/office/drawing/2014/main" id="{1289B460-6C40-B2AF-17A2-ECD1D7ACB6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53816-2266-55DE-3551-404C1E5313CE}"/>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95545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8076-25B6-D834-C359-39FD8D7AC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F008D0-4A27-1BC5-549D-DF68DC3AE7AC}"/>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4" name="Footer Placeholder 3">
            <a:extLst>
              <a:ext uri="{FF2B5EF4-FFF2-40B4-BE49-F238E27FC236}">
                <a16:creationId xmlns:a16="http://schemas.microsoft.com/office/drawing/2014/main" id="{C140A792-026C-3211-3333-47DE80D329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12D3B7-8290-38F0-8231-1EBA99328F02}"/>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9447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6FB0D-3F08-AF41-2E6A-855D198106F1}"/>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3" name="Footer Placeholder 2">
            <a:extLst>
              <a:ext uri="{FF2B5EF4-FFF2-40B4-BE49-F238E27FC236}">
                <a16:creationId xmlns:a16="http://schemas.microsoft.com/office/drawing/2014/main" id="{E6A3A371-252A-C7A1-E1E7-4B17DBFD2E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1FDFF5-639B-DC2F-822E-DCDF73A6A73C}"/>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239736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DD0A-3AAD-5E50-4430-73B085C1B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167D4-0566-0CA2-F36C-EBE719552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8D0E5-B112-1137-C697-F25906F82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DD88A-C411-A708-D499-E40E2CC6C613}"/>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6" name="Footer Placeholder 5">
            <a:extLst>
              <a:ext uri="{FF2B5EF4-FFF2-40B4-BE49-F238E27FC236}">
                <a16:creationId xmlns:a16="http://schemas.microsoft.com/office/drawing/2014/main" id="{68AE0FFE-DAB2-44F5-0103-29970353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40A10-8798-F49E-435A-BF04AF6174DF}"/>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43538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B79F-1544-B311-8904-B5E9DC69B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34E88-060C-5D53-8A6F-8161BEDB6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E77C30-5432-93CE-C624-32AD3EFB9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740B2-3297-FC9D-A0CE-A721C0B10C80}"/>
              </a:ext>
            </a:extLst>
          </p:cNvPr>
          <p:cNvSpPr>
            <a:spLocks noGrp="1"/>
          </p:cNvSpPr>
          <p:nvPr>
            <p:ph type="dt" sz="half" idx="10"/>
          </p:nvPr>
        </p:nvSpPr>
        <p:spPr/>
        <p:txBody>
          <a:bodyPr/>
          <a:lstStyle/>
          <a:p>
            <a:fld id="{9BECD308-BEEB-4136-BC1E-2D0558C2588D}" type="datetimeFigureOut">
              <a:rPr lang="en-US" smtClean="0"/>
              <a:t>12/9/2023</a:t>
            </a:fld>
            <a:endParaRPr lang="en-US"/>
          </a:p>
        </p:txBody>
      </p:sp>
      <p:sp>
        <p:nvSpPr>
          <p:cNvPr id="6" name="Footer Placeholder 5">
            <a:extLst>
              <a:ext uri="{FF2B5EF4-FFF2-40B4-BE49-F238E27FC236}">
                <a16:creationId xmlns:a16="http://schemas.microsoft.com/office/drawing/2014/main" id="{3BD5F50E-853A-5380-7785-85E41B951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56882-1F26-313C-C1CE-46B83F811DBC}"/>
              </a:ext>
            </a:extLst>
          </p:cNvPr>
          <p:cNvSpPr>
            <a:spLocks noGrp="1"/>
          </p:cNvSpPr>
          <p:nvPr>
            <p:ph type="sldNum" sz="quarter" idx="12"/>
          </p:nvPr>
        </p:nvSpPr>
        <p:spPr/>
        <p:txBody>
          <a:bodyPr/>
          <a:lstStyle/>
          <a:p>
            <a:fld id="{A00875CC-E045-4C68-A5FB-7C720606600D}" type="slidenum">
              <a:rPr lang="en-US" smtClean="0"/>
              <a:t>‹#›</a:t>
            </a:fld>
            <a:endParaRPr lang="en-US"/>
          </a:p>
        </p:txBody>
      </p:sp>
    </p:spTree>
    <p:extLst>
      <p:ext uri="{BB962C8B-B14F-4D97-AF65-F5344CB8AC3E}">
        <p14:creationId xmlns:p14="http://schemas.microsoft.com/office/powerpoint/2010/main" val="160403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56AA59-1B89-9043-14A2-1055A8460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7ACF6D-7B84-7A6E-6FD8-D19835BB4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09791-B4B2-EE3D-E67D-128F31B34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CD308-BEEB-4136-BC1E-2D0558C2588D}" type="datetimeFigureOut">
              <a:rPr lang="en-US" smtClean="0"/>
              <a:t>12/9/2023</a:t>
            </a:fld>
            <a:endParaRPr lang="en-US"/>
          </a:p>
        </p:txBody>
      </p:sp>
      <p:sp>
        <p:nvSpPr>
          <p:cNvPr id="5" name="Footer Placeholder 4">
            <a:extLst>
              <a:ext uri="{FF2B5EF4-FFF2-40B4-BE49-F238E27FC236}">
                <a16:creationId xmlns:a16="http://schemas.microsoft.com/office/drawing/2014/main" id="{E33BF0F9-C618-33DE-CDB4-7C41B9340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3AE7D-F795-D582-5BDA-0A58AA83A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875CC-E045-4C68-A5FB-7C720606600D}" type="slidenum">
              <a:rPr lang="en-US" smtClean="0"/>
              <a:t>‹#›</a:t>
            </a:fld>
            <a:endParaRPr lang="en-US"/>
          </a:p>
        </p:txBody>
      </p:sp>
    </p:spTree>
    <p:extLst>
      <p:ext uri="{BB962C8B-B14F-4D97-AF65-F5344CB8AC3E}">
        <p14:creationId xmlns:p14="http://schemas.microsoft.com/office/powerpoint/2010/main" val="326595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676C-419B-907E-927F-1D3D41713DC5}"/>
              </a:ext>
            </a:extLst>
          </p:cNvPr>
          <p:cNvSpPr>
            <a:spLocks noGrp="1"/>
          </p:cNvSpPr>
          <p:nvPr>
            <p:ph type="ctrTitle"/>
          </p:nvPr>
        </p:nvSpPr>
        <p:spPr>
          <a:xfrm>
            <a:off x="1300066" y="497212"/>
            <a:ext cx="9144000" cy="949033"/>
          </a:xfrm>
        </p:spPr>
        <p:txBody>
          <a:bodyPr/>
          <a:lstStyle/>
          <a:p>
            <a:r>
              <a:rPr lang="en-US" dirty="0"/>
              <a:t>Main Reasons to Select LSTM</a:t>
            </a:r>
          </a:p>
        </p:txBody>
      </p:sp>
      <p:sp>
        <p:nvSpPr>
          <p:cNvPr id="3" name="Subtitle 2">
            <a:extLst>
              <a:ext uri="{FF2B5EF4-FFF2-40B4-BE49-F238E27FC236}">
                <a16:creationId xmlns:a16="http://schemas.microsoft.com/office/drawing/2014/main" id="{C7040068-B8CD-A50E-B711-8D1A663D1E7E}"/>
              </a:ext>
            </a:extLst>
          </p:cNvPr>
          <p:cNvSpPr>
            <a:spLocks noGrp="1"/>
          </p:cNvSpPr>
          <p:nvPr>
            <p:ph type="subTitle" idx="1"/>
          </p:nvPr>
        </p:nvSpPr>
        <p:spPr>
          <a:xfrm>
            <a:off x="1524000" y="1595535"/>
            <a:ext cx="9144000" cy="3662265"/>
          </a:xfrm>
        </p:spPr>
        <p:txBody>
          <a:bodyPr>
            <a:normAutofit lnSpcReduction="10000"/>
          </a:bodyPr>
          <a:lstStyle/>
          <a:p>
            <a:pPr marL="342900" indent="-342900" algn="l">
              <a:buFont typeface="Arial" panose="020B0604020202020204" pitchFamily="34" charset="0"/>
              <a:buChar char="•"/>
            </a:pPr>
            <a:r>
              <a:rPr lang="en-US" b="0" i="0" dirty="0">
                <a:solidFill>
                  <a:srgbClr val="374151"/>
                </a:solidFill>
                <a:effectLst/>
                <a:latin typeface="Söhne"/>
              </a:rPr>
              <a:t>LSTMs are well-suited for handling sequences of data, making them effective for time series where the order of events is crucial.</a:t>
            </a:r>
          </a:p>
          <a:p>
            <a:pPr marL="342900" indent="-342900" algn="l">
              <a:buFont typeface="Arial" panose="020B0604020202020204" pitchFamily="34" charset="0"/>
              <a:buChar char="•"/>
            </a:pPr>
            <a:r>
              <a:rPr lang="en-US" b="0" i="0" dirty="0">
                <a:solidFill>
                  <a:srgbClr val="374151"/>
                </a:solidFill>
                <a:effectLst/>
                <a:latin typeface="Söhne"/>
              </a:rPr>
              <a:t>LSTMs have a memory cell that can retain information over long periods.</a:t>
            </a:r>
          </a:p>
          <a:p>
            <a:pPr marL="342900" indent="-342900" algn="l">
              <a:buFont typeface="Arial" panose="020B0604020202020204" pitchFamily="34" charset="0"/>
              <a:buChar char="•"/>
            </a:pPr>
            <a:r>
              <a:rPr lang="en-US" b="0" i="0" dirty="0">
                <a:solidFill>
                  <a:srgbClr val="374151"/>
                </a:solidFill>
                <a:effectLst/>
                <a:latin typeface="Söhne"/>
              </a:rPr>
              <a:t>This memory capability is beneficial for capturing trends, seasonality, and other long-term patterns in sneaker prices.</a:t>
            </a:r>
          </a:p>
          <a:p>
            <a:pPr marL="342900" indent="-342900" algn="l">
              <a:buFont typeface="Arial" panose="020B0604020202020204" pitchFamily="34" charset="0"/>
              <a:buChar char="•"/>
            </a:pPr>
            <a:r>
              <a:rPr lang="en-US" b="0" i="0" dirty="0">
                <a:solidFill>
                  <a:srgbClr val="374151"/>
                </a:solidFill>
                <a:effectLst/>
                <a:latin typeface="Söhne"/>
              </a:rPr>
              <a:t>Sneaker prices may be influenced by past prices, and LSTMs can effectively model and capture time lags in the data.</a:t>
            </a:r>
          </a:p>
          <a:p>
            <a:pPr marL="342900" indent="-342900" algn="l">
              <a:buFont typeface="Arial" panose="020B0604020202020204" pitchFamily="34" charset="0"/>
              <a:buChar char="•"/>
            </a:pPr>
            <a:r>
              <a:rPr lang="en-US" b="0" i="0" dirty="0">
                <a:solidFill>
                  <a:srgbClr val="374151"/>
                </a:solidFill>
                <a:effectLst/>
                <a:latin typeface="Söhne"/>
              </a:rPr>
              <a:t>The ability to learn from and remember past information is crucial for accurate price predictions.</a:t>
            </a:r>
            <a:endParaRPr lang="en-US" dirty="0"/>
          </a:p>
        </p:txBody>
      </p:sp>
    </p:spTree>
    <p:extLst>
      <p:ext uri="{BB962C8B-B14F-4D97-AF65-F5344CB8AC3E}">
        <p14:creationId xmlns:p14="http://schemas.microsoft.com/office/powerpoint/2010/main" val="206397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88B3-3ED3-6106-131B-D28BA0125A7C}"/>
              </a:ext>
            </a:extLst>
          </p:cNvPr>
          <p:cNvSpPr>
            <a:spLocks noGrp="1"/>
          </p:cNvSpPr>
          <p:nvPr>
            <p:ph type="ctrTitle"/>
          </p:nvPr>
        </p:nvSpPr>
        <p:spPr>
          <a:xfrm>
            <a:off x="1524000" y="1122363"/>
            <a:ext cx="9144000" cy="1655762"/>
          </a:xfrm>
        </p:spPr>
        <p:txBody>
          <a:bodyPr>
            <a:normAutofit fontScale="90000"/>
          </a:bodyPr>
          <a:lstStyle/>
          <a:p>
            <a:r>
              <a:rPr lang="en-US" dirty="0"/>
              <a:t>Approach to use LSTM with the dataset provided</a:t>
            </a:r>
          </a:p>
        </p:txBody>
      </p:sp>
      <p:sp>
        <p:nvSpPr>
          <p:cNvPr id="3" name="Subtitle 2">
            <a:extLst>
              <a:ext uri="{FF2B5EF4-FFF2-40B4-BE49-F238E27FC236}">
                <a16:creationId xmlns:a16="http://schemas.microsoft.com/office/drawing/2014/main" id="{769824CF-00F7-9799-F7D3-16C21825A99D}"/>
              </a:ext>
            </a:extLst>
          </p:cNvPr>
          <p:cNvSpPr>
            <a:spLocks noGrp="1"/>
          </p:cNvSpPr>
          <p:nvPr>
            <p:ph type="subTitle" idx="1"/>
          </p:nvPr>
        </p:nvSpPr>
        <p:spPr>
          <a:xfrm>
            <a:off x="1524000" y="2668555"/>
            <a:ext cx="9144000" cy="3676261"/>
          </a:xfrm>
        </p:spPr>
        <p:txBody>
          <a:bodyPr>
            <a:normAutofit fontScale="77500" lnSpcReduction="20000"/>
          </a:bodyPr>
          <a:lstStyle/>
          <a:p>
            <a:pPr marL="342900" indent="-342900" algn="l">
              <a:buFont typeface="Arial" panose="020B0604020202020204" pitchFamily="34" charset="0"/>
              <a:buChar char="•"/>
            </a:pPr>
            <a:r>
              <a:rPr lang="en-US" dirty="0"/>
              <a:t>Approach is that we will select , for a particular sneaker, with SKU as driving factor and grouping them by day instead of hours </a:t>
            </a:r>
          </a:p>
          <a:p>
            <a:pPr marL="342900" indent="-342900" algn="l">
              <a:buFont typeface="Arial" panose="020B0604020202020204" pitchFamily="34" charset="0"/>
              <a:buChar char="•"/>
            </a:pPr>
            <a:r>
              <a:rPr lang="en-US" dirty="0"/>
              <a:t>Insights are been Drawn from Random Forest about what are the high importance features.</a:t>
            </a:r>
          </a:p>
          <a:p>
            <a:pPr marL="342900" indent="-342900" algn="l">
              <a:buFont typeface="Arial" panose="020B0604020202020204" pitchFamily="34" charset="0"/>
              <a:buChar char="•"/>
            </a:pPr>
            <a:r>
              <a:rPr lang="en-US" dirty="0"/>
              <a:t>Approach is that using the selected feature</a:t>
            </a:r>
          </a:p>
          <a:p>
            <a:pPr marL="742950" lvl="1" indent="-285750" algn="l" fontAlgn="base">
              <a:buFont typeface="Arial" panose="020B0604020202020204" pitchFamily="34" charset="0"/>
              <a:buChar char="•"/>
            </a:pPr>
            <a:r>
              <a:rPr lang="en-US" sz="2400" dirty="0"/>
              <a:t>By Taking previous 6 input features as input,  predicting the output just like we did in the classroom to predict the chance of a letter occurring after a particular letter ("Hell” to predict “o” to be a word “Hello”) </a:t>
            </a:r>
          </a:p>
          <a:p>
            <a:pPr marL="742950" lvl="1" indent="-285750" algn="l" fontAlgn="base">
              <a:buFont typeface="Arial" panose="020B0604020202020204" pitchFamily="34" charset="0"/>
              <a:buChar char="•"/>
            </a:pPr>
            <a:r>
              <a:rPr lang="en-US" sz="2400" dirty="0"/>
              <a:t>Using Feature selection, we determined "SIZE", "RETAILPRICE", "min“,"Number_of_days_since_released", max (max price) . So, we are passing 5,1 matrices as an input variable, split the data as 70 to test, 10% to validation and 20% to test, we tried it across LSTM, GRU, CONV1D. GRU and Conv1D have high MSE, but we expect it to still be able to predict the price. If we had the data with high frequency, we are confident that we can predict the price using other methods.</a:t>
            </a:r>
          </a:p>
        </p:txBody>
      </p:sp>
    </p:spTree>
    <p:extLst>
      <p:ext uri="{BB962C8B-B14F-4D97-AF65-F5344CB8AC3E}">
        <p14:creationId xmlns:p14="http://schemas.microsoft.com/office/powerpoint/2010/main" val="236384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E38B-0B24-8CBA-F136-4D4222AFAAA8}"/>
              </a:ext>
            </a:extLst>
          </p:cNvPr>
          <p:cNvSpPr>
            <a:spLocks noGrp="1"/>
          </p:cNvSpPr>
          <p:nvPr>
            <p:ph type="ctrTitle"/>
          </p:nvPr>
        </p:nvSpPr>
        <p:spPr>
          <a:xfrm>
            <a:off x="1524000" y="1122363"/>
            <a:ext cx="9144000" cy="1238282"/>
          </a:xfrm>
        </p:spPr>
        <p:txBody>
          <a:bodyPr/>
          <a:lstStyle/>
          <a:p>
            <a:r>
              <a:rPr lang="en-US" dirty="0"/>
              <a:t>Feature preprocessing</a:t>
            </a:r>
          </a:p>
        </p:txBody>
      </p:sp>
      <p:sp>
        <p:nvSpPr>
          <p:cNvPr id="3" name="Subtitle 2">
            <a:extLst>
              <a:ext uri="{FF2B5EF4-FFF2-40B4-BE49-F238E27FC236}">
                <a16:creationId xmlns:a16="http://schemas.microsoft.com/office/drawing/2014/main" id="{E099E1EC-FFD3-EB0F-58B2-816852C2274C}"/>
              </a:ext>
            </a:extLst>
          </p:cNvPr>
          <p:cNvSpPr>
            <a:spLocks noGrp="1"/>
          </p:cNvSpPr>
          <p:nvPr>
            <p:ph type="subTitle" idx="1"/>
          </p:nvPr>
        </p:nvSpPr>
        <p:spPr>
          <a:xfrm>
            <a:off x="1524000" y="2360645"/>
            <a:ext cx="9144000" cy="2897155"/>
          </a:xfrm>
        </p:spPr>
        <p:txBody>
          <a:bodyPr>
            <a:normAutofit/>
          </a:bodyPr>
          <a:lstStyle/>
          <a:p>
            <a:pPr marL="342900" indent="-342900" algn="l">
              <a:buFont typeface="Arial" panose="020B0604020202020204" pitchFamily="34" charset="0"/>
              <a:buChar char="•"/>
            </a:pPr>
            <a:r>
              <a:rPr lang="en-US" dirty="0"/>
              <a:t>We used standard Scalar from sklearn to do preprocessing of data.</a:t>
            </a:r>
          </a:p>
          <a:p>
            <a:pPr marL="342900" indent="-342900" algn="l">
              <a:buFont typeface="Arial" panose="020B0604020202020204" pitchFamily="34" charset="0"/>
              <a:buChar char="•"/>
            </a:pPr>
            <a:r>
              <a:rPr lang="en-US" dirty="0"/>
              <a:t>It basically convert the data so that it has standard distribution with mean 0 and standard deviation to 1. This reduces outliers which effects models like Gradient descents.</a:t>
            </a:r>
          </a:p>
          <a:p>
            <a:pPr marL="342900" indent="-342900" algn="l">
              <a:buFont typeface="Arial" panose="020B0604020202020204" pitchFamily="34" charset="0"/>
              <a:buChar char="•"/>
            </a:pPr>
            <a:r>
              <a:rPr lang="en-US" dirty="0"/>
              <a:t>Then we used a little function that combine past 6 days of data into a single cell and 7</a:t>
            </a:r>
            <a:r>
              <a:rPr lang="en-US" baseline="30000" dirty="0"/>
              <a:t>th</a:t>
            </a:r>
            <a:r>
              <a:rPr lang="en-US" dirty="0"/>
              <a:t> predicted variable as its y label.</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54886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4F136-C217-9DBB-4CFF-72720915845A}"/>
              </a:ext>
            </a:extLst>
          </p:cNvPr>
          <p:cNvSpPr>
            <a:spLocks noGrp="1"/>
          </p:cNvSpPr>
          <p:nvPr>
            <p:ph type="title"/>
          </p:nvPr>
        </p:nvSpPr>
        <p:spPr>
          <a:xfrm>
            <a:off x="1371599" y="5510253"/>
            <a:ext cx="9895951" cy="1224353"/>
          </a:xfrm>
        </p:spPr>
        <p:txBody>
          <a:bodyPr>
            <a:normAutofit fontScale="90000"/>
          </a:bodyPr>
          <a:lstStyle/>
          <a:p>
            <a:r>
              <a:rPr lang="en-US" sz="4000" dirty="0">
                <a:solidFill>
                  <a:srgbClr val="FFFFFF"/>
                </a:solidFill>
              </a:rPr>
              <a:t>We are converted each column to have multiple data points so five rows from above converts to just one column</a:t>
            </a:r>
          </a:p>
        </p:txBody>
      </p:sp>
      <p:pic>
        <p:nvPicPr>
          <p:cNvPr id="8" name="Content Placeholder 7">
            <a:extLst>
              <a:ext uri="{FF2B5EF4-FFF2-40B4-BE49-F238E27FC236}">
                <a16:creationId xmlns:a16="http://schemas.microsoft.com/office/drawing/2014/main" id="{EDCA9257-905A-3A00-C35F-2FF037D71C18}"/>
              </a:ext>
            </a:extLst>
          </p:cNvPr>
          <p:cNvPicPr>
            <a:picLocks noGrp="1" noChangeAspect="1"/>
          </p:cNvPicPr>
          <p:nvPr>
            <p:ph idx="1"/>
          </p:nvPr>
        </p:nvPicPr>
        <p:blipFill>
          <a:blip r:embed="rId2"/>
          <a:stretch>
            <a:fillRect/>
          </a:stretch>
        </p:blipFill>
        <p:spPr>
          <a:xfrm>
            <a:off x="2127380" y="3573625"/>
            <a:ext cx="8229600" cy="1379376"/>
          </a:xfrm>
        </p:spPr>
      </p:pic>
      <p:graphicFrame>
        <p:nvGraphicFramePr>
          <p:cNvPr id="7" name="Content Placeholder 3">
            <a:extLst>
              <a:ext uri="{FF2B5EF4-FFF2-40B4-BE49-F238E27FC236}">
                <a16:creationId xmlns:a16="http://schemas.microsoft.com/office/drawing/2014/main" id="{1377881D-76B1-E04C-831A-5326914CC296}"/>
              </a:ext>
            </a:extLst>
          </p:cNvPr>
          <p:cNvGraphicFramePr>
            <a:graphicFrameLocks/>
          </p:cNvGraphicFramePr>
          <p:nvPr/>
        </p:nvGraphicFramePr>
        <p:xfrm>
          <a:off x="1940256" y="538536"/>
          <a:ext cx="8311490" cy="2943342"/>
        </p:xfrm>
        <a:graphic>
          <a:graphicData uri="http://schemas.openxmlformats.org/drawingml/2006/table">
            <a:tbl>
              <a:tblPr firstRow="1" bandRow="1">
                <a:solidFill>
                  <a:schemeClr val="tx1">
                    <a:lumMod val="75000"/>
                    <a:lumOff val="25000"/>
                  </a:schemeClr>
                </a:solidFill>
              </a:tblPr>
              <a:tblGrid>
                <a:gridCol w="641563">
                  <a:extLst>
                    <a:ext uri="{9D8B030D-6E8A-4147-A177-3AD203B41FA5}">
                      <a16:colId xmlns:a16="http://schemas.microsoft.com/office/drawing/2014/main" val="2627260847"/>
                    </a:ext>
                  </a:extLst>
                </a:gridCol>
                <a:gridCol w="1717172">
                  <a:extLst>
                    <a:ext uri="{9D8B030D-6E8A-4147-A177-3AD203B41FA5}">
                      <a16:colId xmlns:a16="http://schemas.microsoft.com/office/drawing/2014/main" val="2672125561"/>
                    </a:ext>
                  </a:extLst>
                </a:gridCol>
                <a:gridCol w="870232">
                  <a:extLst>
                    <a:ext uri="{9D8B030D-6E8A-4147-A177-3AD203B41FA5}">
                      <a16:colId xmlns:a16="http://schemas.microsoft.com/office/drawing/2014/main" val="2618973803"/>
                    </a:ext>
                  </a:extLst>
                </a:gridCol>
                <a:gridCol w="1636942">
                  <a:extLst>
                    <a:ext uri="{9D8B030D-6E8A-4147-A177-3AD203B41FA5}">
                      <a16:colId xmlns:a16="http://schemas.microsoft.com/office/drawing/2014/main" val="2063335565"/>
                    </a:ext>
                  </a:extLst>
                </a:gridCol>
                <a:gridCol w="1717172">
                  <a:extLst>
                    <a:ext uri="{9D8B030D-6E8A-4147-A177-3AD203B41FA5}">
                      <a16:colId xmlns:a16="http://schemas.microsoft.com/office/drawing/2014/main" val="3047201091"/>
                    </a:ext>
                  </a:extLst>
                </a:gridCol>
                <a:gridCol w="1728409">
                  <a:extLst>
                    <a:ext uri="{9D8B030D-6E8A-4147-A177-3AD203B41FA5}">
                      <a16:colId xmlns:a16="http://schemas.microsoft.com/office/drawing/2014/main" val="1436266121"/>
                    </a:ext>
                  </a:extLst>
                </a:gridCol>
              </a:tblGrid>
              <a:tr h="676777">
                <a:tc>
                  <a:txBody>
                    <a:bodyPr/>
                    <a:lstStyle/>
                    <a:p>
                      <a:pPr algn="r" fontAlgn="ctr"/>
                      <a:br>
                        <a:rPr lang="en-US" sz="1500" b="0" cap="none" spc="0">
                          <a:solidFill>
                            <a:schemeClr val="bg1"/>
                          </a:solidFill>
                          <a:effectLst/>
                        </a:rPr>
                      </a:br>
                      <a:r>
                        <a:rPr lang="en-US" sz="1500" b="0" cap="none" spc="0">
                          <a:solidFill>
                            <a:schemeClr val="bg1"/>
                          </a:solidFill>
                          <a:effectLst/>
                        </a:rPr>
                        <a:t>0</a:t>
                      </a:r>
                    </a:p>
                  </a:txBody>
                  <a:tcPr marL="124501" marR="63847" marT="95770" marB="9577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fontAlgn="ctr"/>
                      <a:r>
                        <a:rPr lang="en-US" sz="1500" b="0" cap="none" spc="0">
                          <a:solidFill>
                            <a:schemeClr val="bg1"/>
                          </a:solidFill>
                          <a:effectLst/>
                        </a:rPr>
                        <a:t>1</a:t>
                      </a:r>
                    </a:p>
                  </a:txBody>
                  <a:tcPr marL="124501" marR="63847" marT="95770" marB="9577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fontAlgn="ctr"/>
                      <a:r>
                        <a:rPr lang="en-US" sz="1500" b="0" cap="none" spc="0">
                          <a:solidFill>
                            <a:schemeClr val="bg1"/>
                          </a:solidFill>
                          <a:effectLst/>
                        </a:rPr>
                        <a:t>2</a:t>
                      </a:r>
                    </a:p>
                  </a:txBody>
                  <a:tcPr marL="124501" marR="63847" marT="95770" marB="9577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fontAlgn="ctr"/>
                      <a:r>
                        <a:rPr lang="en-US" sz="1500" b="0" cap="none" spc="0">
                          <a:solidFill>
                            <a:schemeClr val="bg1"/>
                          </a:solidFill>
                          <a:effectLst/>
                        </a:rPr>
                        <a:t>3</a:t>
                      </a:r>
                    </a:p>
                  </a:txBody>
                  <a:tcPr marL="124501" marR="63847" marT="95770" marB="9577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fontAlgn="ctr"/>
                      <a:r>
                        <a:rPr lang="en-US" sz="1500" b="0" cap="none" spc="0">
                          <a:solidFill>
                            <a:schemeClr val="bg1"/>
                          </a:solidFill>
                          <a:effectLst/>
                        </a:rPr>
                        <a:t>4</a:t>
                      </a:r>
                    </a:p>
                  </a:txBody>
                  <a:tcPr marL="124501" marR="63847" marT="95770" marB="9577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endParaRPr lang="en-US" sz="1500" b="0" cap="none" spc="0">
                        <a:solidFill>
                          <a:schemeClr val="bg1"/>
                        </a:solidFill>
                      </a:endParaRPr>
                    </a:p>
                  </a:txBody>
                  <a:tcPr marL="124501" marR="95770" marT="95770" marB="9577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61402329"/>
                  </a:ext>
                </a:extLst>
              </a:tr>
              <a:tr h="453313">
                <a:tc>
                  <a:txBody>
                    <a:bodyPr/>
                    <a:lstStyle/>
                    <a:p>
                      <a:pPr algn="r" fontAlgn="ctr"/>
                      <a:r>
                        <a:rPr lang="en-US" sz="1500" b="0" cap="none" spc="0">
                          <a:solidFill>
                            <a:schemeClr val="bg1"/>
                          </a:solidFill>
                          <a:effectLst/>
                        </a:rPr>
                        <a:t>0</a:t>
                      </a:r>
                    </a:p>
                  </a:txBody>
                  <a:tcPr marL="124501" marR="63847" marT="95770" marB="95770"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3.918250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0.0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2.714765</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-1.728710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-1.644205</a:t>
                      </a:r>
                    </a:p>
                  </a:txBody>
                  <a:tcPr marL="124501" marR="63847" marT="95770" marB="95770" anchor="ctr">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731729619"/>
                  </a:ext>
                </a:extLst>
              </a:tr>
              <a:tr h="453313">
                <a:tc>
                  <a:txBody>
                    <a:bodyPr/>
                    <a:lstStyle/>
                    <a:p>
                      <a:pPr algn="r" fontAlgn="ctr"/>
                      <a:r>
                        <a:rPr lang="en-US" sz="1500" b="0" cap="none" spc="0">
                          <a:solidFill>
                            <a:schemeClr val="bg1"/>
                          </a:solidFill>
                          <a:effectLst/>
                        </a:rPr>
                        <a:t>1</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-0.583265</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0.0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3.298474</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-1.722023</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-1.009594</a:t>
                      </a:r>
                    </a:p>
                  </a:txBody>
                  <a:tcPr marL="124501" marR="63847" marT="95770" marB="95770"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566190077"/>
                  </a:ext>
                </a:extLst>
              </a:tr>
              <a:tr h="453313">
                <a:tc>
                  <a:txBody>
                    <a:bodyPr/>
                    <a:lstStyle/>
                    <a:p>
                      <a:pPr algn="r" fontAlgn="ctr"/>
                      <a:r>
                        <a:rPr lang="en-US" sz="1500" b="0" cap="none" spc="0">
                          <a:solidFill>
                            <a:schemeClr val="bg1"/>
                          </a:solidFill>
                          <a:effectLst/>
                        </a:rPr>
                        <a:t>2</a:t>
                      </a:r>
                    </a:p>
                  </a:txBody>
                  <a:tcPr marL="124501" marR="63847" marT="95770" marB="95770"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-0.583265</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0.0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3.298474</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-1.715335</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500" cap="none" spc="0">
                          <a:solidFill>
                            <a:schemeClr val="bg1"/>
                          </a:solidFill>
                          <a:effectLst/>
                        </a:rPr>
                        <a:t>-1.009594</a:t>
                      </a:r>
                    </a:p>
                  </a:txBody>
                  <a:tcPr marL="124501" marR="63847" marT="95770" marB="95770"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812004353"/>
                  </a:ext>
                </a:extLst>
              </a:tr>
              <a:tr h="453313">
                <a:tc>
                  <a:txBody>
                    <a:bodyPr/>
                    <a:lstStyle/>
                    <a:p>
                      <a:pPr algn="r" fontAlgn="ctr"/>
                      <a:r>
                        <a:rPr lang="en-US" sz="1500" b="0" cap="none" spc="0">
                          <a:solidFill>
                            <a:schemeClr val="bg1"/>
                          </a:solidFill>
                          <a:effectLst/>
                        </a:rPr>
                        <a:t>3</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3.918250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0.0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1.080380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-1.708648</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500" cap="none" spc="0">
                          <a:solidFill>
                            <a:schemeClr val="bg1"/>
                          </a:solidFill>
                          <a:effectLst/>
                        </a:rPr>
                        <a:t>-3.421115</a:t>
                      </a:r>
                    </a:p>
                  </a:txBody>
                  <a:tcPr marL="124501" marR="63847" marT="95770" marB="95770"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757819647"/>
                  </a:ext>
                </a:extLst>
              </a:tr>
              <a:tr h="453313">
                <a:tc>
                  <a:txBody>
                    <a:bodyPr/>
                    <a:lstStyle/>
                    <a:p>
                      <a:pPr algn="r" fontAlgn="ctr"/>
                      <a:r>
                        <a:rPr lang="en-US" sz="1500" b="0" cap="none" spc="0">
                          <a:solidFill>
                            <a:schemeClr val="bg1"/>
                          </a:solidFill>
                          <a:effectLst/>
                        </a:rPr>
                        <a:t>4</a:t>
                      </a:r>
                    </a:p>
                  </a:txBody>
                  <a:tcPr marL="124501" marR="63847" marT="95770" marB="95770"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500" cap="none" spc="0">
                          <a:solidFill>
                            <a:schemeClr val="bg1"/>
                          </a:solidFill>
                          <a:effectLst/>
                        </a:rPr>
                        <a:t>3.918250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500" cap="none" spc="0">
                          <a:solidFill>
                            <a:schemeClr val="bg1"/>
                          </a:solidFill>
                          <a:effectLst/>
                        </a:rPr>
                        <a:t>0.0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500" cap="none" spc="0">
                          <a:solidFill>
                            <a:schemeClr val="bg1"/>
                          </a:solidFill>
                          <a:effectLst/>
                        </a:rPr>
                        <a:t>1.080380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500" cap="none" spc="0">
                          <a:solidFill>
                            <a:schemeClr val="bg1"/>
                          </a:solidFill>
                          <a:effectLst/>
                        </a:rPr>
                        <a:t>-1.701960</a:t>
                      </a:r>
                    </a:p>
                  </a:txBody>
                  <a:tcPr marL="124501" marR="63847" marT="95770" marB="9577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500" cap="none" spc="0">
                          <a:solidFill>
                            <a:schemeClr val="bg1"/>
                          </a:solidFill>
                          <a:effectLst/>
                        </a:rPr>
                        <a:t>-3.421115</a:t>
                      </a:r>
                    </a:p>
                  </a:txBody>
                  <a:tcPr marL="124501" marR="63847" marT="95770" marB="95770"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723122965"/>
                  </a:ext>
                </a:extLst>
              </a:tr>
            </a:tbl>
          </a:graphicData>
        </a:graphic>
      </p:graphicFrame>
    </p:spTree>
    <p:extLst>
      <p:ext uri="{BB962C8B-B14F-4D97-AF65-F5344CB8AC3E}">
        <p14:creationId xmlns:p14="http://schemas.microsoft.com/office/powerpoint/2010/main" val="403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E9F5C-9F82-4E5F-FFDC-D2D6E6A4A284}"/>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Splitting the data and model details</a:t>
            </a:r>
          </a:p>
        </p:txBody>
      </p:sp>
      <p:sp>
        <p:nvSpPr>
          <p:cNvPr id="9" name="Content Placeholder 8">
            <a:extLst>
              <a:ext uri="{FF2B5EF4-FFF2-40B4-BE49-F238E27FC236}">
                <a16:creationId xmlns:a16="http://schemas.microsoft.com/office/drawing/2014/main" id="{6C1B322A-0C9D-7353-FFA7-40CCC49B901B}"/>
              </a:ext>
            </a:extLst>
          </p:cNvPr>
          <p:cNvSpPr>
            <a:spLocks noGrp="1"/>
          </p:cNvSpPr>
          <p:nvPr>
            <p:ph idx="1"/>
          </p:nvPr>
        </p:nvSpPr>
        <p:spPr>
          <a:xfrm>
            <a:off x="838200" y="3146399"/>
            <a:ext cx="4391025" cy="3086449"/>
          </a:xfrm>
        </p:spPr>
        <p:txBody>
          <a:bodyPr>
            <a:normAutofit fontScale="92500" lnSpcReduction="20000"/>
          </a:bodyPr>
          <a:lstStyle/>
          <a:p>
            <a:r>
              <a:rPr lang="en-US" sz="2400" dirty="0">
                <a:solidFill>
                  <a:schemeClr val="bg1">
                    <a:alpha val="80000"/>
                  </a:schemeClr>
                </a:solidFill>
              </a:rPr>
              <a:t>We did our data split to 70% train, 10% to validation, 20% test.</a:t>
            </a:r>
          </a:p>
          <a:p>
            <a:r>
              <a:rPr lang="en-CA" sz="2400" dirty="0">
                <a:solidFill>
                  <a:schemeClr val="bg1">
                    <a:alpha val="80000"/>
                  </a:schemeClr>
                </a:solidFill>
              </a:rPr>
              <a:t>we are using default activation functions as tanh and recurrent activation of sigmoid. Tanh helps to keep the data between –1 and 1 with 0 has center this will help the gates to know what data to keep in the memory and what to forget</a:t>
            </a:r>
          </a:p>
          <a:p>
            <a:r>
              <a:rPr lang="en-CA" sz="2400" dirty="0">
                <a:solidFill>
                  <a:schemeClr val="bg1">
                    <a:alpha val="80000"/>
                  </a:schemeClr>
                </a:solidFill>
              </a:rPr>
              <a:t>Drop out help in reducing the overfitting of the data.</a:t>
            </a:r>
          </a:p>
          <a:p>
            <a:endParaRPr lang="en-US" sz="2400" dirty="0">
              <a:solidFill>
                <a:schemeClr val="bg1">
                  <a:alpha val="80000"/>
                </a:schemeClr>
              </a:solidFill>
            </a:endParaRPr>
          </a:p>
        </p:txBody>
      </p:sp>
      <p:pic>
        <p:nvPicPr>
          <p:cNvPr id="5" name="Content Placeholder 4">
            <a:extLst>
              <a:ext uri="{FF2B5EF4-FFF2-40B4-BE49-F238E27FC236}">
                <a16:creationId xmlns:a16="http://schemas.microsoft.com/office/drawing/2014/main" id="{EAF3F1AE-E9F3-E882-AE3B-926CA0EB77DF}"/>
              </a:ext>
            </a:extLst>
          </p:cNvPr>
          <p:cNvPicPr>
            <a:picLocks noChangeAspect="1"/>
          </p:cNvPicPr>
          <p:nvPr/>
        </p:nvPicPr>
        <p:blipFill>
          <a:blip r:embed="rId2"/>
          <a:stretch>
            <a:fillRect/>
          </a:stretch>
        </p:blipFill>
        <p:spPr>
          <a:xfrm>
            <a:off x="6095999" y="2256802"/>
            <a:ext cx="5260976" cy="2305371"/>
          </a:xfrm>
          <a:prstGeom prst="rect">
            <a:avLst/>
          </a:prstGeom>
        </p:spPr>
      </p:pic>
    </p:spTree>
    <p:extLst>
      <p:ext uri="{BB962C8B-B14F-4D97-AF65-F5344CB8AC3E}">
        <p14:creationId xmlns:p14="http://schemas.microsoft.com/office/powerpoint/2010/main" val="124872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5241-38AE-3288-1511-6E7C77CA6F05}"/>
              </a:ext>
            </a:extLst>
          </p:cNvPr>
          <p:cNvSpPr>
            <a:spLocks noGrp="1"/>
          </p:cNvSpPr>
          <p:nvPr>
            <p:ph type="title"/>
          </p:nvPr>
        </p:nvSpPr>
        <p:spPr/>
        <p:txBody>
          <a:bodyPr/>
          <a:lstStyle/>
          <a:p>
            <a:r>
              <a:rPr lang="en-US" dirty="0"/>
              <a:t>Model saving and parameters</a:t>
            </a:r>
          </a:p>
        </p:txBody>
      </p:sp>
      <p:pic>
        <p:nvPicPr>
          <p:cNvPr id="5" name="Content Placeholder 4">
            <a:extLst>
              <a:ext uri="{FF2B5EF4-FFF2-40B4-BE49-F238E27FC236}">
                <a16:creationId xmlns:a16="http://schemas.microsoft.com/office/drawing/2014/main" id="{D376A0A4-FDD2-6162-8FD1-C3F744F6404D}"/>
              </a:ext>
            </a:extLst>
          </p:cNvPr>
          <p:cNvPicPr>
            <a:picLocks noGrp="1" noChangeAspect="1"/>
          </p:cNvPicPr>
          <p:nvPr>
            <p:ph idx="1"/>
          </p:nvPr>
        </p:nvPicPr>
        <p:blipFill>
          <a:blip r:embed="rId2"/>
          <a:stretch>
            <a:fillRect/>
          </a:stretch>
        </p:blipFill>
        <p:spPr>
          <a:xfrm>
            <a:off x="1049243" y="2049773"/>
            <a:ext cx="9502964" cy="1005926"/>
          </a:xfrm>
        </p:spPr>
      </p:pic>
      <p:pic>
        <p:nvPicPr>
          <p:cNvPr id="7" name="Picture 6">
            <a:extLst>
              <a:ext uri="{FF2B5EF4-FFF2-40B4-BE49-F238E27FC236}">
                <a16:creationId xmlns:a16="http://schemas.microsoft.com/office/drawing/2014/main" id="{3B796941-7F6B-118E-55BC-A640BBDD891F}"/>
              </a:ext>
            </a:extLst>
          </p:cNvPr>
          <p:cNvPicPr>
            <a:picLocks noChangeAspect="1"/>
          </p:cNvPicPr>
          <p:nvPr/>
        </p:nvPicPr>
        <p:blipFill>
          <a:blip r:embed="rId3"/>
          <a:stretch>
            <a:fillRect/>
          </a:stretch>
        </p:blipFill>
        <p:spPr>
          <a:xfrm>
            <a:off x="1151880" y="4504531"/>
            <a:ext cx="7285351" cy="582888"/>
          </a:xfrm>
          <a:prstGeom prst="rect">
            <a:avLst/>
          </a:prstGeom>
        </p:spPr>
      </p:pic>
      <p:sp>
        <p:nvSpPr>
          <p:cNvPr id="8" name="Title 1">
            <a:extLst>
              <a:ext uri="{FF2B5EF4-FFF2-40B4-BE49-F238E27FC236}">
                <a16:creationId xmlns:a16="http://schemas.microsoft.com/office/drawing/2014/main" id="{3BC696FA-3B22-17AF-0917-1C068A7248D2}"/>
              </a:ext>
            </a:extLst>
          </p:cNvPr>
          <p:cNvSpPr txBox="1">
            <a:spLocks/>
          </p:cNvSpPr>
          <p:nvPr/>
        </p:nvSpPr>
        <p:spPr>
          <a:xfrm>
            <a:off x="1049243" y="3139520"/>
            <a:ext cx="10515600" cy="132556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This help to save the best model when running and later you can load that model. </a:t>
            </a:r>
            <a:r>
              <a:rPr lang="en-CA" dirty="0"/>
              <a:t>Adam helps in adapting the learning rates of each parameter individually, based on the past gradients.</a:t>
            </a:r>
            <a:endParaRPr lang="en-US" dirty="0"/>
          </a:p>
        </p:txBody>
      </p:sp>
    </p:spTree>
    <p:extLst>
      <p:ext uri="{BB962C8B-B14F-4D97-AF65-F5344CB8AC3E}">
        <p14:creationId xmlns:p14="http://schemas.microsoft.com/office/powerpoint/2010/main" val="164462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C027-C428-7864-953E-AF01F78DB88D}"/>
              </a:ext>
            </a:extLst>
          </p:cNvPr>
          <p:cNvSpPr>
            <a:spLocks noGrp="1"/>
          </p:cNvSpPr>
          <p:nvPr>
            <p:ph type="title"/>
          </p:nvPr>
        </p:nvSpPr>
        <p:spPr/>
        <p:txBody>
          <a:bodyPr/>
          <a:lstStyle/>
          <a:p>
            <a:pPr algn="ctr"/>
            <a:r>
              <a:rPr lang="en-US" dirty="0"/>
              <a:t>Train Predictions with loss of 0.0306</a:t>
            </a:r>
          </a:p>
        </p:txBody>
      </p:sp>
      <p:sp>
        <p:nvSpPr>
          <p:cNvPr id="3" name="Text Placeholder 2">
            <a:extLst>
              <a:ext uri="{FF2B5EF4-FFF2-40B4-BE49-F238E27FC236}">
                <a16:creationId xmlns:a16="http://schemas.microsoft.com/office/drawing/2014/main" id="{00FF34B9-9EAB-2302-7C82-885372E2753D}"/>
              </a:ext>
            </a:extLst>
          </p:cNvPr>
          <p:cNvSpPr>
            <a:spLocks noGrp="1"/>
          </p:cNvSpPr>
          <p:nvPr>
            <p:ph type="body" idx="1"/>
          </p:nvPr>
        </p:nvSpPr>
        <p:spPr/>
        <p:txBody>
          <a:bodyPr/>
          <a:lstStyle/>
          <a:p>
            <a:r>
              <a:rPr lang="en-US" dirty="0"/>
              <a:t>Training Predictions</a:t>
            </a:r>
          </a:p>
        </p:txBody>
      </p:sp>
      <p:pic>
        <p:nvPicPr>
          <p:cNvPr id="10" name="Content Placeholder 9">
            <a:extLst>
              <a:ext uri="{FF2B5EF4-FFF2-40B4-BE49-F238E27FC236}">
                <a16:creationId xmlns:a16="http://schemas.microsoft.com/office/drawing/2014/main" id="{66F12D82-6BF4-E9DF-28B8-193EE1B0A525}"/>
              </a:ext>
            </a:extLst>
          </p:cNvPr>
          <p:cNvPicPr>
            <a:picLocks noGrp="1" noChangeAspect="1"/>
          </p:cNvPicPr>
          <p:nvPr>
            <p:ph sz="half" idx="2"/>
          </p:nvPr>
        </p:nvPicPr>
        <p:blipFill>
          <a:blip r:embed="rId2"/>
          <a:stretch>
            <a:fillRect/>
          </a:stretch>
        </p:blipFill>
        <p:spPr>
          <a:xfrm>
            <a:off x="934465" y="2505075"/>
            <a:ext cx="2225233" cy="3101609"/>
          </a:xfrm>
        </p:spPr>
      </p:pic>
      <p:sp>
        <p:nvSpPr>
          <p:cNvPr id="5" name="Text Placeholder 4">
            <a:extLst>
              <a:ext uri="{FF2B5EF4-FFF2-40B4-BE49-F238E27FC236}">
                <a16:creationId xmlns:a16="http://schemas.microsoft.com/office/drawing/2014/main" id="{C3B4140B-D8A4-1B83-AE1C-A4405528ABC9}"/>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76772301-F990-6CC7-7ECD-F30D3770E0A5}"/>
              </a:ext>
            </a:extLst>
          </p:cNvPr>
          <p:cNvSpPr>
            <a:spLocks noGrp="1"/>
          </p:cNvSpPr>
          <p:nvPr>
            <p:ph sz="quarter" idx="4"/>
          </p:nvPr>
        </p:nvSpPr>
        <p:spPr/>
        <p:txBody>
          <a:bodyPr/>
          <a:lstStyle/>
          <a:p>
            <a:endParaRPr lang="en-US"/>
          </a:p>
        </p:txBody>
      </p:sp>
      <p:pic>
        <p:nvPicPr>
          <p:cNvPr id="12" name="Picture 11">
            <a:extLst>
              <a:ext uri="{FF2B5EF4-FFF2-40B4-BE49-F238E27FC236}">
                <a16:creationId xmlns:a16="http://schemas.microsoft.com/office/drawing/2014/main" id="{F96CE7F0-82DD-AFCE-720F-310D280F859D}"/>
              </a:ext>
            </a:extLst>
          </p:cNvPr>
          <p:cNvPicPr>
            <a:picLocks noChangeAspect="1"/>
          </p:cNvPicPr>
          <p:nvPr/>
        </p:nvPicPr>
        <p:blipFill>
          <a:blip r:embed="rId3"/>
          <a:stretch>
            <a:fillRect/>
          </a:stretch>
        </p:blipFill>
        <p:spPr>
          <a:xfrm>
            <a:off x="6092252" y="2505075"/>
            <a:ext cx="5438775" cy="3933825"/>
          </a:xfrm>
          <a:prstGeom prst="rect">
            <a:avLst/>
          </a:prstGeom>
        </p:spPr>
      </p:pic>
    </p:spTree>
    <p:extLst>
      <p:ext uri="{BB962C8B-B14F-4D97-AF65-F5344CB8AC3E}">
        <p14:creationId xmlns:p14="http://schemas.microsoft.com/office/powerpoint/2010/main" val="278169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5203-5424-C9E3-6F72-98F0BA662297}"/>
              </a:ext>
            </a:extLst>
          </p:cNvPr>
          <p:cNvSpPr>
            <a:spLocks noGrp="1"/>
          </p:cNvSpPr>
          <p:nvPr>
            <p:ph type="title"/>
          </p:nvPr>
        </p:nvSpPr>
        <p:spPr/>
        <p:txBody>
          <a:bodyPr/>
          <a:lstStyle/>
          <a:p>
            <a:pPr algn="ctr"/>
            <a:r>
              <a:rPr lang="en-US" dirty="0"/>
              <a:t>Test Predictions with loss 0.968</a:t>
            </a:r>
          </a:p>
        </p:txBody>
      </p:sp>
      <p:pic>
        <p:nvPicPr>
          <p:cNvPr id="7" name="Content Placeholder 6">
            <a:extLst>
              <a:ext uri="{FF2B5EF4-FFF2-40B4-BE49-F238E27FC236}">
                <a16:creationId xmlns:a16="http://schemas.microsoft.com/office/drawing/2014/main" id="{51C942A2-C910-4357-8B01-74DAF95D9474}"/>
              </a:ext>
            </a:extLst>
          </p:cNvPr>
          <p:cNvPicPr>
            <a:picLocks noGrp="1" noChangeAspect="1"/>
          </p:cNvPicPr>
          <p:nvPr>
            <p:ph sz="half" idx="1"/>
          </p:nvPr>
        </p:nvPicPr>
        <p:blipFill>
          <a:blip r:embed="rId2"/>
          <a:stretch>
            <a:fillRect/>
          </a:stretch>
        </p:blipFill>
        <p:spPr>
          <a:xfrm>
            <a:off x="1933575" y="1986608"/>
            <a:ext cx="2459440" cy="3879815"/>
          </a:xfrm>
        </p:spPr>
      </p:pic>
      <p:pic>
        <p:nvPicPr>
          <p:cNvPr id="3075" name="Picture 3">
            <a:extLst>
              <a:ext uri="{FF2B5EF4-FFF2-40B4-BE49-F238E27FC236}">
                <a16:creationId xmlns:a16="http://schemas.microsoft.com/office/drawing/2014/main" id="{347E81CE-DC13-F42B-36D0-6603EABA732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59641"/>
            <a:ext cx="5181600" cy="368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78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585</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Main Reasons to Select LSTM</vt:lpstr>
      <vt:lpstr>Approach to use LSTM with the dataset provided</vt:lpstr>
      <vt:lpstr>Feature preprocessing</vt:lpstr>
      <vt:lpstr>We are converted each column to have multiple data points so five rows from above converts to just one column</vt:lpstr>
      <vt:lpstr>Splitting the data and model details</vt:lpstr>
      <vt:lpstr>Model saving and parameters</vt:lpstr>
      <vt:lpstr>Train Predictions with loss of 0.0306</vt:lpstr>
      <vt:lpstr>Test Predictions with loss 0.968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Reasons to Select LSTM</dc:title>
  <dc:creator>Vijay Bhaskar Bonthu;Bhas</dc:creator>
  <cp:lastModifiedBy>minato bonthu</cp:lastModifiedBy>
  <cp:revision>2</cp:revision>
  <dcterms:created xsi:type="dcterms:W3CDTF">2023-12-10T01:26:23Z</dcterms:created>
  <dcterms:modified xsi:type="dcterms:W3CDTF">2023-12-10T04:13:43Z</dcterms:modified>
</cp:coreProperties>
</file>