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5"/>
  </p:notesMasterIdLst>
  <p:sldIdLst>
    <p:sldId id="256" r:id="rId2"/>
    <p:sldId id="258" r:id="rId3"/>
    <p:sldId id="309" r:id="rId4"/>
    <p:sldId id="310" r:id="rId5"/>
    <p:sldId id="259" r:id="rId6"/>
    <p:sldId id="260" r:id="rId7"/>
    <p:sldId id="261" r:id="rId8"/>
    <p:sldId id="262" r:id="rId9"/>
    <p:sldId id="311" r:id="rId10"/>
    <p:sldId id="264" r:id="rId11"/>
    <p:sldId id="265" r:id="rId12"/>
    <p:sldId id="317" r:id="rId13"/>
    <p:sldId id="319" r:id="rId14"/>
    <p:sldId id="318" r:id="rId15"/>
    <p:sldId id="322" r:id="rId16"/>
    <p:sldId id="321" r:id="rId17"/>
    <p:sldId id="333" r:id="rId18"/>
    <p:sldId id="312" r:id="rId19"/>
    <p:sldId id="328" r:id="rId20"/>
    <p:sldId id="263" r:id="rId21"/>
    <p:sldId id="313" r:id="rId22"/>
    <p:sldId id="314" r:id="rId23"/>
    <p:sldId id="315" r:id="rId24"/>
    <p:sldId id="316" r:id="rId25"/>
    <p:sldId id="320" r:id="rId26"/>
    <p:sldId id="324" r:id="rId27"/>
    <p:sldId id="325" r:id="rId28"/>
    <p:sldId id="326" r:id="rId29"/>
    <p:sldId id="327" r:id="rId30"/>
    <p:sldId id="272" r:id="rId31"/>
    <p:sldId id="330" r:id="rId32"/>
    <p:sldId id="332" r:id="rId33"/>
    <p:sldId id="331" r:id="rId3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9693B-E3F8-44F3-9885-355B3E2B0110}" v="5" dt="2024-08-19T15:03:18.994"/>
  </p1510:revLst>
</p1510:revInfo>
</file>

<file path=ppt/tableStyles.xml><?xml version="1.0" encoding="utf-8"?>
<a:tblStyleLst xmlns:a="http://schemas.openxmlformats.org/drawingml/2006/main" def="{3A1A3B57-2D0F-415D-99E3-CED593AF39AE}">
  <a:tblStyle styleId="{3A1A3B57-2D0F-415D-99E3-CED593AF3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ילן שטילמן" userId="4c1030aebb496451" providerId="LiveId" clId="{7A49693B-E3F8-44F3-9885-355B3E2B0110}"/>
    <pc:docChg chg="custSel addSld delSld modSld">
      <pc:chgData name="אילן שטילמן" userId="4c1030aebb496451" providerId="LiveId" clId="{7A49693B-E3F8-44F3-9885-355B3E2B0110}" dt="2024-08-29T21:57:48.266" v="664" actId="404"/>
      <pc:docMkLst>
        <pc:docMk/>
      </pc:docMkLst>
      <pc:sldChg chg="modSp mod">
        <pc:chgData name="אילן שטילמן" userId="4c1030aebb496451" providerId="LiveId" clId="{7A49693B-E3F8-44F3-9885-355B3E2B0110}" dt="2024-08-29T21:56:47.557" v="572" actId="20577"/>
        <pc:sldMkLst>
          <pc:docMk/>
          <pc:sldMk cId="0" sldId="256"/>
        </pc:sldMkLst>
        <pc:spChg chg="mod">
          <ac:chgData name="אילן שטילמן" userId="4c1030aebb496451" providerId="LiveId" clId="{7A49693B-E3F8-44F3-9885-355B3E2B0110}" dt="2024-08-29T21:56:47.557" v="572" actId="20577"/>
          <ac:spMkLst>
            <pc:docMk/>
            <pc:sldMk cId="0" sldId="256"/>
            <ac:spMk id="4" creationId="{6E45FBB1-33D9-33E9-2D74-92245252250C}"/>
          </ac:spMkLst>
        </pc:spChg>
      </pc:sldChg>
      <pc:sldChg chg="delSp mod">
        <pc:chgData name="אילן שטילמן" userId="4c1030aebb496451" providerId="LiveId" clId="{7A49693B-E3F8-44F3-9885-355B3E2B0110}" dt="2024-08-18T14:23:32.558" v="499" actId="478"/>
        <pc:sldMkLst>
          <pc:docMk/>
          <pc:sldMk cId="0" sldId="260"/>
        </pc:sldMkLst>
        <pc:spChg chg="del">
          <ac:chgData name="אילן שטילמן" userId="4c1030aebb496451" providerId="LiveId" clId="{7A49693B-E3F8-44F3-9885-355B3E2B0110}" dt="2024-08-18T14:23:32.558" v="499" actId="478"/>
          <ac:spMkLst>
            <pc:docMk/>
            <pc:sldMk cId="0" sldId="260"/>
            <ac:spMk id="223" creationId="{00000000-0000-0000-0000-000000000000}"/>
          </ac:spMkLst>
        </pc:spChg>
      </pc:sldChg>
      <pc:sldChg chg="modSp mod">
        <pc:chgData name="אילן שטילמן" userId="4c1030aebb496451" providerId="LiveId" clId="{7A49693B-E3F8-44F3-9885-355B3E2B0110}" dt="2024-08-17T07:12:34.545" v="306" actId="20577"/>
        <pc:sldMkLst>
          <pc:docMk/>
          <pc:sldMk cId="0" sldId="262"/>
        </pc:sldMkLst>
        <pc:spChg chg="mod">
          <ac:chgData name="אילן שטילמן" userId="4c1030aebb496451" providerId="LiveId" clId="{7A49693B-E3F8-44F3-9885-355B3E2B0110}" dt="2024-08-17T07:12:34.545" v="306" actId="20577"/>
          <ac:spMkLst>
            <pc:docMk/>
            <pc:sldMk cId="0" sldId="262"/>
            <ac:spMk id="238" creationId="{00000000-0000-0000-0000-000000000000}"/>
          </ac:spMkLst>
        </pc:spChg>
      </pc:sldChg>
      <pc:sldChg chg="modSp mod">
        <pc:chgData name="אילן שטילמן" userId="4c1030aebb496451" providerId="LiveId" clId="{7A49693B-E3F8-44F3-9885-355B3E2B0110}" dt="2024-08-17T08:45:45.786" v="498"/>
        <pc:sldMkLst>
          <pc:docMk/>
          <pc:sldMk cId="0" sldId="272"/>
        </pc:sldMkLst>
        <pc:spChg chg="mod">
          <ac:chgData name="אילן שטילמן" userId="4c1030aebb496451" providerId="LiveId" clId="{7A49693B-E3F8-44F3-9885-355B3E2B0110}" dt="2024-08-17T08:45:39.585" v="497" actId="20577"/>
          <ac:spMkLst>
            <pc:docMk/>
            <pc:sldMk cId="0" sldId="272"/>
            <ac:spMk id="2" creationId="{428628A0-D020-08C7-9F89-CF7583D9FEF1}"/>
          </ac:spMkLst>
        </pc:spChg>
        <pc:spChg chg="mod">
          <ac:chgData name="אילן שטילמן" userId="4c1030aebb496451" providerId="LiveId" clId="{7A49693B-E3F8-44F3-9885-355B3E2B0110}" dt="2024-08-17T08:45:45.786" v="498"/>
          <ac:spMkLst>
            <pc:docMk/>
            <pc:sldMk cId="0" sldId="272"/>
            <ac:spMk id="6" creationId="{98E05FB9-D12C-CE6A-8BF7-91B1E413BFB9}"/>
          </ac:spMkLst>
        </pc:spChg>
      </pc:sldChg>
      <pc:sldChg chg="del">
        <pc:chgData name="אילן שטילמן" userId="4c1030aebb496451" providerId="LiveId" clId="{7A49693B-E3F8-44F3-9885-355B3E2B0110}" dt="2024-08-17T07:10:02.347" v="303" actId="47"/>
        <pc:sldMkLst>
          <pc:docMk/>
          <pc:sldMk cId="0" sldId="276"/>
        </pc:sldMkLst>
      </pc:sldChg>
      <pc:sldChg chg="del">
        <pc:chgData name="אילן שטילמן" userId="4c1030aebb496451" providerId="LiveId" clId="{7A49693B-E3F8-44F3-9885-355B3E2B0110}" dt="2024-08-17T07:19:04.968" v="329" actId="2696"/>
        <pc:sldMkLst>
          <pc:docMk/>
          <pc:sldMk cId="2198988088" sldId="312"/>
        </pc:sldMkLst>
      </pc:sldChg>
      <pc:sldChg chg="modSp add mod">
        <pc:chgData name="אילן שטילמן" userId="4c1030aebb496451" providerId="LiveId" clId="{7A49693B-E3F8-44F3-9885-355B3E2B0110}" dt="2024-08-17T07:20:24.689" v="356" actId="20577"/>
        <pc:sldMkLst>
          <pc:docMk/>
          <pc:sldMk cId="3390623343" sldId="312"/>
        </pc:sldMkLst>
        <pc:spChg chg="mod">
          <ac:chgData name="אילן שטילמן" userId="4c1030aebb496451" providerId="LiveId" clId="{7A49693B-E3F8-44F3-9885-355B3E2B0110}" dt="2024-08-17T07:20:20.619" v="355" actId="20577"/>
          <ac:spMkLst>
            <pc:docMk/>
            <pc:sldMk cId="3390623343" sldId="312"/>
            <ac:spMk id="543" creationId="{00000000-0000-0000-0000-000000000000}"/>
          </ac:spMkLst>
        </pc:spChg>
        <pc:spChg chg="mod">
          <ac:chgData name="אילן שטילמן" userId="4c1030aebb496451" providerId="LiveId" clId="{7A49693B-E3F8-44F3-9885-355B3E2B0110}" dt="2024-08-17T07:20:24.689" v="356" actId="20577"/>
          <ac:spMkLst>
            <pc:docMk/>
            <pc:sldMk cId="3390623343" sldId="312"/>
            <ac:spMk id="545" creationId="{00000000-0000-0000-0000-000000000000}"/>
          </ac:spMkLst>
        </pc:spChg>
      </pc:sldChg>
      <pc:sldChg chg="modSp mod">
        <pc:chgData name="אילן שטילמן" userId="4c1030aebb496451" providerId="LiveId" clId="{7A49693B-E3F8-44F3-9885-355B3E2B0110}" dt="2024-08-18T14:34:50.205" v="509" actId="1076"/>
        <pc:sldMkLst>
          <pc:docMk/>
          <pc:sldMk cId="802327794" sldId="321"/>
        </pc:sldMkLst>
        <pc:spChg chg="mod">
          <ac:chgData name="אילן שטילמן" userId="4c1030aebb496451" providerId="LiveId" clId="{7A49693B-E3F8-44F3-9885-355B3E2B0110}" dt="2024-08-18T14:34:44.328" v="506" actId="20577"/>
          <ac:spMkLst>
            <pc:docMk/>
            <pc:sldMk cId="802327794" sldId="321"/>
            <ac:spMk id="15" creationId="{454C9CC5-A741-BA5B-814E-8D99EE467A88}"/>
          </ac:spMkLst>
        </pc:spChg>
        <pc:spChg chg="mod">
          <ac:chgData name="אילן שטילמן" userId="4c1030aebb496451" providerId="LiveId" clId="{7A49693B-E3F8-44F3-9885-355B3E2B0110}" dt="2024-08-18T14:34:50.205" v="509" actId="1076"/>
          <ac:spMkLst>
            <pc:docMk/>
            <pc:sldMk cId="802327794" sldId="321"/>
            <ac:spMk id="21" creationId="{6DB56206-1B86-EA1C-BF16-65BC3382C842}"/>
          </ac:spMkLst>
        </pc:spChg>
        <pc:spChg chg="mod">
          <ac:chgData name="אילן שטילמן" userId="4c1030aebb496451" providerId="LiveId" clId="{7A49693B-E3F8-44F3-9885-355B3E2B0110}" dt="2024-08-18T14:34:46.020" v="507" actId="1076"/>
          <ac:spMkLst>
            <pc:docMk/>
            <pc:sldMk cId="802327794" sldId="321"/>
            <ac:spMk id="22" creationId="{676A9D01-BF00-1995-6864-934C319D4E3A}"/>
          </ac:spMkLst>
        </pc:spChg>
        <pc:spChg chg="mod">
          <ac:chgData name="אילן שטילמן" userId="4c1030aebb496451" providerId="LiveId" clId="{7A49693B-E3F8-44F3-9885-355B3E2B0110}" dt="2024-08-18T14:34:47.508" v="508" actId="1076"/>
          <ac:spMkLst>
            <pc:docMk/>
            <pc:sldMk cId="802327794" sldId="321"/>
            <ac:spMk id="23" creationId="{2156DC27-4E7E-D64C-DBE1-129AD757DB5D}"/>
          </ac:spMkLst>
        </pc:spChg>
      </pc:sldChg>
      <pc:sldChg chg="addSp modSp mod">
        <pc:chgData name="אילן שטילמן" userId="4c1030aebb496451" providerId="LiveId" clId="{7A49693B-E3F8-44F3-9885-355B3E2B0110}" dt="2024-08-19T15:03:14.406" v="547" actId="14100"/>
        <pc:sldMkLst>
          <pc:docMk/>
          <pc:sldMk cId="3157449053" sldId="324"/>
        </pc:sldMkLst>
        <pc:spChg chg="add mod">
          <ac:chgData name="אילן שטילמן" userId="4c1030aebb496451" providerId="LiveId" clId="{7A49693B-E3F8-44F3-9885-355B3E2B0110}" dt="2024-08-19T15:03:14.406" v="547" actId="14100"/>
          <ac:spMkLst>
            <pc:docMk/>
            <pc:sldMk cId="3157449053" sldId="324"/>
            <ac:spMk id="18" creationId="{061376E0-EB69-4FC0-3019-68FFB6DD8411}"/>
          </ac:spMkLst>
        </pc:spChg>
        <pc:graphicFrameChg chg="modGraphic">
          <ac:chgData name="אילן שטילמן" userId="4c1030aebb496451" providerId="LiveId" clId="{7A49693B-E3F8-44F3-9885-355B3E2B0110}" dt="2024-08-13T16:09:32.994" v="149" actId="20577"/>
          <ac:graphicFrameMkLst>
            <pc:docMk/>
            <pc:sldMk cId="3157449053" sldId="324"/>
            <ac:graphicFrameMk id="252" creationId="{00000000-0000-0000-0000-000000000000}"/>
          </ac:graphicFrameMkLst>
        </pc:graphicFrameChg>
      </pc:sldChg>
      <pc:sldChg chg="addSp modSp mod">
        <pc:chgData name="אילן שטילמן" userId="4c1030aebb496451" providerId="LiveId" clId="{7A49693B-E3F8-44F3-9885-355B3E2B0110}" dt="2024-08-19T15:03:30.062" v="558" actId="20577"/>
        <pc:sldMkLst>
          <pc:docMk/>
          <pc:sldMk cId="1479427769" sldId="326"/>
        </pc:sldMkLst>
        <pc:spChg chg="add mod">
          <ac:chgData name="אילן שטילמן" userId="4c1030aebb496451" providerId="LiveId" clId="{7A49693B-E3F8-44F3-9885-355B3E2B0110}" dt="2024-08-19T15:03:30.062" v="558" actId="20577"/>
          <ac:spMkLst>
            <pc:docMk/>
            <pc:sldMk cId="1479427769" sldId="326"/>
            <ac:spMk id="18" creationId="{B69EE112-6775-F1F3-B695-48590388A91D}"/>
          </ac:spMkLst>
        </pc:spChg>
        <pc:graphicFrameChg chg="modGraphic">
          <ac:chgData name="אילן שטילמן" userId="4c1030aebb496451" providerId="LiveId" clId="{7A49693B-E3F8-44F3-9885-355B3E2B0110}" dt="2024-08-13T16:23:20.188" v="302" actId="20577"/>
          <ac:graphicFrameMkLst>
            <pc:docMk/>
            <pc:sldMk cId="1479427769" sldId="326"/>
            <ac:graphicFrameMk id="252" creationId="{00000000-0000-0000-0000-000000000000}"/>
          </ac:graphicFrameMkLst>
        </pc:graphicFrameChg>
      </pc:sldChg>
      <pc:sldChg chg="delSp mod">
        <pc:chgData name="אילן שטילמן" userId="4c1030aebb496451" providerId="LiveId" clId="{7A49693B-E3F8-44F3-9885-355B3E2B0110}" dt="2024-08-17T07:21:01.187" v="357" actId="478"/>
        <pc:sldMkLst>
          <pc:docMk/>
          <pc:sldMk cId="122583711" sldId="328"/>
        </pc:sldMkLst>
        <pc:spChg chg="del">
          <ac:chgData name="אילן שטילמן" userId="4c1030aebb496451" providerId="LiveId" clId="{7A49693B-E3F8-44F3-9885-355B3E2B0110}" dt="2024-08-17T07:21:01.187" v="357" actId="478"/>
          <ac:spMkLst>
            <pc:docMk/>
            <pc:sldMk cId="122583711" sldId="328"/>
            <ac:spMk id="498" creationId="{00000000-0000-0000-0000-000000000000}"/>
          </ac:spMkLst>
        </pc:spChg>
      </pc:sldChg>
      <pc:sldChg chg="modSp mod">
        <pc:chgData name="אילן שטילמן" userId="4c1030aebb496451" providerId="LiveId" clId="{7A49693B-E3F8-44F3-9885-355B3E2B0110}" dt="2024-08-29T21:57:48.266" v="664" actId="404"/>
        <pc:sldMkLst>
          <pc:docMk/>
          <pc:sldMk cId="843599499" sldId="331"/>
        </pc:sldMkLst>
        <pc:spChg chg="mod">
          <ac:chgData name="אילן שטילמן" userId="4c1030aebb496451" providerId="LiveId" clId="{7A49693B-E3F8-44F3-9885-355B3E2B0110}" dt="2024-08-29T21:57:48.266" v="664" actId="404"/>
          <ac:spMkLst>
            <pc:docMk/>
            <pc:sldMk cId="843599499" sldId="331"/>
            <ac:spMk id="5" creationId="{256E8434-B422-DF75-0AE4-A4E8328DF60E}"/>
          </ac:spMkLst>
        </pc:spChg>
      </pc:sldChg>
      <pc:sldChg chg="addSp modSp mod">
        <pc:chgData name="אילן שטילמן" userId="4c1030aebb496451" providerId="LiveId" clId="{7A49693B-E3F8-44F3-9885-355B3E2B0110}" dt="2024-08-17T08:37:43.869" v="481" actId="313"/>
        <pc:sldMkLst>
          <pc:docMk/>
          <pc:sldMk cId="4024307234" sldId="332"/>
        </pc:sldMkLst>
        <pc:spChg chg="add mod">
          <ac:chgData name="אילן שטילמן" userId="4c1030aebb496451" providerId="LiveId" clId="{7A49693B-E3F8-44F3-9885-355B3E2B0110}" dt="2024-08-17T08:37:43.869" v="481" actId="313"/>
          <ac:spMkLst>
            <pc:docMk/>
            <pc:sldMk cId="4024307234" sldId="332"/>
            <ac:spMk id="2" creationId="{CBE29C09-8FDB-99BF-450D-1750F0722D5C}"/>
          </ac:spMkLst>
        </pc:spChg>
        <pc:spChg chg="mod">
          <ac:chgData name="אילן שטילמן" userId="4c1030aebb496451" providerId="LiveId" clId="{7A49693B-E3F8-44F3-9885-355B3E2B0110}" dt="2024-08-17T08:36:57.685" v="360" actId="1076"/>
          <ac:spMkLst>
            <pc:docMk/>
            <pc:sldMk cId="4024307234" sldId="332"/>
            <ac:spMk id="602" creationId="{00000000-0000-0000-0000-000000000000}"/>
          </ac:spMkLst>
        </pc:spChg>
      </pc:sldChg>
      <pc:sldChg chg="del">
        <pc:chgData name="אילן שטילמן" userId="4c1030aebb496451" providerId="LiveId" clId="{7A49693B-E3F8-44F3-9885-355B3E2B0110}" dt="2024-08-17T07:10:04.396" v="304" actId="47"/>
        <pc:sldMkLst>
          <pc:docMk/>
          <pc:sldMk cId="1984940257" sldId="333"/>
        </pc:sldMkLst>
      </pc:sldChg>
      <pc:sldChg chg="addSp delSp modSp add mod">
        <pc:chgData name="אילן שטילמן" userId="4c1030aebb496451" providerId="LiveId" clId="{7A49693B-E3F8-44F3-9885-355B3E2B0110}" dt="2024-08-17T07:20:11.719" v="353" actId="1076"/>
        <pc:sldMkLst>
          <pc:docMk/>
          <pc:sldMk cId="2107817034" sldId="333"/>
        </pc:sldMkLst>
        <pc:spChg chg="add del mod">
          <ac:chgData name="אילן שטילמן" userId="4c1030aebb496451" providerId="LiveId" clId="{7A49693B-E3F8-44F3-9885-355B3E2B0110}" dt="2024-08-17T07:19:23.746" v="335" actId="478"/>
          <ac:spMkLst>
            <pc:docMk/>
            <pc:sldMk cId="2107817034" sldId="333"/>
            <ac:spMk id="3" creationId="{B0605781-D117-09AB-E107-432D7985B436}"/>
          </ac:spMkLst>
        </pc:spChg>
        <pc:spChg chg="add del mod">
          <ac:chgData name="אילן שטילמן" userId="4c1030aebb496451" providerId="LiveId" clId="{7A49693B-E3F8-44F3-9885-355B3E2B0110}" dt="2024-08-17T07:19:24.538" v="336" actId="478"/>
          <ac:spMkLst>
            <pc:docMk/>
            <pc:sldMk cId="2107817034" sldId="333"/>
            <ac:spMk id="5" creationId="{302C3716-0F64-0104-A319-EE78B09920FB}"/>
          </ac:spMkLst>
        </pc:spChg>
        <pc:spChg chg="add del mod">
          <ac:chgData name="אילן שטילמן" userId="4c1030aebb496451" providerId="LiveId" clId="{7A49693B-E3F8-44F3-9885-355B3E2B0110}" dt="2024-08-17T07:19:16.476" v="333" actId="478"/>
          <ac:spMkLst>
            <pc:docMk/>
            <pc:sldMk cId="2107817034" sldId="333"/>
            <ac:spMk id="7" creationId="{F17C2237-BBA6-A710-40BB-92EE3B39C2B0}"/>
          </ac:spMkLst>
        </pc:spChg>
        <pc:spChg chg="add del mod">
          <ac:chgData name="אילן שטילמן" userId="4c1030aebb496451" providerId="LiveId" clId="{7A49693B-E3F8-44F3-9885-355B3E2B0110}" dt="2024-08-17T07:19:18.907" v="334" actId="478"/>
          <ac:spMkLst>
            <pc:docMk/>
            <pc:sldMk cId="2107817034" sldId="333"/>
            <ac:spMk id="9" creationId="{ABB830DB-E700-965E-3B48-6FB4E9ED8A55}"/>
          </ac:spMkLst>
        </pc:spChg>
        <pc:spChg chg="add del mod">
          <ac:chgData name="אילן שטילמן" userId="4c1030aebb496451" providerId="LiveId" clId="{7A49693B-E3F8-44F3-9885-355B3E2B0110}" dt="2024-08-17T07:19:29.834" v="339" actId="478"/>
          <ac:spMkLst>
            <pc:docMk/>
            <pc:sldMk cId="2107817034" sldId="333"/>
            <ac:spMk id="11" creationId="{5784FD37-2D77-BC52-AA45-B1BE9645E094}"/>
          </ac:spMkLst>
        </pc:spChg>
        <pc:spChg chg="add del mod">
          <ac:chgData name="אילן שטילמן" userId="4c1030aebb496451" providerId="LiveId" clId="{7A49693B-E3F8-44F3-9885-355B3E2B0110}" dt="2024-08-17T07:19:30.778" v="340" actId="478"/>
          <ac:spMkLst>
            <pc:docMk/>
            <pc:sldMk cId="2107817034" sldId="333"/>
            <ac:spMk id="13" creationId="{FDC342B6-2E6C-492A-5C05-9AA807411E04}"/>
          </ac:spMkLst>
        </pc:spChg>
        <pc:spChg chg="del">
          <ac:chgData name="אילן שטילמן" userId="4c1030aebb496451" providerId="LiveId" clId="{7A49693B-E3F8-44F3-9885-355B3E2B0110}" dt="2024-08-17T07:19:26.098" v="337" actId="478"/>
          <ac:spMkLst>
            <pc:docMk/>
            <pc:sldMk cId="2107817034" sldId="333"/>
            <ac:spMk id="543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27.493" v="338" actId="478"/>
          <ac:spMkLst>
            <pc:docMk/>
            <pc:sldMk cId="2107817034" sldId="333"/>
            <ac:spMk id="544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45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46" creationId="{00000000-0000-0000-0000-000000000000}"/>
          </ac:spMkLst>
        </pc:spChg>
        <pc:spChg chg="mod">
          <ac:chgData name="אילן שטילמן" userId="4c1030aebb496451" providerId="LiveId" clId="{7A49693B-E3F8-44F3-9885-355B3E2B0110}" dt="2024-08-17T07:19:32.353" v="341" actId="20577"/>
          <ac:spMkLst>
            <pc:docMk/>
            <pc:sldMk cId="2107817034" sldId="333"/>
            <ac:spMk id="547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48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49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0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1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2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3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4" creationId="{00000000-0000-0000-0000-000000000000}"/>
          </ac:spMkLst>
        </pc:spChg>
        <pc:spChg chg="del">
          <ac:chgData name="אילן שטילמן" userId="4c1030aebb496451" providerId="LiveId" clId="{7A49693B-E3F8-44F3-9885-355B3E2B0110}" dt="2024-08-17T07:19:15.100" v="332" actId="478"/>
          <ac:spMkLst>
            <pc:docMk/>
            <pc:sldMk cId="2107817034" sldId="333"/>
            <ac:spMk id="555" creationId="{00000000-0000-0000-0000-000000000000}"/>
          </ac:spMkLst>
        </pc:spChg>
        <pc:picChg chg="add mod">
          <ac:chgData name="אילן שטילמן" userId="4c1030aebb496451" providerId="LiveId" clId="{7A49693B-E3F8-44F3-9885-355B3E2B0110}" dt="2024-08-17T07:20:11.719" v="353" actId="1076"/>
          <ac:picMkLst>
            <pc:docMk/>
            <pc:sldMk cId="2107817034" sldId="333"/>
            <ac:picMk id="15" creationId="{06414185-B24E-1F77-C280-7F33B67AF7FF}"/>
          </ac:picMkLst>
        </pc:picChg>
        <pc:picChg chg="add del mod">
          <ac:chgData name="אילן שטילמן" userId="4c1030aebb496451" providerId="LiveId" clId="{7A49693B-E3F8-44F3-9885-355B3E2B0110}" dt="2024-08-17T07:20:01.675" v="345" actId="478"/>
          <ac:picMkLst>
            <pc:docMk/>
            <pc:sldMk cId="2107817034" sldId="333"/>
            <ac:picMk id="17" creationId="{6C51D22C-5B19-81DF-8D3D-E8EBDA18C882}"/>
          </ac:picMkLst>
        </pc:picChg>
      </pc:sldChg>
      <pc:sldMasterChg chg="delSldLayout">
        <pc:chgData name="אילן שטילמן" userId="4c1030aebb496451" providerId="LiveId" clId="{7A49693B-E3F8-44F3-9885-355B3E2B0110}" dt="2024-08-17T07:10:04.396" v="304" actId="47"/>
        <pc:sldMasterMkLst>
          <pc:docMk/>
          <pc:sldMasterMk cId="0" sldId="2147483675"/>
        </pc:sldMasterMkLst>
        <pc:sldLayoutChg chg="del">
          <pc:chgData name="אילן שטילמן" userId="4c1030aebb496451" providerId="LiveId" clId="{7A49693B-E3F8-44F3-9885-355B3E2B0110}" dt="2024-08-17T07:10:02.347" v="30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אילן שטילמן" userId="4c1030aebb496451" providerId="LiveId" clId="{7A49693B-E3F8-44F3-9885-355B3E2B0110}" dt="2024-08-17T07:10:04.396" v="30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R2</c:v>
                </c:pt>
                <c:pt idx="1">
                  <c:v>RMSE</c:v>
                </c:pt>
                <c:pt idx="2">
                  <c:v>Actuall Predict</c:v>
                </c:pt>
                <c:pt idx="3">
                  <c:v>Model Predict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0.99299999999999999</c:v>
                </c:pt>
                <c:pt idx="1">
                  <c:v>0.1</c:v>
                </c:pt>
                <c:pt idx="2">
                  <c:v>42.5</c:v>
                </c:pt>
                <c:pt idx="3">
                  <c:v>43.2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9-4269-B2B1-227275A63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R2</c:v>
                </c:pt>
                <c:pt idx="1">
                  <c:v>RMSE</c:v>
                </c:pt>
                <c:pt idx="2">
                  <c:v>Actuall Predict</c:v>
                </c:pt>
                <c:pt idx="3">
                  <c:v>Model Predict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0.33</c:v>
                </c:pt>
                <c:pt idx="2">
                  <c:v>42.5</c:v>
                </c:pt>
                <c:pt idx="3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79-4269-B2B1-227275A63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R2</c:v>
                </c:pt>
                <c:pt idx="1">
                  <c:v>RMSE</c:v>
                </c:pt>
                <c:pt idx="2">
                  <c:v>Actuall Predict</c:v>
                </c:pt>
                <c:pt idx="3">
                  <c:v>Model Predict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0.97199999999999998</c:v>
                </c:pt>
                <c:pt idx="1">
                  <c:v>0.23</c:v>
                </c:pt>
                <c:pt idx="2">
                  <c:v>42.5</c:v>
                </c:pt>
                <c:pt idx="3">
                  <c:v>37.200000000000003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79-4269-B2B1-227275A63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R2</c:v>
                </c:pt>
                <c:pt idx="1">
                  <c:v>RMSE</c:v>
                </c:pt>
                <c:pt idx="2">
                  <c:v>Actuall Predict</c:v>
                </c:pt>
                <c:pt idx="3">
                  <c:v>Model Predict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0.95499999999999996</c:v>
                </c:pt>
                <c:pt idx="1">
                  <c:v>0.28999999999999998</c:v>
                </c:pt>
                <c:pt idx="2">
                  <c:v>42.5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9-4269-B2B1-227275A63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R2</c:v>
                </c:pt>
                <c:pt idx="1">
                  <c:v>RMSE</c:v>
                </c:pt>
                <c:pt idx="2">
                  <c:v>Actuall Predict</c:v>
                </c:pt>
                <c:pt idx="3">
                  <c:v>Model Predict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0.98799999999999999</c:v>
                </c:pt>
                <c:pt idx="1">
                  <c:v>0.15</c:v>
                </c:pt>
                <c:pt idx="2">
                  <c:v>42.5</c:v>
                </c:pt>
                <c:pt idx="3">
                  <c:v>42.5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9-4269-B2B1-227275A63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2134431"/>
        <c:axId val="1742134911"/>
      </c:barChart>
      <c:catAx>
        <c:axId val="174213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42134911"/>
        <c:crosses val="autoZero"/>
        <c:auto val="1"/>
        <c:lblAlgn val="ctr"/>
        <c:lblOffset val="100"/>
        <c:noMultiLvlLbl val="0"/>
      </c:catAx>
      <c:valAx>
        <c:axId val="174213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421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3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02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42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5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334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21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95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25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885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08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161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29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9fa94098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9fa94098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22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54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119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246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4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296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22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06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2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7" y="1172225"/>
            <a:ext cx="704986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Predicting </a:t>
            </a:r>
            <a:r>
              <a:rPr lang="en" dirty="0">
                <a:solidFill>
                  <a:schemeClr val="dk2"/>
                </a:solidFill>
              </a:rPr>
              <a:t>Value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f Football Players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45FBB1-33D9-33E9-2D74-92245252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196" y="3151571"/>
            <a:ext cx="6770700" cy="5571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1600" dirty="0">
                <a:latin typeface="Montserrat" panose="00000500000000000000" pitchFamily="2" charset="0"/>
                <a:cs typeface="+mn-cs"/>
              </a:rPr>
              <a:t>Presenter: Ilan Shtilman , Ariel Prestin</a:t>
            </a:r>
            <a:br>
              <a:rPr lang="en-US" altLang="en-US" sz="1600" dirty="0">
                <a:latin typeface="Montserrat" panose="00000500000000000000" pitchFamily="2" charset="0"/>
                <a:cs typeface="+mn-cs"/>
              </a:rPr>
            </a:br>
            <a:r>
              <a:rPr lang="en-US" altLang="en-US" sz="1600" dirty="0">
                <a:latin typeface="Montserrat" panose="00000500000000000000" pitchFamily="2" charset="0"/>
                <a:cs typeface="+mn-cs"/>
              </a:rPr>
              <a:t>I.D: **************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1600" dirty="0">
                <a:latin typeface="Montserrat" panose="00000500000000000000" pitchFamily="2" charset="0"/>
                <a:cs typeface="+mn-cs"/>
              </a:rPr>
              <a:t>The department of Computer Engineering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1600" dirty="0">
                <a:latin typeface="Montserrat" panose="00000500000000000000" pitchFamily="2" charset="0"/>
                <a:cs typeface="+mn-cs"/>
              </a:rPr>
              <a:t>Course: Machine Learning Project</a:t>
            </a:r>
          </a:p>
          <a:p>
            <a:endParaRPr lang="LID409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Methods For Our Project</a:t>
            </a:r>
            <a:endParaRPr dirty="0"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3237103" y="1771362"/>
            <a:ext cx="2732524" cy="2534329"/>
            <a:chOff x="1617750" y="1930125"/>
            <a:chExt cx="2269350" cy="2104750"/>
          </a:xfrm>
        </p:grpSpPr>
        <p:sp>
          <p:nvSpPr>
            <p:cNvPr id="269" name="Google Shape;269;p38"/>
            <p:cNvSpPr/>
            <p:nvPr/>
          </p:nvSpPr>
          <p:spPr>
            <a:xfrm>
              <a:off x="1617750" y="1930125"/>
              <a:ext cx="1134975" cy="1269225"/>
            </a:xfrm>
            <a:custGeom>
              <a:avLst/>
              <a:gdLst/>
              <a:ahLst/>
              <a:cxnLst/>
              <a:rect l="l" t="t" r="r" b="b"/>
              <a:pathLst>
                <a:path w="45399" h="50769" extrusionOk="0">
                  <a:moveTo>
                    <a:pt x="25575" y="1"/>
                  </a:moveTo>
                  <a:cubicBezTo>
                    <a:pt x="11442" y="1"/>
                    <a:pt x="0" y="11443"/>
                    <a:pt x="0" y="25575"/>
                  </a:cubicBezTo>
                  <a:cubicBezTo>
                    <a:pt x="0" y="38208"/>
                    <a:pt x="9156" y="48685"/>
                    <a:pt x="21194" y="50769"/>
                  </a:cubicBezTo>
                  <a:cubicBezTo>
                    <a:pt x="24063" y="41911"/>
                    <a:pt x="31600" y="35184"/>
                    <a:pt x="40898" y="33493"/>
                  </a:cubicBezTo>
                  <a:cubicBezTo>
                    <a:pt x="40077" y="30993"/>
                    <a:pt x="39648" y="28337"/>
                    <a:pt x="39648" y="25575"/>
                  </a:cubicBezTo>
                  <a:cubicBezTo>
                    <a:pt x="39648" y="19455"/>
                    <a:pt x="41803" y="13824"/>
                    <a:pt x="45399" y="9418"/>
                  </a:cubicBezTo>
                  <a:cubicBezTo>
                    <a:pt x="40708" y="3680"/>
                    <a:pt x="33564" y="1"/>
                    <a:pt x="25575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752125" y="1930125"/>
              <a:ext cx="1134975" cy="1268050"/>
            </a:xfrm>
            <a:custGeom>
              <a:avLst/>
              <a:gdLst/>
              <a:ahLst/>
              <a:cxnLst/>
              <a:rect l="l" t="t" r="r" b="b"/>
              <a:pathLst>
                <a:path w="45399" h="50722" extrusionOk="0">
                  <a:moveTo>
                    <a:pt x="19824" y="1"/>
                  </a:moveTo>
                  <a:cubicBezTo>
                    <a:pt x="11835" y="1"/>
                    <a:pt x="4691" y="3680"/>
                    <a:pt x="0" y="9418"/>
                  </a:cubicBezTo>
                  <a:cubicBezTo>
                    <a:pt x="3596" y="13824"/>
                    <a:pt x="5751" y="19444"/>
                    <a:pt x="5751" y="25575"/>
                  </a:cubicBezTo>
                  <a:cubicBezTo>
                    <a:pt x="5751" y="28326"/>
                    <a:pt x="5322" y="30957"/>
                    <a:pt x="4513" y="33445"/>
                  </a:cubicBezTo>
                  <a:cubicBezTo>
                    <a:pt x="13919" y="35064"/>
                    <a:pt x="21574" y="41815"/>
                    <a:pt x="24456" y="50721"/>
                  </a:cubicBezTo>
                  <a:cubicBezTo>
                    <a:pt x="36374" y="48530"/>
                    <a:pt x="45399" y="38101"/>
                    <a:pt x="45399" y="25575"/>
                  </a:cubicBezTo>
                  <a:cubicBezTo>
                    <a:pt x="45399" y="11443"/>
                    <a:pt x="33957" y="1"/>
                    <a:pt x="1982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608650" y="2165575"/>
              <a:ext cx="287250" cy="601875"/>
            </a:xfrm>
            <a:custGeom>
              <a:avLst/>
              <a:gdLst/>
              <a:ahLst/>
              <a:cxnLst/>
              <a:rect l="l" t="t" r="r" b="b"/>
              <a:pathLst>
                <a:path w="11490" h="24075" extrusionOk="0">
                  <a:moveTo>
                    <a:pt x="5739" y="0"/>
                  </a:moveTo>
                  <a:cubicBezTo>
                    <a:pt x="2155" y="4406"/>
                    <a:pt x="0" y="10026"/>
                    <a:pt x="0" y="16157"/>
                  </a:cubicBezTo>
                  <a:cubicBezTo>
                    <a:pt x="12" y="18908"/>
                    <a:pt x="465" y="21575"/>
                    <a:pt x="1262" y="24075"/>
                  </a:cubicBezTo>
                  <a:cubicBezTo>
                    <a:pt x="2763" y="23801"/>
                    <a:pt x="4310" y="23658"/>
                    <a:pt x="5894" y="23658"/>
                  </a:cubicBezTo>
                  <a:cubicBezTo>
                    <a:pt x="7382" y="23658"/>
                    <a:pt x="8835" y="23789"/>
                    <a:pt x="10252" y="24027"/>
                  </a:cubicBezTo>
                  <a:cubicBezTo>
                    <a:pt x="11061" y="21539"/>
                    <a:pt x="11490" y="18908"/>
                    <a:pt x="11490" y="16157"/>
                  </a:cubicBezTo>
                  <a:cubicBezTo>
                    <a:pt x="11490" y="10037"/>
                    <a:pt x="9335" y="4406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116925" y="2972825"/>
              <a:ext cx="1278150" cy="1062050"/>
            </a:xfrm>
            <a:custGeom>
              <a:avLst/>
              <a:gdLst/>
              <a:ahLst/>
              <a:cxnLst/>
              <a:rect l="l" t="t" r="r" b="b"/>
              <a:pathLst>
                <a:path w="51126" h="42482" extrusionOk="0">
                  <a:moveTo>
                    <a:pt x="25432" y="0"/>
                  </a:moveTo>
                  <a:cubicBezTo>
                    <a:pt x="20741" y="5739"/>
                    <a:pt x="13597" y="9418"/>
                    <a:pt x="5596" y="9418"/>
                  </a:cubicBezTo>
                  <a:cubicBezTo>
                    <a:pt x="4108" y="9418"/>
                    <a:pt x="2655" y="9275"/>
                    <a:pt x="1239" y="9037"/>
                  </a:cubicBezTo>
                  <a:cubicBezTo>
                    <a:pt x="441" y="11525"/>
                    <a:pt x="0" y="14157"/>
                    <a:pt x="0" y="16919"/>
                  </a:cubicBezTo>
                  <a:cubicBezTo>
                    <a:pt x="0" y="31040"/>
                    <a:pt x="11454" y="42482"/>
                    <a:pt x="25575" y="42482"/>
                  </a:cubicBezTo>
                  <a:cubicBezTo>
                    <a:pt x="39696" y="42482"/>
                    <a:pt x="51126" y="31040"/>
                    <a:pt x="51126" y="16919"/>
                  </a:cubicBezTo>
                  <a:cubicBezTo>
                    <a:pt x="51126" y="14145"/>
                    <a:pt x="50685" y="11490"/>
                    <a:pt x="49876" y="9001"/>
                  </a:cubicBezTo>
                  <a:cubicBezTo>
                    <a:pt x="48375" y="9263"/>
                    <a:pt x="46828" y="9418"/>
                    <a:pt x="45256" y="9418"/>
                  </a:cubicBezTo>
                  <a:cubicBezTo>
                    <a:pt x="37243" y="9418"/>
                    <a:pt x="30111" y="5751"/>
                    <a:pt x="2543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147575" y="2766850"/>
              <a:ext cx="605150" cy="441425"/>
            </a:xfrm>
            <a:custGeom>
              <a:avLst/>
              <a:gdLst/>
              <a:ahLst/>
              <a:cxnLst/>
              <a:rect l="l" t="t" r="r" b="b"/>
              <a:pathLst>
                <a:path w="24206" h="17657" extrusionOk="0">
                  <a:moveTo>
                    <a:pt x="19705" y="0"/>
                  </a:moveTo>
                  <a:cubicBezTo>
                    <a:pt x="10407" y="1703"/>
                    <a:pt x="2858" y="8442"/>
                    <a:pt x="1" y="17288"/>
                  </a:cubicBezTo>
                  <a:cubicBezTo>
                    <a:pt x="1417" y="17526"/>
                    <a:pt x="2870" y="17657"/>
                    <a:pt x="4358" y="17657"/>
                  </a:cubicBezTo>
                  <a:cubicBezTo>
                    <a:pt x="12371" y="17657"/>
                    <a:pt x="19515" y="13990"/>
                    <a:pt x="24206" y="8239"/>
                  </a:cubicBezTo>
                  <a:cubicBezTo>
                    <a:pt x="22230" y="5822"/>
                    <a:pt x="20706" y="3036"/>
                    <a:pt x="197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752125" y="2766250"/>
              <a:ext cx="611400" cy="442325"/>
            </a:xfrm>
            <a:custGeom>
              <a:avLst/>
              <a:gdLst/>
              <a:ahLst/>
              <a:cxnLst/>
              <a:rect l="l" t="t" r="r" b="b"/>
              <a:pathLst>
                <a:path w="24456" h="17693" extrusionOk="0">
                  <a:moveTo>
                    <a:pt x="4513" y="0"/>
                  </a:moveTo>
                  <a:cubicBezTo>
                    <a:pt x="3536" y="3048"/>
                    <a:pt x="1989" y="5846"/>
                    <a:pt x="0" y="8275"/>
                  </a:cubicBezTo>
                  <a:cubicBezTo>
                    <a:pt x="4691" y="14014"/>
                    <a:pt x="11835" y="17693"/>
                    <a:pt x="19824" y="17693"/>
                  </a:cubicBezTo>
                  <a:cubicBezTo>
                    <a:pt x="21408" y="17693"/>
                    <a:pt x="22955" y="17538"/>
                    <a:pt x="24456" y="17276"/>
                  </a:cubicBezTo>
                  <a:cubicBezTo>
                    <a:pt x="21574" y="8358"/>
                    <a:pt x="13919" y="1608"/>
                    <a:pt x="451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640200" y="2757025"/>
              <a:ext cx="225050" cy="216125"/>
            </a:xfrm>
            <a:custGeom>
              <a:avLst/>
              <a:gdLst/>
              <a:ahLst/>
              <a:cxnLst/>
              <a:rect l="l" t="t" r="r" b="b"/>
              <a:pathLst>
                <a:path w="9002" h="8645" extrusionOk="0">
                  <a:moveTo>
                    <a:pt x="4644" y="0"/>
                  </a:moveTo>
                  <a:cubicBezTo>
                    <a:pt x="3048" y="0"/>
                    <a:pt x="1501" y="131"/>
                    <a:pt x="0" y="417"/>
                  </a:cubicBezTo>
                  <a:cubicBezTo>
                    <a:pt x="989" y="3453"/>
                    <a:pt x="2513" y="6215"/>
                    <a:pt x="4501" y="8644"/>
                  </a:cubicBezTo>
                  <a:cubicBezTo>
                    <a:pt x="6477" y="6215"/>
                    <a:pt x="8013" y="3417"/>
                    <a:pt x="9002" y="369"/>
                  </a:cubicBezTo>
                  <a:cubicBezTo>
                    <a:pt x="7597" y="131"/>
                    <a:pt x="6132" y="0"/>
                    <a:pt x="46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8"/>
          <p:cNvSpPr txBox="1">
            <a:spLocks noGrp="1"/>
          </p:cNvSpPr>
          <p:nvPr>
            <p:ph type="subTitle" idx="4294967295"/>
          </p:nvPr>
        </p:nvSpPr>
        <p:spPr>
          <a:xfrm>
            <a:off x="180109" y="2076625"/>
            <a:ext cx="2803754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Classification - Models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4294967295"/>
          </p:nvPr>
        </p:nvSpPr>
        <p:spPr>
          <a:xfrm>
            <a:off x="395360" y="3292550"/>
            <a:ext cx="280375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Preparing the data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4294967295"/>
          </p:nvPr>
        </p:nvSpPr>
        <p:spPr>
          <a:xfrm>
            <a:off x="6169075" y="207662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Discretization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>
            <a:off x="4617800" y="2826500"/>
            <a:ext cx="1453500" cy="72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subTitle" idx="4294967295"/>
          </p:nvPr>
        </p:nvSpPr>
        <p:spPr>
          <a:xfrm>
            <a:off x="6169063" y="32925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Desirable Spot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Roadmap</a:t>
            </a:r>
            <a:endParaRPr dirty="0"/>
          </a:p>
        </p:txBody>
      </p:sp>
      <p:sp>
        <p:nvSpPr>
          <p:cNvPr id="286" name="Google Shape;286;p39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4294967295"/>
          </p:nvPr>
        </p:nvSpPr>
        <p:spPr>
          <a:xfrm>
            <a:off x="3611660" y="1771500"/>
            <a:ext cx="184658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Discretization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4294967295"/>
          </p:nvPr>
        </p:nvSpPr>
        <p:spPr>
          <a:xfrm>
            <a:off x="6366224" y="1471875"/>
            <a:ext cx="173175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Classification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4294967295"/>
          </p:nvPr>
        </p:nvSpPr>
        <p:spPr>
          <a:xfrm>
            <a:off x="717800" y="2796700"/>
            <a:ext cx="25695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Chose the Target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Fill the Empty cells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Using Selector For best features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4294967295"/>
          </p:nvPr>
        </p:nvSpPr>
        <p:spPr>
          <a:xfrm>
            <a:off x="3250200" y="2489350"/>
            <a:ext cx="25695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simulate a model for creating the labels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Create the labels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Training 80%-20% via best features to predict the labels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4294967295"/>
          </p:nvPr>
        </p:nvSpPr>
        <p:spPr>
          <a:xfrm>
            <a:off x="5852025" y="2175624"/>
            <a:ext cx="2569500" cy="167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Using different type of models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Check about overfitting of the Train/Test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Trying to get a high accuracy – Usefull prediction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362;p79">
            <a:extLst>
              <a:ext uri="{FF2B5EF4-FFF2-40B4-BE49-F238E27FC236}">
                <a16:creationId xmlns:a16="http://schemas.microsoft.com/office/drawing/2014/main" id="{63752D6A-75B4-E7D5-5553-30F62DC36919}"/>
              </a:ext>
            </a:extLst>
          </p:cNvPr>
          <p:cNvGrpSpPr/>
          <p:nvPr/>
        </p:nvGrpSpPr>
        <p:grpSpPr>
          <a:xfrm>
            <a:off x="3237075" y="1792975"/>
            <a:ext cx="358229" cy="358199"/>
            <a:chOff x="-46401050" y="2333325"/>
            <a:chExt cx="300125" cy="300100"/>
          </a:xfrm>
        </p:grpSpPr>
        <p:sp>
          <p:nvSpPr>
            <p:cNvPr id="9" name="Google Shape;10363;p79">
              <a:extLst>
                <a:ext uri="{FF2B5EF4-FFF2-40B4-BE49-F238E27FC236}">
                  <a16:creationId xmlns:a16="http://schemas.microsoft.com/office/drawing/2014/main" id="{349DC310-EA64-9805-8A16-1FD32ADC7959}"/>
                </a:ext>
              </a:extLst>
            </p:cNvPr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64;p79">
              <a:extLst>
                <a:ext uri="{FF2B5EF4-FFF2-40B4-BE49-F238E27FC236}">
                  <a16:creationId xmlns:a16="http://schemas.microsoft.com/office/drawing/2014/main" id="{502F3A8D-FC05-2120-9A9F-E5DB708B60C0}"/>
                </a:ext>
              </a:extLst>
            </p:cNvPr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65;p79">
              <a:extLst>
                <a:ext uri="{FF2B5EF4-FFF2-40B4-BE49-F238E27FC236}">
                  <a16:creationId xmlns:a16="http://schemas.microsoft.com/office/drawing/2014/main" id="{C78B0AF9-4462-2CF0-CC2E-CCF4EFF86239}"/>
                </a:ext>
              </a:extLst>
            </p:cNvPr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66;p79">
              <a:extLst>
                <a:ext uri="{FF2B5EF4-FFF2-40B4-BE49-F238E27FC236}">
                  <a16:creationId xmlns:a16="http://schemas.microsoft.com/office/drawing/2014/main" id="{BF0427C0-AFA8-8EFD-E4C8-517D871B97E0}"/>
                </a:ext>
              </a:extLst>
            </p:cNvPr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329;p76">
            <a:extLst>
              <a:ext uri="{FF2B5EF4-FFF2-40B4-BE49-F238E27FC236}">
                <a16:creationId xmlns:a16="http://schemas.microsoft.com/office/drawing/2014/main" id="{C983815B-7DE9-5D57-46C9-2E82396410BB}"/>
              </a:ext>
            </a:extLst>
          </p:cNvPr>
          <p:cNvGrpSpPr/>
          <p:nvPr/>
        </p:nvGrpSpPr>
        <p:grpSpPr>
          <a:xfrm>
            <a:off x="565942" y="2108891"/>
            <a:ext cx="324609" cy="374825"/>
            <a:chOff x="-39783425" y="2337925"/>
            <a:chExt cx="275700" cy="318350"/>
          </a:xfrm>
        </p:grpSpPr>
        <p:sp>
          <p:nvSpPr>
            <p:cNvPr id="14" name="Google Shape;9330;p76">
              <a:extLst>
                <a:ext uri="{FF2B5EF4-FFF2-40B4-BE49-F238E27FC236}">
                  <a16:creationId xmlns:a16="http://schemas.microsoft.com/office/drawing/2014/main" id="{46EFC449-A8E0-96D1-C984-E6B1ED5DF8BE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31;p76">
              <a:extLst>
                <a:ext uri="{FF2B5EF4-FFF2-40B4-BE49-F238E27FC236}">
                  <a16:creationId xmlns:a16="http://schemas.microsoft.com/office/drawing/2014/main" id="{CFA6B27B-8345-C6E0-98AD-2C7A04201744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9690;p77">
            <a:extLst>
              <a:ext uri="{FF2B5EF4-FFF2-40B4-BE49-F238E27FC236}">
                <a16:creationId xmlns:a16="http://schemas.microsoft.com/office/drawing/2014/main" id="{3B1CD6E9-AF12-B6AF-E270-7F92D25FF97D}"/>
              </a:ext>
            </a:extLst>
          </p:cNvPr>
          <p:cNvGrpSpPr/>
          <p:nvPr/>
        </p:nvGrpSpPr>
        <p:grpSpPr>
          <a:xfrm>
            <a:off x="5852025" y="1493040"/>
            <a:ext cx="366269" cy="366269"/>
            <a:chOff x="-61783350" y="2297100"/>
            <a:chExt cx="316650" cy="316650"/>
          </a:xfrm>
        </p:grpSpPr>
        <p:sp>
          <p:nvSpPr>
            <p:cNvPr id="20" name="Google Shape;9691;p77">
              <a:extLst>
                <a:ext uri="{FF2B5EF4-FFF2-40B4-BE49-F238E27FC236}">
                  <a16:creationId xmlns:a16="http://schemas.microsoft.com/office/drawing/2014/main" id="{3FF4A841-5924-1AD7-182B-EA1BCED034AC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92;p77">
              <a:extLst>
                <a:ext uri="{FF2B5EF4-FFF2-40B4-BE49-F238E27FC236}">
                  <a16:creationId xmlns:a16="http://schemas.microsoft.com/office/drawing/2014/main" id="{8A87BC8D-F191-C044-E3C2-AF2DB4A7CBC5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7;p38">
            <a:extLst>
              <a:ext uri="{FF2B5EF4-FFF2-40B4-BE49-F238E27FC236}">
                <a16:creationId xmlns:a16="http://schemas.microsoft.com/office/drawing/2014/main" id="{A8959CF3-E9CF-8B4A-07A2-838129AA9643}"/>
              </a:ext>
            </a:extLst>
          </p:cNvPr>
          <p:cNvSpPr txBox="1">
            <a:spLocks/>
          </p:cNvSpPr>
          <p:nvPr/>
        </p:nvSpPr>
        <p:spPr>
          <a:xfrm>
            <a:off x="414122" y="2108866"/>
            <a:ext cx="2803753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spcAft>
                <a:spcPts val="1600"/>
              </a:spcAft>
              <a:buFont typeface="Montserrat"/>
              <a:buNone/>
            </a:pPr>
            <a:r>
              <a:rPr lang="en-US" dirty="0"/>
              <a:t>Preparing the data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9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49EB40-43BA-819E-5113-90A8B9D5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7" y="1471926"/>
            <a:ext cx="7841723" cy="5648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2267E7-E21D-9865-02DD-23AD688D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" y="2293191"/>
            <a:ext cx="7841723" cy="5571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8D1736-0A9F-371C-F930-EA914113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" y="2994726"/>
            <a:ext cx="7841723" cy="842337"/>
          </a:xfrm>
          <a:prstGeom prst="rect">
            <a:avLst/>
          </a:prstGeom>
        </p:spPr>
      </p:pic>
      <p:sp>
        <p:nvSpPr>
          <p:cNvPr id="34" name="Google Shape;637;p61">
            <a:extLst>
              <a:ext uri="{FF2B5EF4-FFF2-40B4-BE49-F238E27FC236}">
                <a16:creationId xmlns:a16="http://schemas.microsoft.com/office/drawing/2014/main" id="{9474A117-C207-C0BB-A370-9977E5ED4708}"/>
              </a:ext>
            </a:extLst>
          </p:cNvPr>
          <p:cNvSpPr txBox="1">
            <a:spLocks/>
          </p:cNvSpPr>
          <p:nvPr/>
        </p:nvSpPr>
        <p:spPr>
          <a:xfrm>
            <a:off x="3168583" y="4109054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51 Column's!</a:t>
            </a:r>
          </a:p>
        </p:txBody>
      </p:sp>
    </p:spTree>
    <p:extLst>
      <p:ext uri="{BB962C8B-B14F-4D97-AF65-F5344CB8AC3E}">
        <p14:creationId xmlns:p14="http://schemas.microsoft.com/office/powerpoint/2010/main" val="298335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635700" y="10302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Personal Data</a:t>
            </a:r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635700" y="14057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name, date birth, weight (10 Columns)</a:t>
            </a:r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2907750" y="10302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Physical Info</a:t>
            </a:r>
            <a:endParaRPr dirty="0"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2907750" y="14057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Jumping, Vision, Mark,  Acceleration (17 Columns)</a:t>
            </a:r>
            <a:endParaRPr dirty="0"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5179800" y="10302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Player Rating</a:t>
            </a:r>
            <a:endParaRPr dirty="0"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5179800" y="14057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Potential, Rating, Skill-Moves (6 Columns)</a:t>
            </a:r>
            <a:endParaRPr dirty="0"/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7"/>
          </p:nvPr>
        </p:nvSpPr>
        <p:spPr>
          <a:xfrm>
            <a:off x="635700" y="25064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Finanicial Info</a:t>
            </a:r>
            <a:endParaRPr dirty="0"/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8"/>
          </p:nvPr>
        </p:nvSpPr>
        <p:spPr>
          <a:xfrm>
            <a:off x="635700" y="28819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Wage, Value Player, Release Clue (3 Columns)</a:t>
            </a:r>
            <a:endParaRPr dirty="0"/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9"/>
          </p:nvPr>
        </p:nvSpPr>
        <p:spPr>
          <a:xfrm>
            <a:off x="2907750" y="25064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National Info</a:t>
            </a:r>
            <a:endParaRPr dirty="0"/>
          </a:p>
        </p:txBody>
      </p:sp>
      <p:sp>
        <p:nvSpPr>
          <p:cNvPr id="640" name="Google Shape;640;p61"/>
          <p:cNvSpPr txBox="1">
            <a:spLocks noGrp="1"/>
          </p:cNvSpPr>
          <p:nvPr>
            <p:ph type="subTitle" idx="13"/>
          </p:nvPr>
        </p:nvSpPr>
        <p:spPr>
          <a:xfrm>
            <a:off x="2907750" y="28819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National Jersey, Position, Team (3 Columns) </a:t>
            </a:r>
            <a:endParaRPr dirty="0"/>
          </a:p>
        </p:txBody>
      </p:sp>
      <p:sp>
        <p:nvSpPr>
          <p:cNvPr id="641" name="Google Shape;641;p61"/>
          <p:cNvSpPr txBox="1">
            <a:spLocks noGrp="1"/>
          </p:cNvSpPr>
          <p:nvPr>
            <p:ph type="subTitle" idx="14"/>
          </p:nvPr>
        </p:nvSpPr>
        <p:spPr>
          <a:xfrm>
            <a:off x="5179800" y="250647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Technical Info</a:t>
            </a:r>
            <a:endParaRPr dirty="0"/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15"/>
          </p:nvPr>
        </p:nvSpPr>
        <p:spPr>
          <a:xfrm>
            <a:off x="5179800" y="2881925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Curve, Volleys, Crossing (12 Columns)</a:t>
            </a:r>
            <a:endParaRPr dirty="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" name="Google Shape;631;p61">
            <a:extLst>
              <a:ext uri="{FF2B5EF4-FFF2-40B4-BE49-F238E27FC236}">
                <a16:creationId xmlns:a16="http://schemas.microsoft.com/office/drawing/2014/main" id="{E126D6FF-74A5-6E7E-48DF-699E2C375E86}"/>
              </a:ext>
            </a:extLst>
          </p:cNvPr>
          <p:cNvSpPr txBox="1">
            <a:spLocks/>
          </p:cNvSpPr>
          <p:nvPr/>
        </p:nvSpPr>
        <p:spPr>
          <a:xfrm>
            <a:off x="2783154" y="377697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18,000 Objects!</a:t>
            </a:r>
          </a:p>
        </p:txBody>
      </p:sp>
      <p:sp>
        <p:nvSpPr>
          <p:cNvPr id="4" name="Google Shape;632;p61">
            <a:extLst>
              <a:ext uri="{FF2B5EF4-FFF2-40B4-BE49-F238E27FC236}">
                <a16:creationId xmlns:a16="http://schemas.microsoft.com/office/drawing/2014/main" id="{D7B008F1-D702-9A2D-F4C5-6F6E33D92858}"/>
              </a:ext>
            </a:extLst>
          </p:cNvPr>
          <p:cNvSpPr txBox="1">
            <a:spLocks/>
          </p:cNvSpPr>
          <p:nvPr/>
        </p:nvSpPr>
        <p:spPr>
          <a:xfrm>
            <a:off x="2783154" y="4200475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Based On FIFA players dataset – updated to 2018</a:t>
            </a:r>
          </a:p>
        </p:txBody>
      </p:sp>
    </p:spTree>
    <p:extLst>
      <p:ext uri="{BB962C8B-B14F-4D97-AF65-F5344CB8AC3E}">
        <p14:creationId xmlns:p14="http://schemas.microsoft.com/office/powerpoint/2010/main" val="96379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2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900" y="123778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 – How we Worked?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C9CC5-A741-BA5B-814E-8D99EE467A88}"/>
              </a:ext>
            </a:extLst>
          </p:cNvPr>
          <p:cNvSpPr txBox="1"/>
          <p:nvPr/>
        </p:nvSpPr>
        <p:spPr>
          <a:xfrm>
            <a:off x="1877292" y="770878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gg sans"/>
              </a:rPr>
              <a:t>categorizing two key financial aspects of football players: their market value and wages.</a:t>
            </a:r>
          </a:p>
          <a:p>
            <a:endParaRPr lang="en-US" sz="1200" dirty="0">
              <a:latin typeface="gg sans"/>
            </a:endParaRPr>
          </a:p>
          <a:p>
            <a:r>
              <a:rPr lang="en-US" sz="1200" b="0" i="0" dirty="0">
                <a:effectLst/>
                <a:latin typeface="gg sans"/>
              </a:rPr>
              <a:t>Added new label</a:t>
            </a:r>
            <a:r>
              <a:rPr lang="en-US" sz="1200" dirty="0">
                <a:latin typeface="gg sans"/>
              </a:rPr>
              <a:t>’s</a:t>
            </a:r>
            <a:r>
              <a:rPr lang="en-US" sz="1200" b="0" i="0" dirty="0">
                <a:effectLst/>
                <a:latin typeface="gg sans"/>
              </a:rPr>
              <a:t> called Potential vs Overall and </a:t>
            </a:r>
            <a:r>
              <a:rPr lang="en-US" sz="1200" b="0" i="0" dirty="0" err="1">
                <a:effectLst/>
                <a:latin typeface="gg sans"/>
              </a:rPr>
              <a:t>age_bracket</a:t>
            </a:r>
            <a:r>
              <a:rPr lang="en-US" sz="1200" b="0" i="0" dirty="0">
                <a:effectLst/>
                <a:latin typeface="gg sans"/>
              </a:rPr>
              <a:t> to create a new label focused on each player to help us predict and removed unnecessary features for the models.</a:t>
            </a:r>
          </a:p>
          <a:p>
            <a:endParaRPr lang="en-US" sz="1200" dirty="0">
              <a:latin typeface="gg sans"/>
            </a:endParaRPr>
          </a:p>
          <a:p>
            <a:r>
              <a:rPr lang="en-US" sz="1200" b="0" i="0" dirty="0">
                <a:effectLst/>
                <a:latin typeface="gg sans"/>
              </a:rPr>
              <a:t>transformed the continuous variables (</a:t>
            </a:r>
            <a:r>
              <a:rPr lang="en-US" sz="1200" b="0" i="0" dirty="0" err="1">
                <a:effectLst/>
                <a:latin typeface="gg sans"/>
              </a:rPr>
              <a:t>wage_euro</a:t>
            </a:r>
            <a:r>
              <a:rPr lang="en-US" sz="1200" b="0" i="0" dirty="0">
                <a:effectLst/>
                <a:latin typeface="gg sans"/>
              </a:rPr>
              <a:t> and </a:t>
            </a:r>
            <a:r>
              <a:rPr lang="en-US" sz="1200" b="0" i="0" dirty="0" err="1">
                <a:effectLst/>
                <a:latin typeface="gg sans"/>
              </a:rPr>
              <a:t>value_euro</a:t>
            </a:r>
            <a:r>
              <a:rPr lang="en-US" sz="1200" b="0" i="0" dirty="0">
                <a:effectLst/>
                <a:latin typeface="gg sans"/>
              </a:rPr>
              <a:t>) into categorical ranges (very low, low, medium, high, very high)</a:t>
            </a:r>
          </a:p>
          <a:p>
            <a:endParaRPr lang="en-US" sz="1200" dirty="0">
              <a:latin typeface="gg sans"/>
            </a:endParaRPr>
          </a:p>
          <a:p>
            <a:r>
              <a:rPr lang="en-US" sz="1200" b="0" i="0" dirty="0">
                <a:effectLst/>
                <a:latin typeface="gg sans"/>
              </a:rPr>
              <a:t>The research was conducted in two main phases: Regression Analysis: first attempted to predict the precise market value of players using various regression models: Random Forest, K-Nearest Neighbors (KNN), Support Vector Regression (SVR), Linear Regression and Decision Tree Regression.</a:t>
            </a:r>
          </a:p>
          <a:p>
            <a:endParaRPr lang="en-US" sz="1200" dirty="0">
              <a:latin typeface="gg sans"/>
            </a:endParaRPr>
          </a:p>
          <a:p>
            <a:r>
              <a:rPr lang="en-US" sz="1200" b="0" i="0" dirty="0">
                <a:effectLst/>
                <a:latin typeface="gg sans"/>
              </a:rPr>
              <a:t>This discretization allowed to approach the problem as a classification task. For each target variable, employed several classification models: K-Nearest Neighbors (KNN) Support Vector Machines (SVM) Decision Trees M-estimate Naive Bayes XGBoost.</a:t>
            </a:r>
            <a:endParaRPr lang="LID4096" sz="1200" dirty="0"/>
          </a:p>
        </p:txBody>
      </p:sp>
      <p:sp>
        <p:nvSpPr>
          <p:cNvPr id="16" name="Google Shape;254;p37">
            <a:extLst>
              <a:ext uri="{FF2B5EF4-FFF2-40B4-BE49-F238E27FC236}">
                <a16:creationId xmlns:a16="http://schemas.microsoft.com/office/drawing/2014/main" id="{07F24BFE-799D-1787-E0DA-C4F72843C5AE}"/>
              </a:ext>
            </a:extLst>
          </p:cNvPr>
          <p:cNvSpPr/>
          <p:nvPr/>
        </p:nvSpPr>
        <p:spPr>
          <a:xfrm>
            <a:off x="1572490" y="844907"/>
            <a:ext cx="130177" cy="145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54;p37">
            <a:extLst>
              <a:ext uri="{FF2B5EF4-FFF2-40B4-BE49-F238E27FC236}">
                <a16:creationId xmlns:a16="http://schemas.microsoft.com/office/drawing/2014/main" id="{5A8909DF-5EED-B017-F6C8-03CA0DA49DE9}"/>
              </a:ext>
            </a:extLst>
          </p:cNvPr>
          <p:cNvSpPr/>
          <p:nvPr/>
        </p:nvSpPr>
        <p:spPr>
          <a:xfrm>
            <a:off x="1572490" y="1392161"/>
            <a:ext cx="130177" cy="145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54;p37">
            <a:extLst>
              <a:ext uri="{FF2B5EF4-FFF2-40B4-BE49-F238E27FC236}">
                <a16:creationId xmlns:a16="http://schemas.microsoft.com/office/drawing/2014/main" id="{6DB56206-1B86-EA1C-BF16-65BC3382C842}"/>
              </a:ext>
            </a:extLst>
          </p:cNvPr>
          <p:cNvSpPr/>
          <p:nvPr/>
        </p:nvSpPr>
        <p:spPr>
          <a:xfrm>
            <a:off x="1572487" y="2130779"/>
            <a:ext cx="130177" cy="145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54;p37">
            <a:extLst>
              <a:ext uri="{FF2B5EF4-FFF2-40B4-BE49-F238E27FC236}">
                <a16:creationId xmlns:a16="http://schemas.microsoft.com/office/drawing/2014/main" id="{676A9D01-BF00-1995-6864-934C319D4E3A}"/>
              </a:ext>
            </a:extLst>
          </p:cNvPr>
          <p:cNvSpPr/>
          <p:nvPr/>
        </p:nvSpPr>
        <p:spPr>
          <a:xfrm>
            <a:off x="1572487" y="2724463"/>
            <a:ext cx="130177" cy="145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54;p37">
            <a:extLst>
              <a:ext uri="{FF2B5EF4-FFF2-40B4-BE49-F238E27FC236}">
                <a16:creationId xmlns:a16="http://schemas.microsoft.com/office/drawing/2014/main" id="{2156DC27-4E7E-D64C-DBE1-129AD757DB5D}"/>
              </a:ext>
            </a:extLst>
          </p:cNvPr>
          <p:cNvSpPr/>
          <p:nvPr/>
        </p:nvSpPr>
        <p:spPr>
          <a:xfrm>
            <a:off x="1572487" y="3782068"/>
            <a:ext cx="130177" cy="1456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32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14185-B24E-1F77-C280-7F33B67A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06" y="1354928"/>
            <a:ext cx="4787312" cy="25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1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66%</a:t>
            </a:r>
            <a:endParaRPr dirty="0"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Potential vs Overall</a:t>
            </a:r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 idx="2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31%</a:t>
            </a:r>
            <a:endParaRPr dirty="0"/>
          </a:p>
        </p:txBody>
      </p:sp>
      <p:sp>
        <p:nvSpPr>
          <p:cNvPr id="546" name="Google Shape;546;p5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Internetional reputation</a:t>
            </a:r>
            <a:endParaRPr dirty="0"/>
          </a:p>
        </p:txBody>
      </p:sp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r>
              <a:rPr lang="he-IL" dirty="0"/>
              <a:t> </a:t>
            </a:r>
            <a:r>
              <a:rPr lang="en-US" dirty="0"/>
              <a:t> - Top 3</a:t>
            </a:r>
            <a:endParaRPr dirty="0"/>
          </a:p>
        </p:txBody>
      </p:sp>
      <p:sp>
        <p:nvSpPr>
          <p:cNvPr id="548" name="Google Shape;548;p55"/>
          <p:cNvSpPr txBox="1">
            <a:spLocks noGrp="1"/>
          </p:cNvSpPr>
          <p:nvPr>
            <p:ph type="title" idx="5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Others</a:t>
            </a:r>
            <a:endParaRPr dirty="0"/>
          </a:p>
        </p:txBody>
      </p:sp>
      <p:sp>
        <p:nvSpPr>
          <p:cNvPr id="549" name="Google Shape;549;p5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Ball Control ,Overall Rating ,Age , Corssing</a:t>
            </a:r>
            <a:endParaRPr dirty="0"/>
          </a:p>
        </p:txBody>
      </p:sp>
      <p:sp>
        <p:nvSpPr>
          <p:cNvPr id="550" name="Google Shape;550;p55"/>
          <p:cNvSpPr/>
          <p:nvPr/>
        </p:nvSpPr>
        <p:spPr>
          <a:xfrm>
            <a:off x="4045587" y="1596363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55"/>
          <p:cNvSpPr/>
          <p:nvPr/>
        </p:nvSpPr>
        <p:spPr>
          <a:xfrm>
            <a:off x="4045587" y="1596363"/>
            <a:ext cx="1090200" cy="1090200"/>
          </a:xfrm>
          <a:prstGeom prst="blockArc">
            <a:avLst>
              <a:gd name="adj1" fmla="val 18179632"/>
              <a:gd name="adj2" fmla="val 4321767"/>
              <a:gd name="adj3" fmla="val 198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552" name="Google Shape;552;p55"/>
          <p:cNvSpPr/>
          <p:nvPr/>
        </p:nvSpPr>
        <p:spPr>
          <a:xfrm>
            <a:off x="1300701" y="1596363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1300701" y="1596363"/>
            <a:ext cx="1090200" cy="1090200"/>
          </a:xfrm>
          <a:prstGeom prst="blockArc">
            <a:avLst>
              <a:gd name="adj1" fmla="val 3925824"/>
              <a:gd name="adj2" fmla="val 16223356"/>
              <a:gd name="adj3" fmla="val 1734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554" name="Google Shape;554;p55"/>
          <p:cNvSpPr/>
          <p:nvPr/>
        </p:nvSpPr>
        <p:spPr>
          <a:xfrm>
            <a:off x="6753100" y="1596363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5"/>
          <p:cNvSpPr/>
          <p:nvPr/>
        </p:nvSpPr>
        <p:spPr>
          <a:xfrm>
            <a:off x="6753100" y="1596363"/>
            <a:ext cx="1090200" cy="1090200"/>
          </a:xfrm>
          <a:prstGeom prst="blockArc">
            <a:avLst>
              <a:gd name="adj1" fmla="val 15994932"/>
              <a:gd name="adj2" fmla="val 18927422"/>
              <a:gd name="adj3" fmla="val 167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2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8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Defintion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</a:t>
            </a:r>
            <a:r>
              <a:rPr lang="en" dirty="0"/>
              <a:t>f our research.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That we want to solve.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using to fix the problem.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Of our dataset and what there inside.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Reggression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582975363"/>
              </p:ext>
            </p:extLst>
          </p:nvPr>
        </p:nvGraphicFramePr>
        <p:xfrm>
          <a:off x="747738" y="1272078"/>
          <a:ext cx="7648525" cy="3750840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Other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Below 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Advanced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World-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R^2 = 0.993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 = 0.10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= 425000.0 Euro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= 430202.2 Euro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>
            <a:off x="7709675" y="207180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7709675" y="2746801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045096" y="3336571"/>
            <a:ext cx="216600" cy="21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800928" y="1364874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256;p37">
            <a:extLst>
              <a:ext uri="{FF2B5EF4-FFF2-40B4-BE49-F238E27FC236}">
                <a16:creationId xmlns:a16="http://schemas.microsoft.com/office/drawing/2014/main" id="{E21F8C75-6F1F-8E34-C7F9-E69C30FBEBD5}"/>
              </a:ext>
            </a:extLst>
          </p:cNvPr>
          <p:cNvSpPr/>
          <p:nvPr/>
        </p:nvSpPr>
        <p:spPr>
          <a:xfrm>
            <a:off x="7706759" y="3967986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Reggression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3009843509"/>
              </p:ext>
            </p:extLst>
          </p:nvPr>
        </p:nvGraphicFramePr>
        <p:xfrm>
          <a:off x="747738" y="1272078"/>
          <a:ext cx="7648525" cy="3750840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Below 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Advanced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World-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R^2 = 0.943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 = 0.33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= 425000.0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= 483981.9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>
            <a:off x="7709675" y="207180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5332338" y="265842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5332338" y="4014125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107144" y="3468725"/>
            <a:ext cx="216600" cy="21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717800" y="1357947"/>
            <a:ext cx="1690254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4149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Reggression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3421382666"/>
              </p:ext>
            </p:extLst>
          </p:nvPr>
        </p:nvGraphicFramePr>
        <p:xfrm>
          <a:off x="747738" y="1272078"/>
          <a:ext cx="7648525" cy="3750840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Below 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Advanced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World-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R^2 = 0.972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 = 0.23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= 425000.0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= 372116.1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>
            <a:off x="7709675" y="207180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6509975" y="2672275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5332338" y="4014125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107144" y="3468725"/>
            <a:ext cx="216600" cy="21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717800" y="1357947"/>
            <a:ext cx="1690254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SVR Regression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Reggression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22173828"/>
              </p:ext>
            </p:extLst>
          </p:nvPr>
        </p:nvGraphicFramePr>
        <p:xfrm>
          <a:off x="747738" y="1272078"/>
          <a:ext cx="7648525" cy="3750840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Below 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Advanced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World-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R^2 = 0.955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 = 0.29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= 425000.0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= 370114.0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>
            <a:off x="7709675" y="207180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6509975" y="2672275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5332338" y="4014125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107144" y="3468725"/>
            <a:ext cx="216600" cy="21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568036" y="1357947"/>
            <a:ext cx="1840018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3629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Reggression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3039944838"/>
              </p:ext>
            </p:extLst>
          </p:nvPr>
        </p:nvGraphicFramePr>
        <p:xfrm>
          <a:off x="747738" y="1272078"/>
          <a:ext cx="7648525" cy="3750840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Below 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Advanced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World-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</a:t>
                      </a:r>
                      <a:endParaRPr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R^2 = 0.988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 = 0.15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= 425000.0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= 425000.0 Euro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37"/>
          <p:cNvSpPr/>
          <p:nvPr/>
        </p:nvSpPr>
        <p:spPr>
          <a:xfrm>
            <a:off x="7709675" y="2071800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7709675" y="2746801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7709675" y="3951779"/>
            <a:ext cx="2166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7"/>
          <p:cNvSpPr/>
          <p:nvPr/>
        </p:nvSpPr>
        <p:spPr>
          <a:xfrm>
            <a:off x="3030944" y="3427161"/>
            <a:ext cx="216600" cy="21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609600" y="1357947"/>
            <a:ext cx="1798454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736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"/>
          <p:cNvSpPr txBox="1">
            <a:spLocks noGrp="1"/>
          </p:cNvSpPr>
          <p:nvPr>
            <p:ph type="title"/>
          </p:nvPr>
        </p:nvSpPr>
        <p:spPr>
          <a:xfrm>
            <a:off x="1345450" y="46500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Research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537D4B-38D9-DD4D-3254-F7BEA2309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716743"/>
              </p:ext>
            </p:extLst>
          </p:nvPr>
        </p:nvGraphicFramePr>
        <p:xfrm>
          <a:off x="1136073" y="78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304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– Player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1384808571"/>
              </p:ext>
            </p:extLst>
          </p:nvPr>
        </p:nvGraphicFramePr>
        <p:xfrm>
          <a:off x="747738" y="1272077"/>
          <a:ext cx="7648525" cy="3805614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 Train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IsOver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Fitting?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0.911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    0.91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0.88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0.82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0.655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0.658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Very Low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Medium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7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0.99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0.95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800928" y="1998327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DecisionTree</a:t>
            </a:r>
            <a:endParaRPr lang="en-US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20;p60">
            <a:extLst>
              <a:ext uri="{FF2B5EF4-FFF2-40B4-BE49-F238E27FC236}">
                <a16:creationId xmlns:a16="http://schemas.microsoft.com/office/drawing/2014/main" id="{2EC77111-A66B-B953-A588-F9A7D45553EF}"/>
              </a:ext>
            </a:extLst>
          </p:cNvPr>
          <p:cNvSpPr txBox="1"/>
          <p:nvPr/>
        </p:nvSpPr>
        <p:spPr>
          <a:xfrm>
            <a:off x="800928" y="2638229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</a:p>
        </p:txBody>
      </p:sp>
      <p:sp>
        <p:nvSpPr>
          <p:cNvPr id="5" name="Google Shape;620;p60">
            <a:extLst>
              <a:ext uri="{FF2B5EF4-FFF2-40B4-BE49-F238E27FC236}">
                <a16:creationId xmlns:a16="http://schemas.microsoft.com/office/drawing/2014/main" id="{2DC7C641-8CEB-09BD-DB83-1DB667F2D698}"/>
              </a:ext>
            </a:extLst>
          </p:cNvPr>
          <p:cNvSpPr txBox="1"/>
          <p:nvPr/>
        </p:nvSpPr>
        <p:spPr>
          <a:xfrm>
            <a:off x="800928" y="3322880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</a:p>
        </p:txBody>
      </p:sp>
      <p:sp>
        <p:nvSpPr>
          <p:cNvPr id="6" name="Google Shape;620;p60">
            <a:extLst>
              <a:ext uri="{FF2B5EF4-FFF2-40B4-BE49-F238E27FC236}">
                <a16:creationId xmlns:a16="http://schemas.microsoft.com/office/drawing/2014/main" id="{7FC9C6CF-E55C-798D-37E0-97C0371F0C8A}"/>
              </a:ext>
            </a:extLst>
          </p:cNvPr>
          <p:cNvSpPr txBox="1"/>
          <p:nvPr/>
        </p:nvSpPr>
        <p:spPr>
          <a:xfrm>
            <a:off x="800928" y="3941927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</a:p>
        </p:txBody>
      </p:sp>
      <p:grpSp>
        <p:nvGrpSpPr>
          <p:cNvPr id="4" name="Google Shape;9204;p75">
            <a:extLst>
              <a:ext uri="{FF2B5EF4-FFF2-40B4-BE49-F238E27FC236}">
                <a16:creationId xmlns:a16="http://schemas.microsoft.com/office/drawing/2014/main" id="{4A9A9AF6-5CAD-3D29-739C-5F86BF8C075D}"/>
              </a:ext>
            </a:extLst>
          </p:cNvPr>
          <p:cNvGrpSpPr/>
          <p:nvPr/>
        </p:nvGrpSpPr>
        <p:grpSpPr>
          <a:xfrm>
            <a:off x="5218163" y="2683462"/>
            <a:ext cx="308234" cy="308234"/>
            <a:chOff x="1487200" y="4993750"/>
            <a:chExt cx="483125" cy="483125"/>
          </a:xfrm>
        </p:grpSpPr>
        <p:sp>
          <p:nvSpPr>
            <p:cNvPr id="7" name="Google Shape;9205;p75">
              <a:extLst>
                <a:ext uri="{FF2B5EF4-FFF2-40B4-BE49-F238E27FC236}">
                  <a16:creationId xmlns:a16="http://schemas.microsoft.com/office/drawing/2014/main" id="{00EE7AE1-6D7F-961C-01EE-D061FED69520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206;p75">
              <a:extLst>
                <a:ext uri="{FF2B5EF4-FFF2-40B4-BE49-F238E27FC236}">
                  <a16:creationId xmlns:a16="http://schemas.microsoft.com/office/drawing/2014/main" id="{A9934A60-BDBC-1DB0-D534-FD450EF22A18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9207;p75">
            <a:extLst>
              <a:ext uri="{FF2B5EF4-FFF2-40B4-BE49-F238E27FC236}">
                <a16:creationId xmlns:a16="http://schemas.microsoft.com/office/drawing/2014/main" id="{8F080D1E-77F1-6B34-91B4-CB0EEDC530BD}"/>
              </a:ext>
            </a:extLst>
          </p:cNvPr>
          <p:cNvGrpSpPr/>
          <p:nvPr/>
        </p:nvGrpSpPr>
        <p:grpSpPr>
          <a:xfrm>
            <a:off x="5218187" y="2043560"/>
            <a:ext cx="308234" cy="308234"/>
            <a:chOff x="2081650" y="4993750"/>
            <a:chExt cx="483125" cy="483125"/>
          </a:xfrm>
        </p:grpSpPr>
        <p:sp>
          <p:nvSpPr>
            <p:cNvPr id="10" name="Google Shape;9208;p75">
              <a:extLst>
                <a:ext uri="{FF2B5EF4-FFF2-40B4-BE49-F238E27FC236}">
                  <a16:creationId xmlns:a16="http://schemas.microsoft.com/office/drawing/2014/main" id="{52F0FE8E-548C-8849-125E-4D1790FB6E1B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9209;p75">
              <a:extLst>
                <a:ext uri="{FF2B5EF4-FFF2-40B4-BE49-F238E27FC236}">
                  <a16:creationId xmlns:a16="http://schemas.microsoft.com/office/drawing/2014/main" id="{01681909-8F25-B10E-D1E0-6B0BC051724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9207;p75">
            <a:extLst>
              <a:ext uri="{FF2B5EF4-FFF2-40B4-BE49-F238E27FC236}">
                <a16:creationId xmlns:a16="http://schemas.microsoft.com/office/drawing/2014/main" id="{8E6FE57E-3F64-29D7-96DF-30D500683280}"/>
              </a:ext>
            </a:extLst>
          </p:cNvPr>
          <p:cNvGrpSpPr/>
          <p:nvPr/>
        </p:nvGrpSpPr>
        <p:grpSpPr>
          <a:xfrm>
            <a:off x="5218163" y="3339982"/>
            <a:ext cx="308234" cy="308234"/>
            <a:chOff x="2081650" y="4993750"/>
            <a:chExt cx="483125" cy="483125"/>
          </a:xfrm>
        </p:grpSpPr>
        <p:sp>
          <p:nvSpPr>
            <p:cNvPr id="13" name="Google Shape;9208;p75">
              <a:extLst>
                <a:ext uri="{FF2B5EF4-FFF2-40B4-BE49-F238E27FC236}">
                  <a16:creationId xmlns:a16="http://schemas.microsoft.com/office/drawing/2014/main" id="{C1EF35DD-FE5A-FEB6-33D0-06B49426ED1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209;p75">
              <a:extLst>
                <a:ext uri="{FF2B5EF4-FFF2-40B4-BE49-F238E27FC236}">
                  <a16:creationId xmlns:a16="http://schemas.microsoft.com/office/drawing/2014/main" id="{A2023659-84A4-2C50-B091-0888D746A79D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9207;p75">
            <a:extLst>
              <a:ext uri="{FF2B5EF4-FFF2-40B4-BE49-F238E27FC236}">
                <a16:creationId xmlns:a16="http://schemas.microsoft.com/office/drawing/2014/main" id="{5C4AFBB4-533F-E8D1-A854-10C217C4B482}"/>
              </a:ext>
            </a:extLst>
          </p:cNvPr>
          <p:cNvGrpSpPr/>
          <p:nvPr/>
        </p:nvGrpSpPr>
        <p:grpSpPr>
          <a:xfrm>
            <a:off x="5218163" y="3954859"/>
            <a:ext cx="308234" cy="308234"/>
            <a:chOff x="2081650" y="4993750"/>
            <a:chExt cx="483125" cy="483125"/>
          </a:xfrm>
        </p:grpSpPr>
        <p:sp>
          <p:nvSpPr>
            <p:cNvPr id="16" name="Google Shape;9208;p75">
              <a:extLst>
                <a:ext uri="{FF2B5EF4-FFF2-40B4-BE49-F238E27FC236}">
                  <a16:creationId xmlns:a16="http://schemas.microsoft.com/office/drawing/2014/main" id="{1A8A7A89-1A23-1DAE-D1CE-2FBEAA49196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209;p75">
              <a:extLst>
                <a:ext uri="{FF2B5EF4-FFF2-40B4-BE49-F238E27FC236}">
                  <a16:creationId xmlns:a16="http://schemas.microsoft.com/office/drawing/2014/main" id="{59B54B48-A1F4-3D3E-9A8B-CC4EC8F12427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" name="Google Shape;620;p60">
            <a:extLst>
              <a:ext uri="{FF2B5EF4-FFF2-40B4-BE49-F238E27FC236}">
                <a16:creationId xmlns:a16="http://schemas.microsoft.com/office/drawing/2014/main" id="{061376E0-EB69-4FC0-3019-68FFB6DD8411}"/>
              </a:ext>
            </a:extLst>
          </p:cNvPr>
          <p:cNvSpPr txBox="1"/>
          <p:nvPr/>
        </p:nvSpPr>
        <p:spPr>
          <a:xfrm>
            <a:off x="6497445" y="185854"/>
            <a:ext cx="1642101" cy="84502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MR – 0.63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Very Low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8939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5744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632502" y="2364468"/>
            <a:ext cx="1542678" cy="414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89%</a:t>
            </a:r>
            <a:endParaRPr dirty="0"/>
          </a:p>
        </p:txBody>
      </p:sp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632502" y="399207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M-estimate CrossValidation (5)</a:t>
            </a:r>
            <a:endParaRPr dirty="0"/>
          </a:p>
        </p:txBody>
      </p:sp>
      <p:sp>
        <p:nvSpPr>
          <p:cNvPr id="550" name="Google Shape;550;p55"/>
          <p:cNvSpPr/>
          <p:nvPr/>
        </p:nvSpPr>
        <p:spPr>
          <a:xfrm>
            <a:off x="954705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954705" y="1468582"/>
            <a:ext cx="777113" cy="698436"/>
          </a:xfrm>
          <a:prstGeom prst="blockArc">
            <a:avLst>
              <a:gd name="adj1" fmla="val 21167787"/>
              <a:gd name="adj2" fmla="val 18185989"/>
              <a:gd name="adj3" fmla="val 168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10" name="Google Shape;543;p55">
            <a:extLst>
              <a:ext uri="{FF2B5EF4-FFF2-40B4-BE49-F238E27FC236}">
                <a16:creationId xmlns:a16="http://schemas.microsoft.com/office/drawing/2014/main" id="{9142B12D-3ED4-1D82-7647-31DC63BE6F9C}"/>
              </a:ext>
            </a:extLst>
          </p:cNvPr>
          <p:cNvSpPr txBox="1">
            <a:spLocks/>
          </p:cNvSpPr>
          <p:nvPr/>
        </p:nvSpPr>
        <p:spPr>
          <a:xfrm>
            <a:off x="214264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77%</a:t>
            </a:r>
          </a:p>
        </p:txBody>
      </p:sp>
      <p:sp>
        <p:nvSpPr>
          <p:cNvPr id="12" name="Google Shape;550;p55">
            <a:extLst>
              <a:ext uri="{FF2B5EF4-FFF2-40B4-BE49-F238E27FC236}">
                <a16:creationId xmlns:a16="http://schemas.microsoft.com/office/drawing/2014/main" id="{CF14D56C-31CF-15A0-0D62-5B7CCB5AE03B}"/>
              </a:ext>
            </a:extLst>
          </p:cNvPr>
          <p:cNvSpPr/>
          <p:nvPr/>
        </p:nvSpPr>
        <p:spPr>
          <a:xfrm>
            <a:off x="246485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51;p55">
            <a:extLst>
              <a:ext uri="{FF2B5EF4-FFF2-40B4-BE49-F238E27FC236}">
                <a16:creationId xmlns:a16="http://schemas.microsoft.com/office/drawing/2014/main" id="{67CF033E-0085-BBC8-E783-B236AE2CAAA7}"/>
              </a:ext>
            </a:extLst>
          </p:cNvPr>
          <p:cNvSpPr/>
          <p:nvPr/>
        </p:nvSpPr>
        <p:spPr>
          <a:xfrm>
            <a:off x="2464850" y="1468582"/>
            <a:ext cx="777113" cy="698436"/>
          </a:xfrm>
          <a:prstGeom prst="blockArc">
            <a:avLst>
              <a:gd name="adj1" fmla="val 21434852"/>
              <a:gd name="adj2" fmla="val 17158342"/>
              <a:gd name="adj3" fmla="val 155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14" name="Google Shape;543;p55">
            <a:extLst>
              <a:ext uri="{FF2B5EF4-FFF2-40B4-BE49-F238E27FC236}">
                <a16:creationId xmlns:a16="http://schemas.microsoft.com/office/drawing/2014/main" id="{3AD03070-0386-EB16-EA33-186235EA4ECC}"/>
              </a:ext>
            </a:extLst>
          </p:cNvPr>
          <p:cNvSpPr txBox="1">
            <a:spLocks/>
          </p:cNvSpPr>
          <p:nvPr/>
        </p:nvSpPr>
        <p:spPr>
          <a:xfrm>
            <a:off x="362173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80%</a:t>
            </a:r>
          </a:p>
        </p:txBody>
      </p:sp>
      <p:sp>
        <p:nvSpPr>
          <p:cNvPr id="16" name="Google Shape;550;p55">
            <a:extLst>
              <a:ext uri="{FF2B5EF4-FFF2-40B4-BE49-F238E27FC236}">
                <a16:creationId xmlns:a16="http://schemas.microsoft.com/office/drawing/2014/main" id="{B4C4D026-E877-81B3-5F7D-03F297ADD93E}"/>
              </a:ext>
            </a:extLst>
          </p:cNvPr>
          <p:cNvSpPr/>
          <p:nvPr/>
        </p:nvSpPr>
        <p:spPr>
          <a:xfrm>
            <a:off x="394394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51;p55">
            <a:extLst>
              <a:ext uri="{FF2B5EF4-FFF2-40B4-BE49-F238E27FC236}">
                <a16:creationId xmlns:a16="http://schemas.microsoft.com/office/drawing/2014/main" id="{0CFD8770-6239-321B-F734-D4196C16A1EA}"/>
              </a:ext>
            </a:extLst>
          </p:cNvPr>
          <p:cNvSpPr/>
          <p:nvPr/>
        </p:nvSpPr>
        <p:spPr>
          <a:xfrm>
            <a:off x="3943940" y="1468582"/>
            <a:ext cx="777113" cy="698436"/>
          </a:xfrm>
          <a:prstGeom prst="blockArc">
            <a:avLst>
              <a:gd name="adj1" fmla="val 21504462"/>
              <a:gd name="adj2" fmla="val 17739769"/>
              <a:gd name="adj3" fmla="val 140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2" name="Google Shape;543;p55">
            <a:extLst>
              <a:ext uri="{FF2B5EF4-FFF2-40B4-BE49-F238E27FC236}">
                <a16:creationId xmlns:a16="http://schemas.microsoft.com/office/drawing/2014/main" id="{F1CBF5FF-AF4E-8EBD-B899-1FD8A6A1908A}"/>
              </a:ext>
            </a:extLst>
          </p:cNvPr>
          <p:cNvSpPr txBox="1">
            <a:spLocks/>
          </p:cNvSpPr>
          <p:nvPr/>
        </p:nvSpPr>
        <p:spPr>
          <a:xfrm>
            <a:off x="5131882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92%</a:t>
            </a:r>
          </a:p>
        </p:txBody>
      </p:sp>
      <p:sp>
        <p:nvSpPr>
          <p:cNvPr id="24" name="Google Shape;550;p55">
            <a:extLst>
              <a:ext uri="{FF2B5EF4-FFF2-40B4-BE49-F238E27FC236}">
                <a16:creationId xmlns:a16="http://schemas.microsoft.com/office/drawing/2014/main" id="{942EB34E-84B8-5BB5-EDD5-EEA1B6C8E2AA}"/>
              </a:ext>
            </a:extLst>
          </p:cNvPr>
          <p:cNvSpPr/>
          <p:nvPr/>
        </p:nvSpPr>
        <p:spPr>
          <a:xfrm>
            <a:off x="5454085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51;p55">
            <a:extLst>
              <a:ext uri="{FF2B5EF4-FFF2-40B4-BE49-F238E27FC236}">
                <a16:creationId xmlns:a16="http://schemas.microsoft.com/office/drawing/2014/main" id="{E47205BC-CE2D-703C-246C-CE3E4FD99DD6}"/>
              </a:ext>
            </a:extLst>
          </p:cNvPr>
          <p:cNvSpPr/>
          <p:nvPr/>
        </p:nvSpPr>
        <p:spPr>
          <a:xfrm>
            <a:off x="5454085" y="1468582"/>
            <a:ext cx="777113" cy="698436"/>
          </a:xfrm>
          <a:prstGeom prst="blockArc">
            <a:avLst>
              <a:gd name="adj1" fmla="val 21487340"/>
              <a:gd name="adj2" fmla="val 19071146"/>
              <a:gd name="adj3" fmla="val 155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6" name="Google Shape;543;p55">
            <a:extLst>
              <a:ext uri="{FF2B5EF4-FFF2-40B4-BE49-F238E27FC236}">
                <a16:creationId xmlns:a16="http://schemas.microsoft.com/office/drawing/2014/main" id="{A4199AE0-9E98-58B5-895A-59F84FD67E18}"/>
              </a:ext>
            </a:extLst>
          </p:cNvPr>
          <p:cNvSpPr txBox="1">
            <a:spLocks/>
          </p:cNvSpPr>
          <p:nvPr/>
        </p:nvSpPr>
        <p:spPr>
          <a:xfrm>
            <a:off x="664202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75%</a:t>
            </a:r>
          </a:p>
        </p:txBody>
      </p:sp>
      <p:sp>
        <p:nvSpPr>
          <p:cNvPr id="28" name="Google Shape;550;p55">
            <a:extLst>
              <a:ext uri="{FF2B5EF4-FFF2-40B4-BE49-F238E27FC236}">
                <a16:creationId xmlns:a16="http://schemas.microsoft.com/office/drawing/2014/main" id="{92B20395-52DA-A94C-E806-8B448F33CEF1}"/>
              </a:ext>
            </a:extLst>
          </p:cNvPr>
          <p:cNvSpPr/>
          <p:nvPr/>
        </p:nvSpPr>
        <p:spPr>
          <a:xfrm>
            <a:off x="696423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51;p55">
            <a:extLst>
              <a:ext uri="{FF2B5EF4-FFF2-40B4-BE49-F238E27FC236}">
                <a16:creationId xmlns:a16="http://schemas.microsoft.com/office/drawing/2014/main" id="{86673B4F-A08F-0200-EEFA-060E6E249720}"/>
              </a:ext>
            </a:extLst>
          </p:cNvPr>
          <p:cNvSpPr/>
          <p:nvPr/>
        </p:nvSpPr>
        <p:spPr>
          <a:xfrm>
            <a:off x="6964230" y="1468582"/>
            <a:ext cx="777113" cy="698436"/>
          </a:xfrm>
          <a:prstGeom prst="blockArc">
            <a:avLst>
              <a:gd name="adj1" fmla="val 21587841"/>
              <a:gd name="adj2" fmla="val 16095566"/>
              <a:gd name="adj3" fmla="val 205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A442007-F62D-1779-2CF8-6F1FD9FE5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007" y="2840772"/>
            <a:ext cx="5480223" cy="2049882"/>
          </a:xfrm>
        </p:spPr>
        <p:txBody>
          <a:bodyPr/>
          <a:lstStyle/>
          <a:p>
            <a:r>
              <a:rPr lang="en-US" dirty="0"/>
              <a:t>Average Accuracy – 0.83</a:t>
            </a:r>
          </a:p>
          <a:p>
            <a:r>
              <a:rPr lang="en-US" dirty="0"/>
              <a:t>Accuracy – 0.85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cross-validation scores range from about 75.22% to 92.99%. This variation indicates some inconsistency in the model's performance across different subsets of the data.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/>
              <a:t>M-estimate is working well, there no overfitting but can be do better.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360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– Wage Value</a:t>
            </a:r>
            <a:endParaRPr dirty="0"/>
          </a:p>
        </p:txBody>
      </p:sp>
      <p:graphicFrame>
        <p:nvGraphicFramePr>
          <p:cNvPr id="252" name="Google Shape;252;p37"/>
          <p:cNvGraphicFramePr/>
          <p:nvPr>
            <p:extLst>
              <p:ext uri="{D42A27DB-BD31-4B8C-83A1-F6EECF244321}">
                <p14:modId xmlns:p14="http://schemas.microsoft.com/office/powerpoint/2010/main" val="357875176"/>
              </p:ext>
            </p:extLst>
          </p:nvPr>
        </p:nvGraphicFramePr>
        <p:xfrm>
          <a:off x="747738" y="1272077"/>
          <a:ext cx="7648525" cy="3805614"/>
        </p:xfrm>
        <a:graphic>
          <a:graphicData uri="http://schemas.openxmlformats.org/drawingml/2006/table">
            <a:tbl>
              <a:tblPr>
                <a:noFill/>
                <a:tableStyleId>{3A1A3B57-2D0F-415D-99E3-CED593AF39AE}</a:tableStyleId>
              </a:tblPr>
              <a:tblGrid>
                <a:gridCol w="19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BasBasi</a:t>
                      </a:r>
                      <a:endParaRPr sz="18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 Train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IsOver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Fitting?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Expected 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</a:t>
                      </a:r>
                      <a:endParaRPr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0.873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    0.87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High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0.893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0.851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0.859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0.851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7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0.944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0.875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Very Low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620;p60">
            <a:extLst>
              <a:ext uri="{FF2B5EF4-FFF2-40B4-BE49-F238E27FC236}">
                <a16:creationId xmlns:a16="http://schemas.microsoft.com/office/drawing/2014/main" id="{E2761DDA-9FD3-1E60-F98A-451BEC216019}"/>
              </a:ext>
            </a:extLst>
          </p:cNvPr>
          <p:cNvSpPr txBox="1"/>
          <p:nvPr/>
        </p:nvSpPr>
        <p:spPr>
          <a:xfrm>
            <a:off x="800928" y="1998327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DecisionTree</a:t>
            </a:r>
            <a:endParaRPr lang="en-US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20;p60">
            <a:extLst>
              <a:ext uri="{FF2B5EF4-FFF2-40B4-BE49-F238E27FC236}">
                <a16:creationId xmlns:a16="http://schemas.microsoft.com/office/drawing/2014/main" id="{2EC77111-A66B-B953-A588-F9A7D45553EF}"/>
              </a:ext>
            </a:extLst>
          </p:cNvPr>
          <p:cNvSpPr txBox="1"/>
          <p:nvPr/>
        </p:nvSpPr>
        <p:spPr>
          <a:xfrm>
            <a:off x="800928" y="2638229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</a:p>
        </p:txBody>
      </p:sp>
      <p:sp>
        <p:nvSpPr>
          <p:cNvPr id="5" name="Google Shape;620;p60">
            <a:extLst>
              <a:ext uri="{FF2B5EF4-FFF2-40B4-BE49-F238E27FC236}">
                <a16:creationId xmlns:a16="http://schemas.microsoft.com/office/drawing/2014/main" id="{2DC7C641-8CEB-09BD-DB83-1DB667F2D698}"/>
              </a:ext>
            </a:extLst>
          </p:cNvPr>
          <p:cNvSpPr txBox="1"/>
          <p:nvPr/>
        </p:nvSpPr>
        <p:spPr>
          <a:xfrm>
            <a:off x="800928" y="3322880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</a:p>
        </p:txBody>
      </p:sp>
      <p:sp>
        <p:nvSpPr>
          <p:cNvPr id="6" name="Google Shape;620;p60">
            <a:extLst>
              <a:ext uri="{FF2B5EF4-FFF2-40B4-BE49-F238E27FC236}">
                <a16:creationId xmlns:a16="http://schemas.microsoft.com/office/drawing/2014/main" id="{7FC9C6CF-E55C-798D-37E0-97C0371F0C8A}"/>
              </a:ext>
            </a:extLst>
          </p:cNvPr>
          <p:cNvSpPr txBox="1"/>
          <p:nvPr/>
        </p:nvSpPr>
        <p:spPr>
          <a:xfrm>
            <a:off x="800928" y="3941927"/>
            <a:ext cx="1547417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</a:p>
        </p:txBody>
      </p:sp>
      <p:grpSp>
        <p:nvGrpSpPr>
          <p:cNvPr id="4" name="Google Shape;9204;p75">
            <a:extLst>
              <a:ext uri="{FF2B5EF4-FFF2-40B4-BE49-F238E27FC236}">
                <a16:creationId xmlns:a16="http://schemas.microsoft.com/office/drawing/2014/main" id="{34F60E39-B96C-6943-8B06-F8D29ECC9700}"/>
              </a:ext>
            </a:extLst>
          </p:cNvPr>
          <p:cNvGrpSpPr/>
          <p:nvPr/>
        </p:nvGrpSpPr>
        <p:grpSpPr>
          <a:xfrm>
            <a:off x="5308218" y="4036918"/>
            <a:ext cx="308234" cy="308234"/>
            <a:chOff x="1487200" y="4993750"/>
            <a:chExt cx="483125" cy="483125"/>
          </a:xfrm>
        </p:grpSpPr>
        <p:sp>
          <p:nvSpPr>
            <p:cNvPr id="7" name="Google Shape;9205;p75">
              <a:extLst>
                <a:ext uri="{FF2B5EF4-FFF2-40B4-BE49-F238E27FC236}">
                  <a16:creationId xmlns:a16="http://schemas.microsoft.com/office/drawing/2014/main" id="{DE51B8E4-C25B-026B-2804-CC58EFBFE548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206;p75">
              <a:extLst>
                <a:ext uri="{FF2B5EF4-FFF2-40B4-BE49-F238E27FC236}">
                  <a16:creationId xmlns:a16="http://schemas.microsoft.com/office/drawing/2014/main" id="{165A8198-4DE5-23C6-386A-F4DEC6826796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9207;p75">
            <a:extLst>
              <a:ext uri="{FF2B5EF4-FFF2-40B4-BE49-F238E27FC236}">
                <a16:creationId xmlns:a16="http://schemas.microsoft.com/office/drawing/2014/main" id="{B505B282-3768-278F-5A53-A36AE6554F49}"/>
              </a:ext>
            </a:extLst>
          </p:cNvPr>
          <p:cNvGrpSpPr/>
          <p:nvPr/>
        </p:nvGrpSpPr>
        <p:grpSpPr>
          <a:xfrm>
            <a:off x="5308218" y="3413346"/>
            <a:ext cx="308234" cy="308234"/>
            <a:chOff x="2081650" y="4993750"/>
            <a:chExt cx="483125" cy="483125"/>
          </a:xfrm>
        </p:grpSpPr>
        <p:sp>
          <p:nvSpPr>
            <p:cNvPr id="10" name="Google Shape;9208;p75">
              <a:extLst>
                <a:ext uri="{FF2B5EF4-FFF2-40B4-BE49-F238E27FC236}">
                  <a16:creationId xmlns:a16="http://schemas.microsoft.com/office/drawing/2014/main" id="{3D10F9AA-CD16-71C2-16DB-4F5202A12D44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9209;p75">
              <a:extLst>
                <a:ext uri="{FF2B5EF4-FFF2-40B4-BE49-F238E27FC236}">
                  <a16:creationId xmlns:a16="http://schemas.microsoft.com/office/drawing/2014/main" id="{3217FF47-5BC0-5314-E05A-FC1646005876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9207;p75">
            <a:extLst>
              <a:ext uri="{FF2B5EF4-FFF2-40B4-BE49-F238E27FC236}">
                <a16:creationId xmlns:a16="http://schemas.microsoft.com/office/drawing/2014/main" id="{C5B4EB07-B0E8-6CD3-C96D-717A3774697C}"/>
              </a:ext>
            </a:extLst>
          </p:cNvPr>
          <p:cNvGrpSpPr/>
          <p:nvPr/>
        </p:nvGrpSpPr>
        <p:grpSpPr>
          <a:xfrm>
            <a:off x="5307587" y="2088793"/>
            <a:ext cx="308234" cy="308234"/>
            <a:chOff x="2081650" y="4993750"/>
            <a:chExt cx="483125" cy="483125"/>
          </a:xfrm>
        </p:grpSpPr>
        <p:sp>
          <p:nvSpPr>
            <p:cNvPr id="13" name="Google Shape;9208;p75">
              <a:extLst>
                <a:ext uri="{FF2B5EF4-FFF2-40B4-BE49-F238E27FC236}">
                  <a16:creationId xmlns:a16="http://schemas.microsoft.com/office/drawing/2014/main" id="{89260258-48A2-0BA6-8697-47D5CC2B559D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209;p75">
              <a:extLst>
                <a:ext uri="{FF2B5EF4-FFF2-40B4-BE49-F238E27FC236}">
                  <a16:creationId xmlns:a16="http://schemas.microsoft.com/office/drawing/2014/main" id="{26343A6A-654C-0EEE-5036-10D4CD2B7A0B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9207;p75">
            <a:extLst>
              <a:ext uri="{FF2B5EF4-FFF2-40B4-BE49-F238E27FC236}">
                <a16:creationId xmlns:a16="http://schemas.microsoft.com/office/drawing/2014/main" id="{25D1FE7C-14CA-270E-B77C-C225D57524E1}"/>
              </a:ext>
            </a:extLst>
          </p:cNvPr>
          <p:cNvGrpSpPr/>
          <p:nvPr/>
        </p:nvGrpSpPr>
        <p:grpSpPr>
          <a:xfrm>
            <a:off x="5307563" y="2711574"/>
            <a:ext cx="308234" cy="308234"/>
            <a:chOff x="2081650" y="4993750"/>
            <a:chExt cx="483125" cy="483125"/>
          </a:xfrm>
        </p:grpSpPr>
        <p:sp>
          <p:nvSpPr>
            <p:cNvPr id="16" name="Google Shape;9208;p75">
              <a:extLst>
                <a:ext uri="{FF2B5EF4-FFF2-40B4-BE49-F238E27FC236}">
                  <a16:creationId xmlns:a16="http://schemas.microsoft.com/office/drawing/2014/main" id="{2767601B-A9DF-9508-8A4C-D58673C4A5A2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209;p75">
              <a:extLst>
                <a:ext uri="{FF2B5EF4-FFF2-40B4-BE49-F238E27FC236}">
                  <a16:creationId xmlns:a16="http://schemas.microsoft.com/office/drawing/2014/main" id="{45989C81-17F0-F17A-8434-B8F7BFC908EF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" name="Google Shape;620;p60">
            <a:extLst>
              <a:ext uri="{FF2B5EF4-FFF2-40B4-BE49-F238E27FC236}">
                <a16:creationId xmlns:a16="http://schemas.microsoft.com/office/drawing/2014/main" id="{B69EE112-6775-F1F3-B695-48590388A91D}"/>
              </a:ext>
            </a:extLst>
          </p:cNvPr>
          <p:cNvSpPr txBox="1"/>
          <p:nvPr/>
        </p:nvSpPr>
        <p:spPr>
          <a:xfrm>
            <a:off x="6497445" y="185854"/>
            <a:ext cx="1642101" cy="84502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MR – 0.77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Very Low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13,718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942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632502" y="2364468"/>
            <a:ext cx="1542678" cy="414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89%</a:t>
            </a:r>
            <a:endParaRPr dirty="0"/>
          </a:p>
        </p:txBody>
      </p:sp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632502" y="399207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M-estimate CrossValidation (5)</a:t>
            </a:r>
            <a:endParaRPr dirty="0"/>
          </a:p>
        </p:txBody>
      </p:sp>
      <p:sp>
        <p:nvSpPr>
          <p:cNvPr id="550" name="Google Shape;550;p55"/>
          <p:cNvSpPr/>
          <p:nvPr/>
        </p:nvSpPr>
        <p:spPr>
          <a:xfrm>
            <a:off x="954705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954705" y="1468582"/>
            <a:ext cx="777113" cy="698436"/>
          </a:xfrm>
          <a:prstGeom prst="blockArc">
            <a:avLst>
              <a:gd name="adj1" fmla="val 21167787"/>
              <a:gd name="adj2" fmla="val 18185989"/>
              <a:gd name="adj3" fmla="val 168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10" name="Google Shape;543;p55">
            <a:extLst>
              <a:ext uri="{FF2B5EF4-FFF2-40B4-BE49-F238E27FC236}">
                <a16:creationId xmlns:a16="http://schemas.microsoft.com/office/drawing/2014/main" id="{9142B12D-3ED4-1D82-7647-31DC63BE6F9C}"/>
              </a:ext>
            </a:extLst>
          </p:cNvPr>
          <p:cNvSpPr txBox="1">
            <a:spLocks/>
          </p:cNvSpPr>
          <p:nvPr/>
        </p:nvSpPr>
        <p:spPr>
          <a:xfrm>
            <a:off x="214264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77%</a:t>
            </a:r>
          </a:p>
        </p:txBody>
      </p:sp>
      <p:sp>
        <p:nvSpPr>
          <p:cNvPr id="12" name="Google Shape;550;p55">
            <a:extLst>
              <a:ext uri="{FF2B5EF4-FFF2-40B4-BE49-F238E27FC236}">
                <a16:creationId xmlns:a16="http://schemas.microsoft.com/office/drawing/2014/main" id="{CF14D56C-31CF-15A0-0D62-5B7CCB5AE03B}"/>
              </a:ext>
            </a:extLst>
          </p:cNvPr>
          <p:cNvSpPr/>
          <p:nvPr/>
        </p:nvSpPr>
        <p:spPr>
          <a:xfrm>
            <a:off x="246485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51;p55">
            <a:extLst>
              <a:ext uri="{FF2B5EF4-FFF2-40B4-BE49-F238E27FC236}">
                <a16:creationId xmlns:a16="http://schemas.microsoft.com/office/drawing/2014/main" id="{67CF033E-0085-BBC8-E783-B236AE2CAAA7}"/>
              </a:ext>
            </a:extLst>
          </p:cNvPr>
          <p:cNvSpPr/>
          <p:nvPr/>
        </p:nvSpPr>
        <p:spPr>
          <a:xfrm>
            <a:off x="2464850" y="1468582"/>
            <a:ext cx="777113" cy="698436"/>
          </a:xfrm>
          <a:prstGeom prst="blockArc">
            <a:avLst>
              <a:gd name="adj1" fmla="val 21434852"/>
              <a:gd name="adj2" fmla="val 17158342"/>
              <a:gd name="adj3" fmla="val 155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14" name="Google Shape;543;p55">
            <a:extLst>
              <a:ext uri="{FF2B5EF4-FFF2-40B4-BE49-F238E27FC236}">
                <a16:creationId xmlns:a16="http://schemas.microsoft.com/office/drawing/2014/main" id="{3AD03070-0386-EB16-EA33-186235EA4ECC}"/>
              </a:ext>
            </a:extLst>
          </p:cNvPr>
          <p:cNvSpPr txBox="1">
            <a:spLocks/>
          </p:cNvSpPr>
          <p:nvPr/>
        </p:nvSpPr>
        <p:spPr>
          <a:xfrm>
            <a:off x="362173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80%</a:t>
            </a:r>
          </a:p>
        </p:txBody>
      </p:sp>
      <p:sp>
        <p:nvSpPr>
          <p:cNvPr id="16" name="Google Shape;550;p55">
            <a:extLst>
              <a:ext uri="{FF2B5EF4-FFF2-40B4-BE49-F238E27FC236}">
                <a16:creationId xmlns:a16="http://schemas.microsoft.com/office/drawing/2014/main" id="{B4C4D026-E877-81B3-5F7D-03F297ADD93E}"/>
              </a:ext>
            </a:extLst>
          </p:cNvPr>
          <p:cNvSpPr/>
          <p:nvPr/>
        </p:nvSpPr>
        <p:spPr>
          <a:xfrm>
            <a:off x="394394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51;p55">
            <a:extLst>
              <a:ext uri="{FF2B5EF4-FFF2-40B4-BE49-F238E27FC236}">
                <a16:creationId xmlns:a16="http://schemas.microsoft.com/office/drawing/2014/main" id="{0CFD8770-6239-321B-F734-D4196C16A1EA}"/>
              </a:ext>
            </a:extLst>
          </p:cNvPr>
          <p:cNvSpPr/>
          <p:nvPr/>
        </p:nvSpPr>
        <p:spPr>
          <a:xfrm>
            <a:off x="3943940" y="1468582"/>
            <a:ext cx="777113" cy="698436"/>
          </a:xfrm>
          <a:prstGeom prst="blockArc">
            <a:avLst>
              <a:gd name="adj1" fmla="val 21504462"/>
              <a:gd name="adj2" fmla="val 17739769"/>
              <a:gd name="adj3" fmla="val 140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2" name="Google Shape;543;p55">
            <a:extLst>
              <a:ext uri="{FF2B5EF4-FFF2-40B4-BE49-F238E27FC236}">
                <a16:creationId xmlns:a16="http://schemas.microsoft.com/office/drawing/2014/main" id="{F1CBF5FF-AF4E-8EBD-B899-1FD8A6A1908A}"/>
              </a:ext>
            </a:extLst>
          </p:cNvPr>
          <p:cNvSpPr txBox="1">
            <a:spLocks/>
          </p:cNvSpPr>
          <p:nvPr/>
        </p:nvSpPr>
        <p:spPr>
          <a:xfrm>
            <a:off x="5131882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92%</a:t>
            </a:r>
          </a:p>
        </p:txBody>
      </p:sp>
      <p:sp>
        <p:nvSpPr>
          <p:cNvPr id="24" name="Google Shape;550;p55">
            <a:extLst>
              <a:ext uri="{FF2B5EF4-FFF2-40B4-BE49-F238E27FC236}">
                <a16:creationId xmlns:a16="http://schemas.microsoft.com/office/drawing/2014/main" id="{942EB34E-84B8-5BB5-EDD5-EEA1B6C8E2AA}"/>
              </a:ext>
            </a:extLst>
          </p:cNvPr>
          <p:cNvSpPr/>
          <p:nvPr/>
        </p:nvSpPr>
        <p:spPr>
          <a:xfrm>
            <a:off x="5454085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51;p55">
            <a:extLst>
              <a:ext uri="{FF2B5EF4-FFF2-40B4-BE49-F238E27FC236}">
                <a16:creationId xmlns:a16="http://schemas.microsoft.com/office/drawing/2014/main" id="{E47205BC-CE2D-703C-246C-CE3E4FD99DD6}"/>
              </a:ext>
            </a:extLst>
          </p:cNvPr>
          <p:cNvSpPr/>
          <p:nvPr/>
        </p:nvSpPr>
        <p:spPr>
          <a:xfrm>
            <a:off x="5454085" y="1468582"/>
            <a:ext cx="777113" cy="698436"/>
          </a:xfrm>
          <a:prstGeom prst="blockArc">
            <a:avLst>
              <a:gd name="adj1" fmla="val 21487340"/>
              <a:gd name="adj2" fmla="val 19071146"/>
              <a:gd name="adj3" fmla="val 1557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6" name="Google Shape;543;p55">
            <a:extLst>
              <a:ext uri="{FF2B5EF4-FFF2-40B4-BE49-F238E27FC236}">
                <a16:creationId xmlns:a16="http://schemas.microsoft.com/office/drawing/2014/main" id="{A4199AE0-9E98-58B5-895A-59F84FD67E18}"/>
              </a:ext>
            </a:extLst>
          </p:cNvPr>
          <p:cNvSpPr txBox="1">
            <a:spLocks/>
          </p:cNvSpPr>
          <p:nvPr/>
        </p:nvSpPr>
        <p:spPr>
          <a:xfrm>
            <a:off x="6642027" y="2364468"/>
            <a:ext cx="1542678" cy="41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75%</a:t>
            </a:r>
          </a:p>
        </p:txBody>
      </p:sp>
      <p:sp>
        <p:nvSpPr>
          <p:cNvPr id="28" name="Google Shape;550;p55">
            <a:extLst>
              <a:ext uri="{FF2B5EF4-FFF2-40B4-BE49-F238E27FC236}">
                <a16:creationId xmlns:a16="http://schemas.microsoft.com/office/drawing/2014/main" id="{92B20395-52DA-A94C-E806-8B448F33CEF1}"/>
              </a:ext>
            </a:extLst>
          </p:cNvPr>
          <p:cNvSpPr/>
          <p:nvPr/>
        </p:nvSpPr>
        <p:spPr>
          <a:xfrm>
            <a:off x="6964230" y="1468582"/>
            <a:ext cx="777113" cy="698436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51;p55">
            <a:extLst>
              <a:ext uri="{FF2B5EF4-FFF2-40B4-BE49-F238E27FC236}">
                <a16:creationId xmlns:a16="http://schemas.microsoft.com/office/drawing/2014/main" id="{86673B4F-A08F-0200-EEFA-060E6E249720}"/>
              </a:ext>
            </a:extLst>
          </p:cNvPr>
          <p:cNvSpPr/>
          <p:nvPr/>
        </p:nvSpPr>
        <p:spPr>
          <a:xfrm>
            <a:off x="6964230" y="1468582"/>
            <a:ext cx="777113" cy="698436"/>
          </a:xfrm>
          <a:prstGeom prst="blockArc">
            <a:avLst>
              <a:gd name="adj1" fmla="val 21587841"/>
              <a:gd name="adj2" fmla="val 16095566"/>
              <a:gd name="adj3" fmla="val 205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0A442007-F62D-1779-2CF8-6F1FD9FE5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007" y="2840772"/>
            <a:ext cx="5480223" cy="2049882"/>
          </a:xfrm>
        </p:spPr>
        <p:txBody>
          <a:bodyPr/>
          <a:lstStyle/>
          <a:p>
            <a:r>
              <a:rPr lang="en-US" dirty="0"/>
              <a:t>Average Accuracy – 0.83</a:t>
            </a:r>
          </a:p>
          <a:p>
            <a:r>
              <a:rPr lang="en-US" dirty="0"/>
              <a:t>Accuracy – 0.86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cross-validation scores range from about 75% to 92%. This variation indicates some inconsistency in the model's performance across different subsets of the data.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/>
              <a:t>M-estimate is working well, there no overfitting but can be do better.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673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Of how we did and work with the Dataset.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Of our project.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Conclustion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have we learned from the results?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4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35606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228321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3100573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60872" y="1516871"/>
            <a:ext cx="1614055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Regression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60872" y="2384698"/>
            <a:ext cx="1581623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Classification – Value_Player</a:t>
            </a:r>
            <a:endParaRPr sz="12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939119" y="3209700"/>
            <a:ext cx="1425128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lt1"/>
                </a:solidFill>
              </a:rPr>
              <a:t>Classification – Wage_value</a:t>
            </a:r>
          </a:p>
        </p:txBody>
      </p:sp>
      <p:sp>
        <p:nvSpPr>
          <p:cNvPr id="437" name="Google Shape;437;p46"/>
          <p:cNvSpPr/>
          <p:nvPr/>
        </p:nvSpPr>
        <p:spPr>
          <a:xfrm>
            <a:off x="2618000" y="135606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2283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310056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87737" y="1470669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Random Forest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803800" y="1470669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R^2 = 0.993</a:t>
            </a:r>
            <a:br>
              <a:rPr lang="en" sz="1400" dirty="0">
                <a:solidFill>
                  <a:schemeClr val="accent2"/>
                </a:solidFill>
              </a:rPr>
            </a:br>
            <a:r>
              <a:rPr lang="en" sz="1400" dirty="0">
                <a:solidFill>
                  <a:schemeClr val="accent2"/>
                </a:solidFill>
              </a:rPr>
              <a:t>RMSE = 0.10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453476" y="1423790"/>
            <a:ext cx="2043616" cy="75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Actual: 42.5mil Expected: 43mil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2804000" y="2342919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XGboost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294967295"/>
          </p:nvPr>
        </p:nvSpPr>
        <p:spPr>
          <a:xfrm>
            <a:off x="4765214" y="2342919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Acc Train – 0.99 Acc Test – 0.95</a:t>
            </a:r>
          </a:p>
        </p:txBody>
      </p:sp>
      <p:sp>
        <p:nvSpPr>
          <p:cNvPr id="2" name="Google Shape;443;p46">
            <a:extLst>
              <a:ext uri="{FF2B5EF4-FFF2-40B4-BE49-F238E27FC236}">
                <a16:creationId xmlns:a16="http://schemas.microsoft.com/office/drawing/2014/main" id="{428628A0-D020-08C7-9F89-CF7583D9FEF1}"/>
              </a:ext>
            </a:extLst>
          </p:cNvPr>
          <p:cNvSpPr txBox="1">
            <a:spLocks/>
          </p:cNvSpPr>
          <p:nvPr/>
        </p:nvSpPr>
        <p:spPr>
          <a:xfrm>
            <a:off x="6523899" y="2344817"/>
            <a:ext cx="2043616" cy="75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Actual: Very Low      Expected: Very Low</a:t>
            </a:r>
          </a:p>
        </p:txBody>
      </p:sp>
      <p:sp>
        <p:nvSpPr>
          <p:cNvPr id="4" name="Google Shape;444;p46">
            <a:extLst>
              <a:ext uri="{FF2B5EF4-FFF2-40B4-BE49-F238E27FC236}">
                <a16:creationId xmlns:a16="http://schemas.microsoft.com/office/drawing/2014/main" id="{FFCEF80B-A143-4D6E-CFAF-92E8AAF18762}"/>
              </a:ext>
            </a:extLst>
          </p:cNvPr>
          <p:cNvSpPr txBox="1">
            <a:spLocks/>
          </p:cNvSpPr>
          <p:nvPr/>
        </p:nvSpPr>
        <p:spPr>
          <a:xfrm>
            <a:off x="2804000" y="3215169"/>
            <a:ext cx="19002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XGboost</a:t>
            </a:r>
          </a:p>
        </p:txBody>
      </p:sp>
      <p:sp>
        <p:nvSpPr>
          <p:cNvPr id="5" name="Google Shape;445;p46">
            <a:extLst>
              <a:ext uri="{FF2B5EF4-FFF2-40B4-BE49-F238E27FC236}">
                <a16:creationId xmlns:a16="http://schemas.microsoft.com/office/drawing/2014/main" id="{238B8AAE-D689-5D3F-DAB4-7591B241B75F}"/>
              </a:ext>
            </a:extLst>
          </p:cNvPr>
          <p:cNvSpPr txBox="1">
            <a:spLocks/>
          </p:cNvSpPr>
          <p:nvPr/>
        </p:nvSpPr>
        <p:spPr>
          <a:xfrm>
            <a:off x="4765214" y="3146499"/>
            <a:ext cx="19002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Acc Train – 0.944 Acc Test – 0.875</a:t>
            </a:r>
          </a:p>
        </p:txBody>
      </p:sp>
      <p:sp>
        <p:nvSpPr>
          <p:cNvPr id="6" name="Google Shape;443;p46">
            <a:extLst>
              <a:ext uri="{FF2B5EF4-FFF2-40B4-BE49-F238E27FC236}">
                <a16:creationId xmlns:a16="http://schemas.microsoft.com/office/drawing/2014/main" id="{98E05FB9-D12C-CE6A-8BF7-91B1E413BFB9}"/>
              </a:ext>
            </a:extLst>
          </p:cNvPr>
          <p:cNvSpPr txBox="1">
            <a:spLocks/>
          </p:cNvSpPr>
          <p:nvPr/>
        </p:nvSpPr>
        <p:spPr>
          <a:xfrm>
            <a:off x="6523899" y="3143246"/>
            <a:ext cx="2043616" cy="75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Actual: Very Low      Expected: Very Low</a:t>
            </a:r>
          </a:p>
        </p:txBody>
      </p:sp>
      <p:sp>
        <p:nvSpPr>
          <p:cNvPr id="7" name="Google Shape;400;p44">
            <a:extLst>
              <a:ext uri="{FF2B5EF4-FFF2-40B4-BE49-F238E27FC236}">
                <a16:creationId xmlns:a16="http://schemas.microsoft.com/office/drawing/2014/main" id="{5C01E46E-44C8-2ED1-3853-DA7D8CE246CC}"/>
              </a:ext>
            </a:extLst>
          </p:cNvPr>
          <p:cNvSpPr txBox="1">
            <a:spLocks/>
          </p:cNvSpPr>
          <p:nvPr/>
        </p:nvSpPr>
        <p:spPr>
          <a:xfrm>
            <a:off x="3010037" y="1001769"/>
            <a:ext cx="1591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400" dirty="0">
                <a:solidFill>
                  <a:schemeClr val="dk1"/>
                </a:solidFill>
              </a:rPr>
              <a:t>Model</a:t>
            </a:r>
          </a:p>
        </p:txBody>
      </p:sp>
      <p:sp>
        <p:nvSpPr>
          <p:cNvPr id="8" name="Google Shape;400;p44">
            <a:extLst>
              <a:ext uri="{FF2B5EF4-FFF2-40B4-BE49-F238E27FC236}">
                <a16:creationId xmlns:a16="http://schemas.microsoft.com/office/drawing/2014/main" id="{1AC8CAA8-A632-4F36-FB2B-05F45F26DBF2}"/>
              </a:ext>
            </a:extLst>
          </p:cNvPr>
          <p:cNvSpPr txBox="1">
            <a:spLocks/>
          </p:cNvSpPr>
          <p:nvPr/>
        </p:nvSpPr>
        <p:spPr>
          <a:xfrm>
            <a:off x="6308344" y="965175"/>
            <a:ext cx="1591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400" dirty="0">
                <a:solidFill>
                  <a:schemeClr val="dk1"/>
                </a:solidFill>
              </a:rPr>
              <a:t>Example</a:t>
            </a:r>
          </a:p>
        </p:txBody>
      </p:sp>
      <p:sp>
        <p:nvSpPr>
          <p:cNvPr id="9" name="Google Shape;400;p44">
            <a:extLst>
              <a:ext uri="{FF2B5EF4-FFF2-40B4-BE49-F238E27FC236}">
                <a16:creationId xmlns:a16="http://schemas.microsoft.com/office/drawing/2014/main" id="{01C389CB-97C8-9154-C33A-4E2E0699B3A3}"/>
              </a:ext>
            </a:extLst>
          </p:cNvPr>
          <p:cNvSpPr txBox="1">
            <a:spLocks/>
          </p:cNvSpPr>
          <p:nvPr/>
        </p:nvSpPr>
        <p:spPr>
          <a:xfrm>
            <a:off x="4558860" y="965175"/>
            <a:ext cx="1591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US" sz="1400" dirty="0">
                <a:solidFill>
                  <a:schemeClr val="dk1"/>
                </a:solidFill>
              </a:rPr>
              <a:t>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13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602" name="Google Shape;602;p59"/>
          <p:cNvSpPr txBox="1">
            <a:spLocks noGrp="1"/>
          </p:cNvSpPr>
          <p:nvPr>
            <p:ph type="subTitle" idx="2"/>
          </p:nvPr>
        </p:nvSpPr>
        <p:spPr>
          <a:xfrm>
            <a:off x="780145" y="3133500"/>
            <a:ext cx="4012914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 Pot vs Overall and the </a:t>
            </a:r>
            <a:r>
              <a:rPr lang="en-US" dirty="0"/>
              <a:t>discretization labels were right for most of the models to predict the results at better performance</a:t>
            </a:r>
            <a:endParaRPr dirty="0"/>
          </a:p>
        </p:txBody>
      </p:sp>
      <p:sp>
        <p:nvSpPr>
          <p:cNvPr id="603" name="Google Shape;603;p59"/>
          <p:cNvSpPr txBox="1">
            <a:spLocks noGrp="1"/>
          </p:cNvSpPr>
          <p:nvPr>
            <p:ph type="subTitle" idx="3"/>
          </p:nvPr>
        </p:nvSpPr>
        <p:spPr>
          <a:xfrm>
            <a:off x="780145" y="1994306"/>
            <a:ext cx="4012914" cy="103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dirty="0">
                <a:solidFill>
                  <a:schemeClr val="tx1"/>
                </a:solidFill>
              </a:rPr>
              <a:t>Given the rich feature set in our dataset, focusing on feature importance analysis help improve model interpretability and potentially reduce overfitting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604" name="Google Shape;604;p59"/>
          <p:cNvSpPr txBox="1">
            <a:spLocks noGrp="1"/>
          </p:cNvSpPr>
          <p:nvPr>
            <p:ph type="subTitle" idx="4"/>
          </p:nvPr>
        </p:nvSpPr>
        <p:spPr>
          <a:xfrm>
            <a:off x="780145" y="1066125"/>
            <a:ext cx="4133302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Random Forest and XGBoost showing the best performance for both classification and regression tasks.</a:t>
            </a:r>
            <a:endParaRPr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2;p59">
            <a:extLst>
              <a:ext uri="{FF2B5EF4-FFF2-40B4-BE49-F238E27FC236}">
                <a16:creationId xmlns:a16="http://schemas.microsoft.com/office/drawing/2014/main" id="{CBE29C09-8FDB-99BF-450D-1750F0722D5C}"/>
              </a:ext>
            </a:extLst>
          </p:cNvPr>
          <p:cNvSpPr txBox="1">
            <a:spLocks/>
          </p:cNvSpPr>
          <p:nvPr/>
        </p:nvSpPr>
        <p:spPr>
          <a:xfrm>
            <a:off x="780145" y="4012855"/>
            <a:ext cx="4012914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Re-consider using different type of random – splitting the data set differently</a:t>
            </a:r>
          </a:p>
        </p:txBody>
      </p:sp>
    </p:spTree>
    <p:extLst>
      <p:ext uri="{BB962C8B-B14F-4D97-AF65-F5344CB8AC3E}">
        <p14:creationId xmlns:p14="http://schemas.microsoft.com/office/powerpoint/2010/main" val="402430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8;p62">
            <a:extLst>
              <a:ext uri="{FF2B5EF4-FFF2-40B4-BE49-F238E27FC236}">
                <a16:creationId xmlns:a16="http://schemas.microsoft.com/office/drawing/2014/main" id="{5CE7F080-285B-2E63-44D2-68E01634B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8188" y="1510100"/>
            <a:ext cx="7718425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5" name="Google Shape;649;p62">
            <a:extLst>
              <a:ext uri="{FF2B5EF4-FFF2-40B4-BE49-F238E27FC236}">
                <a16:creationId xmlns:a16="http://schemas.microsoft.com/office/drawing/2014/main" id="{256E8434-B422-DF75-0AE4-A4E8328DF60E}"/>
              </a:ext>
            </a:extLst>
          </p:cNvPr>
          <p:cNvSpPr txBox="1"/>
          <p:nvPr/>
        </p:nvSpPr>
        <p:spPr>
          <a:xfrm>
            <a:off x="3241679" y="2822419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*Credit to tnnlayers for using the template design</a:t>
            </a:r>
            <a:endParaRPr sz="8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435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Defnition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787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87713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this project, we are leveraging a large dataset of FIFA players to predict the market value of individual players. The dataset includes a wide range of player attributes such as age, position, skills, and performance metrics. Our goal is to develop a machine learning model that accurately estimates the monetary value of players based on these features.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4292248" y="2059472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football (soccer) transfer market is a highly dynamic and competitive environment where player valuations can fluctuate based on various factors, including performance, age, potential, and market trends. Accurately assessing a player's market value is crucial for clubs, scouts, and agents as they make decisions regarding transfers, contract negotiations, and talent acquisition.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 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Complexity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player's market value is influenced by multiple variables such as age, position, skills, and performance, making accurate is a challenging task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Expert Opinions</a:t>
            </a:r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current methods for valuing football players often rely on expert opinions, which can vary widely and lack consistency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 Quality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Ensuring data consistency and handling missing values are essential for accurate predictions.</a:t>
            </a:r>
            <a:endParaRPr dirty="0"/>
          </a:p>
        </p:txBody>
      </p:sp>
      <p:sp>
        <p:nvSpPr>
          <p:cNvPr id="242" name="Google Shape;242;p36"/>
          <p:cNvSpPr/>
          <p:nvPr/>
        </p:nvSpPr>
        <p:spPr>
          <a:xfrm>
            <a:off x="4361596" y="1969176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1706286" y="1967624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7012381" y="1966917"/>
            <a:ext cx="425343" cy="424188"/>
            <a:chOff x="-3854375" y="2405000"/>
            <a:chExt cx="294600" cy="293800"/>
          </a:xfrm>
        </p:grpSpPr>
        <p:sp>
          <p:nvSpPr>
            <p:cNvPr id="245" name="Google Shape;245;p36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Methods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012698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1261</Words>
  <Application>Microsoft Office PowerPoint</Application>
  <PresentationFormat>On-screen Show (16:9)</PresentationFormat>
  <Paragraphs>299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gg sans</vt:lpstr>
      <vt:lpstr>Montserrat</vt:lpstr>
      <vt:lpstr>Arial</vt:lpstr>
      <vt:lpstr>Fira Sans Extra Condensed Medium</vt:lpstr>
      <vt:lpstr>Management Consulting Toolkit by Slidesgo</vt:lpstr>
      <vt:lpstr>Predicting Value  Of Football Players</vt:lpstr>
      <vt:lpstr>Introduction</vt:lpstr>
      <vt:lpstr>Introduction</vt:lpstr>
      <vt:lpstr>Defnition</vt:lpstr>
      <vt:lpstr>Defintion</vt:lpstr>
      <vt:lpstr>Problem</vt:lpstr>
      <vt:lpstr>The Problem</vt:lpstr>
      <vt:lpstr>Understanding the Problem </vt:lpstr>
      <vt:lpstr>The Methods</vt:lpstr>
      <vt:lpstr>The Methods For Our Project</vt:lpstr>
      <vt:lpstr>Project Roadmap</vt:lpstr>
      <vt:lpstr>Dataset</vt:lpstr>
      <vt:lpstr>DataSet</vt:lpstr>
      <vt:lpstr>DataSet</vt:lpstr>
      <vt:lpstr>Explantion</vt:lpstr>
      <vt:lpstr>Explanation – How we Worked?</vt:lpstr>
      <vt:lpstr>Feature Selection</vt:lpstr>
      <vt:lpstr>66%</vt:lpstr>
      <vt:lpstr>Results</vt:lpstr>
      <vt:lpstr>Reggression – Player Value</vt:lpstr>
      <vt:lpstr>Reggression – Player Value</vt:lpstr>
      <vt:lpstr>Reggression – Player Value</vt:lpstr>
      <vt:lpstr>Reggression – Player Value</vt:lpstr>
      <vt:lpstr>Reggression – Player Value</vt:lpstr>
      <vt:lpstr>Total Research</vt:lpstr>
      <vt:lpstr>Classification – Player Value</vt:lpstr>
      <vt:lpstr>89%</vt:lpstr>
      <vt:lpstr>Classification – Wage Value</vt:lpstr>
      <vt:lpstr>89%</vt:lpstr>
      <vt:lpstr>Results</vt:lpstr>
      <vt:lpstr>Conclusion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אילן שטילמן</dc:creator>
  <cp:lastModifiedBy>אילן שטילמן</cp:lastModifiedBy>
  <cp:revision>6</cp:revision>
  <dcterms:modified xsi:type="dcterms:W3CDTF">2024-08-29T21:57:55Z</dcterms:modified>
</cp:coreProperties>
</file>