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36.jpg" ContentType="image/jpg"/>
  <Override PartName="/ppt/media/image37.jpg" ContentType="image/jpg"/>
  <Override PartName="/ppt/media/image38.jpg" ContentType="image/jpg"/>
  <Override PartName="/ppt/media/image39.jpg" ContentType="image/jpg"/>
  <Override PartName="/ppt/media/image40.jpg" ContentType="image/jpg"/>
  <Override PartName="/ppt/media/image41.jpg" ContentType="image/jpg"/>
  <Override PartName="/ppt/media/image42.jpg" ContentType="image/jpg"/>
  <Override PartName="/ppt/media/image43.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466" r:id="rId2"/>
    <p:sldId id="467" r:id="rId3"/>
    <p:sldId id="486" r:id="rId4"/>
    <p:sldId id="260" r:id="rId5"/>
    <p:sldId id="257" r:id="rId6"/>
    <p:sldId id="516" r:id="rId7"/>
    <p:sldId id="550" r:id="rId8"/>
    <p:sldId id="551" r:id="rId9"/>
    <p:sldId id="552" r:id="rId10"/>
    <p:sldId id="553" r:id="rId11"/>
    <p:sldId id="554" r:id="rId12"/>
    <p:sldId id="555" r:id="rId13"/>
    <p:sldId id="556" r:id="rId14"/>
    <p:sldId id="557" r:id="rId15"/>
    <p:sldId id="522" r:id="rId16"/>
    <p:sldId id="559" r:id="rId17"/>
    <p:sldId id="560" r:id="rId18"/>
    <p:sldId id="561" r:id="rId19"/>
    <p:sldId id="562" r:id="rId20"/>
    <p:sldId id="564" r:id="rId21"/>
    <p:sldId id="565" r:id="rId22"/>
    <p:sldId id="563" r:id="rId23"/>
    <p:sldId id="567" r:id="rId24"/>
    <p:sldId id="568" r:id="rId25"/>
    <p:sldId id="569" r:id="rId26"/>
    <p:sldId id="570" r:id="rId27"/>
    <p:sldId id="536" r:id="rId28"/>
    <p:sldId id="537" r:id="rId29"/>
    <p:sldId id="538" r:id="rId30"/>
    <p:sldId id="539" r:id="rId31"/>
    <p:sldId id="540" r:id="rId32"/>
    <p:sldId id="541" r:id="rId33"/>
    <p:sldId id="542" r:id="rId34"/>
    <p:sldId id="543" r:id="rId35"/>
    <p:sldId id="544" r:id="rId36"/>
    <p:sldId id="545" r:id="rId37"/>
    <p:sldId id="546" r:id="rId38"/>
    <p:sldId id="547" r:id="rId39"/>
    <p:sldId id="548" r:id="rId40"/>
    <p:sldId id="54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E7F8D-DBAA-4DC7-93E4-69C6DB9AFAA3}" v="42" dt="2023-10-01T17:00:30.282"/>
  </p1510:revLst>
</p1510:revInfo>
</file>

<file path=ppt/tableStyles.xml><?xml version="1.0" encoding="utf-8"?>
<a:tblStyleLst xmlns:a="http://schemas.openxmlformats.org/drawingml/2006/main" def="{5C22544A-7EE6-4342-B048-85BDC9FD1C3A}">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21" autoAdjust="0"/>
  </p:normalViewPr>
  <p:slideViewPr>
    <p:cSldViewPr snapToGrid="0" showGuides="1">
      <p:cViewPr varScale="1">
        <p:scale>
          <a:sx n="70" d="100"/>
          <a:sy n="70"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3AD4178-F9DF-4219-9D29-6196FF70E7C3}" type="datetimeFigureOut">
              <a:rPr lang="he-IL" smtClean="0"/>
              <a:t>ד'/סיון/תשפ"ד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C95A97-A152-46B9-8810-048B7698D5EC}" type="slidenum">
              <a:rPr lang="he-IL" smtClean="0"/>
              <a:t>‹#›</a:t>
            </a:fld>
            <a:endParaRPr lang="he-IL"/>
          </a:p>
        </p:txBody>
      </p:sp>
    </p:spTree>
    <p:extLst>
      <p:ext uri="{BB962C8B-B14F-4D97-AF65-F5344CB8AC3E}">
        <p14:creationId xmlns:p14="http://schemas.microsoft.com/office/powerpoint/2010/main" val="30428031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Decorator </a:t>
            </a:r>
            <a:r>
              <a:rPr lang="he-IL" dirty="0"/>
              <a:t> הוא תבנית עיצוב מבנית המאפשרת לצרף התנהגויות חדשות לאובייקטים על ידי הנחת אובייקטים אלה בתוך "אובייקטים מעטפת" מיוחדים המכילים את ההתנהגויות.</a:t>
            </a:r>
          </a:p>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6</a:t>
            </a:fld>
            <a:endParaRPr lang="he-IL"/>
          </a:p>
        </p:txBody>
      </p:sp>
    </p:spTree>
    <p:extLst>
      <p:ext uri="{BB962C8B-B14F-4D97-AF65-F5344CB8AC3E}">
        <p14:creationId xmlns:p14="http://schemas.microsoft.com/office/powerpoint/2010/main" val="1570140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תבנית עיצוב מבנית המאפשרת לאובייקטים עם ממשקים לא תואמים לשתף פעולה.</a:t>
            </a:r>
          </a:p>
          <a:p>
            <a:r>
              <a:rPr lang="he-IL" dirty="0"/>
              <a:t>הוא פועל כגשר בין שני ממשקים לא תואמים על ידי המרת הממשק של מחלקה לממשק אחר שהלקוח מצפה לו.</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15</a:t>
            </a:fld>
            <a:endParaRPr lang="he-IL"/>
          </a:p>
        </p:txBody>
      </p:sp>
    </p:spTree>
    <p:extLst>
      <p:ext uri="{BB962C8B-B14F-4D97-AF65-F5344CB8AC3E}">
        <p14:creationId xmlns:p14="http://schemas.microsoft.com/office/powerpoint/2010/main" val="2788733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בְּעָיָה</a:t>
            </a:r>
          </a:p>
          <a:p>
            <a:r>
              <a:rPr lang="he-IL" dirty="0"/>
              <a:t>תאר לעצמך שיש לך אפליקציה שמשתמשת כעת בשער תשלום ספציפי לעיבוד תשלומים. הממשק הקיים עבור שער התשלום הוא פשוט. </a:t>
            </a:r>
          </a:p>
          <a:p>
            <a:endParaRPr lang="he-IL" dirty="0"/>
          </a:p>
          <a:p>
            <a:r>
              <a:rPr lang="he-IL" dirty="0"/>
              <a:t>כעת, נניח שהאפליקציה שלך צריכה לשלב שער תשלום חדש, אבל הממשק שלה שונה.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16</a:t>
            </a:fld>
            <a:endParaRPr lang="he-IL"/>
          </a:p>
        </p:txBody>
      </p:sp>
    </p:spTree>
    <p:extLst>
      <p:ext uri="{BB962C8B-B14F-4D97-AF65-F5344CB8AC3E}">
        <p14:creationId xmlns:p14="http://schemas.microsoft.com/office/powerpoint/2010/main" val="2780792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 </a:t>
            </a:r>
          </a:p>
          <a:p>
            <a:r>
              <a:rPr lang="he-IL" dirty="0"/>
              <a:t>המתאם יישם את ממשק שער התשלום הישן וישתמש באופן פנימי במופע של שער התשלום החדש לעיבוד תשלומים.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17</a:t>
            </a:fld>
            <a:endParaRPr lang="he-IL"/>
          </a:p>
        </p:txBody>
      </p:sp>
    </p:spTree>
    <p:extLst>
      <p:ext uri="{BB962C8B-B14F-4D97-AF65-F5344CB8AC3E}">
        <p14:creationId xmlns:p14="http://schemas.microsoft.com/office/powerpoint/2010/main" val="90024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Composite </a:t>
            </a:r>
            <a:r>
              <a:rPr lang="he-IL" dirty="0"/>
              <a:t> המאפשרת לך לחבר אובייקטים למבני עצים כדי לייצג היררכיות חלקיות שלמות. זה מאפשר ללקוחות להתייחס לאובייקטים בודדים ולקומפוזיציות של אובייקטים באופן אחיד.</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18</a:t>
            </a:fld>
            <a:endParaRPr lang="he-IL"/>
          </a:p>
        </p:txBody>
      </p:sp>
    </p:spTree>
    <p:extLst>
      <p:ext uri="{BB962C8B-B14F-4D97-AF65-F5344CB8AC3E}">
        <p14:creationId xmlns:p14="http://schemas.microsoft.com/office/powerpoint/2010/main" val="3806035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בעיה</a:t>
            </a:r>
          </a:p>
          <a:p>
            <a:r>
              <a:rPr lang="he-IL" dirty="0"/>
              <a:t>תאר לעצמך שאתה בונה מערכת קבצים שבה אתה צריך לנהל קבצים וספריות. </a:t>
            </a:r>
          </a:p>
          <a:p>
            <a:r>
              <a:rPr lang="he-IL" dirty="0"/>
              <a:t>גם קבצים וגם ספריות צריכים לתמוך בפעולות נפוצות כמו רישום השמות והגדלים שלהם. </a:t>
            </a:r>
          </a:p>
          <a:p>
            <a:r>
              <a:rPr lang="he-IL" dirty="0"/>
              <a:t>עם זאת, ספריות יכולות להכיל מספר קבצים וספריות אחרות (ספריות משנה), בעוד שקבצים הם ישויות בודדות. </a:t>
            </a:r>
            <a:br>
              <a:rPr lang="he-IL" dirty="0"/>
            </a:br>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19</a:t>
            </a:fld>
            <a:endParaRPr lang="he-IL"/>
          </a:p>
        </p:txBody>
      </p:sp>
    </p:spTree>
    <p:extLst>
      <p:ext uri="{BB962C8B-B14F-4D97-AF65-F5344CB8AC3E}">
        <p14:creationId xmlns:p14="http://schemas.microsoft.com/office/powerpoint/2010/main" val="3747427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ללא דפוס העיצוב המרוכב, תצטרך לכתוב קוד שונה כדי לטפל בקבצים ובספריות בנפרד. </a:t>
            </a:r>
          </a:p>
          <a:p>
            <a:r>
              <a:rPr lang="he-IL" dirty="0"/>
              <a:t>זה יהפוך את הקוד שלך למורכב וקשה יותר לתחזוקה. </a:t>
            </a:r>
          </a:p>
          <a:p>
            <a:r>
              <a:rPr lang="he-IL" dirty="0"/>
              <a:t>לדוגמה, ייתכן שיהיו לך שיטות לרשימת שמות קבצים ושיטות אחרות לרשימת תוכן ספריות, מה שיחייב אותך להתייחס לקבצים ולספריות בצורה שונה בקוד שלך.</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20</a:t>
            </a:fld>
            <a:endParaRPr lang="he-IL"/>
          </a:p>
        </p:txBody>
      </p:sp>
    </p:spTree>
    <p:extLst>
      <p:ext uri="{BB962C8B-B14F-4D97-AF65-F5344CB8AC3E}">
        <p14:creationId xmlns:p14="http://schemas.microsoft.com/office/powerpoint/2010/main" val="3890323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 </a:t>
            </a:r>
          </a:p>
          <a:p>
            <a:r>
              <a:rPr lang="he-IL" dirty="0"/>
              <a:t>תבנית העיצוב המרוכבת מאפשרת לך לטפל באובייקטים בודדים (קבצים) ובקומפוזיציות של אובייקטים (ספריות) באופן אחיד. </a:t>
            </a:r>
          </a:p>
          <a:p>
            <a:r>
              <a:rPr lang="he-IL" dirty="0"/>
              <a:t>אתה מגדיר ממשק משותף לשניהם, וגם הקבצים והספריות מיישמים את הממשק הזה. בדרך זו, אתה יכול לטפל בקבצים ובספריות באותו אופן.</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21</a:t>
            </a:fld>
            <a:endParaRPr lang="he-IL"/>
          </a:p>
        </p:txBody>
      </p:sp>
    </p:spTree>
    <p:extLst>
      <p:ext uri="{BB962C8B-B14F-4D97-AF65-F5344CB8AC3E}">
        <p14:creationId xmlns:p14="http://schemas.microsoft.com/office/powerpoint/2010/main" val="2391639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אחידות: מתייחסת לאובייקטים בודדים (קבצים) ולקומפוזיציות (ספריות) באופן אחיד. </a:t>
            </a:r>
          </a:p>
          <a:p>
            <a:pPr marL="171450" indent="-171450">
              <a:buFont typeface="Arial" panose="020B0604020202020204" pitchFamily="34" charset="0"/>
              <a:buChar char="•"/>
            </a:pPr>
            <a:r>
              <a:rPr lang="he-IL" dirty="0"/>
              <a:t>מפשט את קוד הלקוח: לקוחות יכולים לטפל באובייקטים ובקומפוזיציות בודדות מבלי צורך להבחין ביניהם. </a:t>
            </a:r>
          </a:p>
          <a:p>
            <a:pPr marL="171450" indent="-171450">
              <a:buFont typeface="Arial" panose="020B0604020202020204" pitchFamily="34" charset="0"/>
              <a:buChar char="•"/>
            </a:pPr>
            <a:r>
              <a:rPr lang="he-IL" dirty="0"/>
              <a:t>גמישות: ניתן להוסיף סוגים חדשים של רכיבים מבלי לשנות את הקוד שמשתמש בהם.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22</a:t>
            </a:fld>
            <a:endParaRPr lang="he-IL"/>
          </a:p>
        </p:txBody>
      </p:sp>
    </p:spTree>
    <p:extLst>
      <p:ext uri="{BB962C8B-B14F-4D97-AF65-F5344CB8AC3E}">
        <p14:creationId xmlns:p14="http://schemas.microsoft.com/office/powerpoint/2010/main" val="3835399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Font typeface="Arial" panose="020B0604020202020204" pitchFamily="34" charset="0"/>
              <a:buNone/>
            </a:pPr>
            <a:r>
              <a:rPr lang="he-IL" dirty="0"/>
              <a:t>תבנית ארכיטקטונית בשימוש נפוץ לפיתוח ממשקי משתמש. זה מחלק יישום לשלושה רכיבים מחוברים זה לזה:</a:t>
            </a:r>
          </a:p>
          <a:p>
            <a:pPr marL="171450" indent="-171450">
              <a:buFont typeface="Arial" panose="020B0604020202020204" pitchFamily="34" charset="0"/>
              <a:buChar char="•"/>
            </a:pPr>
            <a:endParaRPr lang="he-IL" dirty="0"/>
          </a:p>
          <a:p>
            <a:pPr marL="171450" indent="-171450">
              <a:buFont typeface="Arial" panose="020B0604020202020204" pitchFamily="34" charset="0"/>
              <a:buChar char="•"/>
            </a:pPr>
            <a:r>
              <a:rPr lang="he-IL" dirty="0"/>
              <a:t>מודל: מנהל את הנתונים, ההיגיון והכללים של האפליקציה.</a:t>
            </a:r>
          </a:p>
          <a:p>
            <a:pPr marL="171450" indent="-171450">
              <a:buFont typeface="Arial" panose="020B0604020202020204" pitchFamily="34" charset="0"/>
              <a:buChar char="•"/>
            </a:pPr>
            <a:r>
              <a:rPr lang="he-IL" dirty="0"/>
              <a:t>תצוגה: מציג את הנתונים ושולח פקודות משתמש לבקר.</a:t>
            </a:r>
          </a:p>
          <a:p>
            <a:pPr marL="171450" indent="-171450">
              <a:buFont typeface="Arial" panose="020B0604020202020204" pitchFamily="34" charset="0"/>
              <a:buChar char="•"/>
            </a:pPr>
            <a:r>
              <a:rPr lang="he-IL" dirty="0"/>
              <a:t>בקר: מטפל בקלט המשתמש ומעדכן את הדגם והתצוגה בהתאם.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23</a:t>
            </a:fld>
            <a:endParaRPr lang="he-IL"/>
          </a:p>
        </p:txBody>
      </p:sp>
    </p:spTree>
    <p:extLst>
      <p:ext uri="{BB962C8B-B14F-4D97-AF65-F5344CB8AC3E}">
        <p14:creationId xmlns:p14="http://schemas.microsoft.com/office/powerpoint/2010/main" val="373129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בעיה</a:t>
            </a:r>
          </a:p>
          <a:p>
            <a:r>
              <a:rPr lang="he-IL" dirty="0"/>
              <a:t>תאר לעצמך שאתה מפתח יישום פשוט של רשימת מטלות. </a:t>
            </a:r>
          </a:p>
          <a:p>
            <a:r>
              <a:rPr lang="he-IL" dirty="0"/>
              <a:t>ביישום זה, עליך לנהל את פריטי המטלה (נתונים), להציג את רשימת פריטי המטלות (הצג) ולטפל באינטראקציות של משתמשים כגון הוספה או הסרה של פריטים (בקר). </a:t>
            </a:r>
          </a:p>
          <a:p>
            <a:endParaRPr lang="he-IL" dirty="0"/>
          </a:p>
          <a:p>
            <a:r>
              <a:rPr lang="he-IL" dirty="0"/>
              <a:t>הקוד שלך עלול להפוך לבלגן סבוך שבו הטיפול בנתונים, עדכוני ממשק המשתמש ועיבוד קלט המשתמש מעורבבים יחדיו. </a:t>
            </a:r>
          </a:p>
          <a:p>
            <a:r>
              <a:rPr lang="he-IL" dirty="0"/>
              <a:t>זה מקשה על תחזוקה, בדיקה והרחבה של הקוד.</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24</a:t>
            </a:fld>
            <a:endParaRPr lang="he-IL"/>
          </a:p>
        </p:txBody>
      </p:sp>
    </p:spTree>
    <p:extLst>
      <p:ext uri="{BB962C8B-B14F-4D97-AF65-F5344CB8AC3E}">
        <p14:creationId xmlns:p14="http://schemas.microsoft.com/office/powerpoint/2010/main" val="3085310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בְּעָיָה</a:t>
            </a:r>
            <a:r>
              <a:rPr lang="he-IL" dirty="0"/>
              <a:t> </a:t>
            </a:r>
          </a:p>
          <a:p>
            <a:r>
              <a:rPr lang="he-IL" dirty="0"/>
              <a:t>תאר לעצמך שאתה עובד על ספריית התראות המאפשרת לתוכניות אחרות להודיע ​​למשתמשים שלהן על אירועים חשובים. </a:t>
            </a:r>
          </a:p>
          <a:p>
            <a:r>
              <a:rPr lang="he-IL" dirty="0"/>
              <a:t>הגרסה הראשונית של הספרייה התבססה על המחלקה </a:t>
            </a:r>
            <a:r>
              <a:rPr lang="en-US" dirty="0"/>
              <a:t>Notifier </a:t>
            </a:r>
            <a:r>
              <a:rPr lang="he-IL" dirty="0"/>
              <a:t> שהכילה רק כמה שדות, בנאי ושיטת שליחה אחת.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7</a:t>
            </a:fld>
            <a:endParaRPr lang="he-IL"/>
          </a:p>
        </p:txBody>
      </p:sp>
    </p:spTree>
    <p:extLst>
      <p:ext uri="{BB962C8B-B14F-4D97-AF65-F5344CB8AC3E}">
        <p14:creationId xmlns:p14="http://schemas.microsoft.com/office/powerpoint/2010/main" val="1410234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a:t>
            </a:r>
          </a:p>
          <a:p>
            <a:r>
              <a:rPr lang="he-IL" dirty="0"/>
              <a:t>דפוס ה-</a:t>
            </a:r>
            <a:r>
              <a:rPr lang="en-US" dirty="0"/>
              <a:t>MVC</a:t>
            </a:r>
            <a:r>
              <a:rPr lang="he-IL" dirty="0"/>
              <a:t> מפריד בין חששות אלה, מה שהופך את הקוד למודולרי יותר וקל יותר לניהול. </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25</a:t>
            </a:fld>
            <a:endParaRPr lang="he-IL"/>
          </a:p>
        </p:txBody>
      </p:sp>
    </p:spTree>
    <p:extLst>
      <p:ext uri="{BB962C8B-B14F-4D97-AF65-F5344CB8AC3E}">
        <p14:creationId xmlns:p14="http://schemas.microsoft.com/office/powerpoint/2010/main" val="3886025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a:t>
            </a:r>
          </a:p>
          <a:p>
            <a:pPr marL="171450" indent="-171450">
              <a:buFont typeface="Arial" panose="020B0604020202020204" pitchFamily="34" charset="0"/>
              <a:buChar char="•"/>
            </a:pPr>
            <a:r>
              <a:rPr lang="he-IL" dirty="0"/>
              <a:t>הפרדת דאגות: מחלק את האפליקציה לשלושה רכיבים נפרדים, מה שהופך את הקוד לקל יותר לניהול ולתחזוקה.</a:t>
            </a:r>
          </a:p>
          <a:p>
            <a:pPr marL="171450" indent="-171450">
              <a:buFont typeface="Arial" panose="020B0604020202020204" pitchFamily="34" charset="0"/>
              <a:buChar char="•"/>
            </a:pPr>
            <a:r>
              <a:rPr lang="he-IL" dirty="0"/>
              <a:t>מודולריות: ניתן לפתח, לבדוק ולעדכן כל רכיב (דגם, תצוגה, בקר) באופן עצמאי.</a:t>
            </a:r>
          </a:p>
          <a:p>
            <a:pPr marL="171450" indent="-171450">
              <a:buFont typeface="Arial" panose="020B0604020202020204" pitchFamily="34" charset="0"/>
              <a:buChar char="•"/>
            </a:pPr>
            <a:r>
              <a:rPr lang="he-IL" dirty="0"/>
              <a:t>שימוש חוזר: ניתן לעשות שימוש חוזר ברכיבים בחלקים שונים של האפליקציה או ביישומים שונים.</a:t>
            </a:r>
          </a:p>
          <a:p>
            <a:pPr marL="171450" indent="-171450">
              <a:buFont typeface="Arial" panose="020B0604020202020204" pitchFamily="34" charset="0"/>
              <a:buChar char="•"/>
            </a:pPr>
            <a:r>
              <a:rPr lang="he-IL" dirty="0"/>
              <a:t>יכולת בדיקה: הפרדת החששות מקלה על כתיבת בדיקות יחידה עבור כל רכיב.</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26</a:t>
            </a:fld>
            <a:endParaRPr lang="he-IL"/>
          </a:p>
        </p:txBody>
      </p:sp>
    </p:spTree>
    <p:extLst>
      <p:ext uri="{BB962C8B-B14F-4D97-AF65-F5344CB8AC3E}">
        <p14:creationId xmlns:p14="http://schemas.microsoft.com/office/powerpoint/2010/main" val="144736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מסוים, אתה מבין שמשתמשי הספרייה מצפים ליותר מסתם התראות באימייל. רבים מהם היו רוצים לקבל </a:t>
            </a:r>
            <a:r>
              <a:rPr lang="en-US" dirty="0"/>
              <a:t>SMS </a:t>
            </a:r>
            <a:r>
              <a:rPr lang="he-IL" dirty="0"/>
              <a:t> על נושאים קריטיים. אחרים היו רוצים לקבל הודעה </a:t>
            </a:r>
            <a:r>
              <a:rPr lang="he-IL" dirty="0" err="1"/>
              <a:t>בפייסבוק</a:t>
            </a:r>
            <a:r>
              <a:rPr lang="he-IL" dirty="0"/>
              <a:t> וכמובן, המשתמשים הארגוניים ישמחו לקבל הודעות </a:t>
            </a:r>
            <a:r>
              <a:rPr lang="en-US" dirty="0"/>
              <a:t>Slack.</a:t>
            </a:r>
          </a:p>
          <a:p>
            <a:r>
              <a:rPr lang="he-IL" dirty="0"/>
              <a:t>כעת הלקוח היה אמור להפעיל את מחלקת ההתראות הרצויה ולהשתמש בה עבור כל ההתראות הנוספות.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8</a:t>
            </a:fld>
            <a:endParaRPr lang="he-IL"/>
          </a:p>
        </p:txBody>
      </p:sp>
    </p:spTree>
    <p:extLst>
      <p:ext uri="{BB962C8B-B14F-4D97-AF65-F5344CB8AC3E}">
        <p14:creationId xmlns:p14="http://schemas.microsoft.com/office/powerpoint/2010/main" val="58455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אבל אז מישהו שאל אותך באופן סביר, "למה אתה לא יכול להשתמש בכמה סוגי התראות בבת אחת? אם הבית שלך בוער, כנראה שתרצה לקבל מידע בכל ערוץ".</a:t>
            </a:r>
          </a:p>
          <a:p>
            <a:endParaRPr lang="he-IL" dirty="0"/>
          </a:p>
          <a:p>
            <a:r>
              <a:rPr lang="he-IL" dirty="0"/>
              <a:t>ניסית לטפל בבעיה זו על ידי יצירת תת מחלקות מיוחדות אשר שילבו מספר שיטות הודעה בתוך מחלקה אחת. עם זאת, מהר מאוד התברר שגישה זו תנפח את הקוד מאוד, לא רק את קוד הספרייה אלא גם את קוד הלקוח.</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9</a:t>
            </a:fld>
            <a:endParaRPr lang="he-IL"/>
          </a:p>
        </p:txBody>
      </p:sp>
    </p:spTree>
    <p:extLst>
      <p:ext uri="{BB962C8B-B14F-4D97-AF65-F5344CB8AC3E}">
        <p14:creationId xmlns:p14="http://schemas.microsoft.com/office/powerpoint/2010/main" val="397830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פתרון</a:t>
            </a:r>
          </a:p>
          <a:p>
            <a:r>
              <a:rPr lang="he-IL" dirty="0"/>
              <a:t>הרחבת מחלקה היא הדבר הראשון שעולה על הדעת כאשר אתה צריך לשנות התנהגות של אובייקט. </a:t>
            </a:r>
          </a:p>
          <a:p>
            <a:r>
              <a:rPr lang="he-IL" dirty="0"/>
              <a:t>עם זאת, בירושה יש כמה סייגים רציניים שאתה צריך להיות מודע אליהם,</a:t>
            </a:r>
            <a:r>
              <a:rPr lang="he-IL" baseline="0" dirty="0"/>
              <a:t> </a:t>
            </a:r>
            <a:r>
              <a:rPr lang="he-IL" dirty="0"/>
              <a:t>מגבלות ירושה:</a:t>
            </a:r>
          </a:p>
          <a:p>
            <a:pPr marL="171450" indent="-171450">
              <a:buFont typeface="Arial" panose="020B0604020202020204" pitchFamily="34" charset="0"/>
              <a:buChar char="•"/>
            </a:pPr>
            <a:r>
              <a:rPr lang="he-IL" dirty="0"/>
              <a:t>הירושה היא סטטית: ברגע שאובייקט נוצר, לא ניתן לשנות את ההתנהגות שלו בזמן הריצה.</a:t>
            </a:r>
          </a:p>
          <a:p>
            <a:pPr marL="171450" indent="-171450">
              <a:buFont typeface="Arial" panose="020B0604020202020204" pitchFamily="34" charset="0"/>
              <a:buChar char="•"/>
            </a:pPr>
            <a:r>
              <a:rPr lang="he-IL" dirty="0"/>
              <a:t>מחלקה חד-הורית: רוב שפות התכנות אינן מאפשרות לכיתה לרשת התנהגויות ממספר מחלקות בו-זמנית.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10</a:t>
            </a:fld>
            <a:endParaRPr lang="he-IL"/>
          </a:p>
        </p:txBody>
      </p:sp>
    </p:spTree>
    <p:extLst>
      <p:ext uri="{BB962C8B-B14F-4D97-AF65-F5344CB8AC3E}">
        <p14:creationId xmlns:p14="http://schemas.microsoft.com/office/powerpoint/2010/main" val="23359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u="sng" dirty="0"/>
              <a:t>צבירה והרכב</a:t>
            </a:r>
            <a:r>
              <a:rPr lang="he-IL" dirty="0"/>
              <a:t>:</a:t>
            </a:r>
            <a:r>
              <a:rPr lang="he-IL" baseline="0" dirty="0"/>
              <a:t> (</a:t>
            </a:r>
            <a:r>
              <a:rPr lang="he-IL" dirty="0"/>
              <a:t>אלה מוצעים כחלופות לירושה)</a:t>
            </a:r>
          </a:p>
          <a:p>
            <a:pPr marL="171450" indent="-171450">
              <a:buFont typeface="Arial" panose="020B0604020202020204" pitchFamily="34" charset="0"/>
              <a:buChar char="•"/>
            </a:pPr>
            <a:r>
              <a:rPr lang="he-IL" dirty="0"/>
              <a:t>בצבירה או קומפוזיציה, אובייקט מכיל הפניות לאובייקטים אחרים (הידועים כ"עוזרים") ומאציל להם עבודה, במקום התנהגות מורשת.</a:t>
            </a:r>
          </a:p>
          <a:p>
            <a:pPr marL="171450" indent="-171450">
              <a:buFont typeface="Arial" panose="020B0604020202020204" pitchFamily="34" charset="0"/>
              <a:buChar char="•"/>
            </a:pPr>
            <a:r>
              <a:rPr lang="he-IL" dirty="0"/>
              <a:t>גישה זו מאפשרת החלפה בזמן ריצה של </a:t>
            </a:r>
            <a:r>
              <a:rPr lang="he-IL" err="1"/>
              <a:t>אובייקטי</a:t>
            </a:r>
            <a:r>
              <a:rPr lang="he-IL"/>
              <a:t> עוזר</a:t>
            </a:r>
            <a:r>
              <a:rPr lang="he-IL" dirty="0"/>
              <a:t>, ומאפשרת לאובייקט להשתמש בהתנהגויות ממספר מחלקות על ידי הפניות לאובייקטים מרובים.</a:t>
            </a:r>
          </a:p>
          <a:p>
            <a:endParaRPr lang="he-IL" dirty="0"/>
          </a:p>
          <a:p>
            <a:r>
              <a:rPr lang="he-IL" dirty="0"/>
              <a:t>שתי האלטרנטיבות פועלות כמעט באותה צורה: </a:t>
            </a:r>
          </a:p>
          <a:p>
            <a:r>
              <a:rPr lang="he-IL" dirty="0"/>
              <a:t>לאובייקט אחד יש התייחסות למשנהו והוא מאציל לו עבודה כלשהי.</a:t>
            </a:r>
          </a:p>
          <a:p>
            <a:r>
              <a:rPr lang="he-IL" dirty="0"/>
              <a:t>בעוד שבעזרת ירושה, האובייקט עצמו מסוגל לעשות את העבודה הזו, וירש את ההתנהגות ממעמד העל שלו.</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11</a:t>
            </a:fld>
            <a:endParaRPr lang="he-IL"/>
          </a:p>
        </p:txBody>
      </p:sp>
    </p:spTree>
    <p:extLst>
      <p:ext uri="{BB962C8B-B14F-4D97-AF65-F5344CB8AC3E}">
        <p14:creationId xmlns:p14="http://schemas.microsoft.com/office/powerpoint/2010/main" val="212566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דפוס הדקורטור מוצג כפתרון הממנף צבירה או קומפוזיציה.</a:t>
            </a:r>
          </a:p>
          <a:p>
            <a:endParaRPr lang="he-IL" u="none" dirty="0"/>
          </a:p>
          <a:p>
            <a:r>
              <a:rPr lang="he-IL" u="sng" dirty="0"/>
              <a:t>דפוס דקורטור:</a:t>
            </a:r>
          </a:p>
          <a:p>
            <a:pPr marL="171450" indent="-171450">
              <a:buFont typeface="Arial" panose="020B0604020202020204" pitchFamily="34" charset="0"/>
              <a:buChar char="•"/>
            </a:pPr>
            <a:r>
              <a:rPr lang="he-IL" u="none" dirty="0"/>
              <a:t>בתבנית זו, אובייקט "עטיפה" מקושר לאובייקט "מטרה".</a:t>
            </a:r>
          </a:p>
          <a:p>
            <a:pPr marL="171450" indent="-171450">
              <a:buFont typeface="Arial" panose="020B0604020202020204" pitchFamily="34" charset="0"/>
              <a:buChar char="•"/>
            </a:pPr>
            <a:r>
              <a:rPr lang="he-IL" u="none" dirty="0"/>
              <a:t>ה-</a:t>
            </a:r>
            <a:r>
              <a:rPr lang="en-US" u="none" dirty="0"/>
              <a:t>wrapper </a:t>
            </a:r>
            <a:r>
              <a:rPr lang="he-IL" u="none" dirty="0"/>
              <a:t> מיישם את אותו ממשק כמו אובייקט היעד ומאציל אליו בקשות, אך יכול לשנות את התוצאה לפני או אחרי העברת הבקשה אל היעד.</a:t>
            </a:r>
          </a:p>
          <a:p>
            <a:pPr marL="171450" indent="-171450">
              <a:buFont typeface="Arial" panose="020B0604020202020204" pitchFamily="34" charset="0"/>
              <a:buChar char="•"/>
            </a:pPr>
            <a:r>
              <a:rPr lang="he-IL" u="none" dirty="0"/>
              <a:t>על ידי מתן אפשרות לשדה ההתייחסות של העטיפה לקבל כל אובייקט שעוקב אחר הממשק, ניתן לשלב מספר עטיפות כדי להוסיף את ההתנהגויות שלהם לאובייקט היעד.</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12</a:t>
            </a:fld>
            <a:endParaRPr lang="he-IL"/>
          </a:p>
        </p:txBody>
      </p:sp>
    </p:spTree>
    <p:extLst>
      <p:ext uri="{BB962C8B-B14F-4D97-AF65-F5344CB8AC3E}">
        <p14:creationId xmlns:p14="http://schemas.microsoft.com/office/powerpoint/2010/main" val="236289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a:t>דוגמה מסופקת באמצעות התראות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מחלקת </a:t>
            </a:r>
            <a:r>
              <a:rPr lang="en-US" u="none" dirty="0"/>
              <a:t>Notifier </a:t>
            </a:r>
            <a:r>
              <a:rPr lang="he-IL" u="none" dirty="0"/>
              <a:t> הבסיסית מכילה את התנהגות ההתראות הבסיסית בדוא"ל, בעוד שכל שיטות ההתראות האחרות הופכות למעצבות.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זה מאפשר גמישות בהוספת התנהגויות הודעות שונות לאובייקט הבסיס על ידי שימוש בעיצובים.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13</a:t>
            </a:fld>
            <a:endParaRPr lang="he-IL"/>
          </a:p>
        </p:txBody>
      </p:sp>
    </p:spTree>
    <p:extLst>
      <p:ext uri="{BB962C8B-B14F-4D97-AF65-F5344CB8AC3E}">
        <p14:creationId xmlns:p14="http://schemas.microsoft.com/office/powerpoint/2010/main" val="13263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בסך הכל, דפוס הדקורטור מדגיש את הגמישות ויכולת ההסתגלות לזמן הריצה המוצעים על ידי צבירה והרכב בהשוואה להורשה.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(במיוחד בתרחישים שבהם נדרש שינוי התנהגות דינמי)</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14</a:t>
            </a:fld>
            <a:endParaRPr lang="he-IL"/>
          </a:p>
        </p:txBody>
      </p:sp>
    </p:spTree>
    <p:extLst>
      <p:ext uri="{BB962C8B-B14F-4D97-AF65-F5344CB8AC3E}">
        <p14:creationId xmlns:p14="http://schemas.microsoft.com/office/powerpoint/2010/main" val="56560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488794"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56025" y="2821491"/>
            <a:ext cx="4488794"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he-IL"/>
              <a:t>לחץ על הסמל כדי להוסיף תמונה</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6/10/2024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jpg"/><Relationship Id="rId7" Type="http://schemas.openxmlformats.org/officeDocument/2006/relationships/image" Target="../media/image43.jpg"/><Relationship Id="rId2" Type="http://schemas.openxmlformats.org/officeDocument/2006/relationships/image" Target="../media/image38.jpg"/><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0" y="0"/>
            <a:ext cx="12192000" cy="6858000"/>
            <a:chOff x="0" y="0"/>
            <a:chExt cx="12192000" cy="6858000"/>
          </a:xfrm>
        </p:grpSpPr>
        <p:pic>
          <p:nvPicPr>
            <p:cNvPr id="4" name="object 4"/>
            <p:cNvPicPr/>
            <p:nvPr/>
          </p:nvPicPr>
          <p:blipFill>
            <a:blip r:embed="rId3" cstate="print"/>
            <a:stretch>
              <a:fillRect/>
            </a:stretch>
          </p:blipFill>
          <p:spPr>
            <a:xfrm>
              <a:off x="0" y="6129528"/>
              <a:ext cx="12191999" cy="728468"/>
            </a:xfrm>
            <a:prstGeom prst="rect">
              <a:avLst/>
            </a:prstGeom>
          </p:spPr>
        </p:pic>
        <p:pic>
          <p:nvPicPr>
            <p:cNvPr id="5" name="object 5"/>
            <p:cNvPicPr/>
            <p:nvPr/>
          </p:nvPicPr>
          <p:blipFill>
            <a:blip r:embed="rId4" cstate="print"/>
            <a:stretch>
              <a:fillRect/>
            </a:stretch>
          </p:blipFill>
          <p:spPr>
            <a:xfrm>
              <a:off x="0" y="0"/>
              <a:ext cx="12192000" cy="6858000"/>
            </a:xfrm>
            <a:prstGeom prst="rect">
              <a:avLst/>
            </a:prstGeom>
          </p:spPr>
        </p:pic>
      </p:grpSp>
      <p:sp>
        <p:nvSpPr>
          <p:cNvPr id="6" name="object 6"/>
          <p:cNvSpPr txBox="1">
            <a:spLocks noGrp="1"/>
          </p:cNvSpPr>
          <p:nvPr>
            <p:ph type="title"/>
          </p:nvPr>
        </p:nvSpPr>
        <p:spPr>
          <a:xfrm>
            <a:off x="2875129" y="3003884"/>
            <a:ext cx="6441743" cy="850233"/>
          </a:xfrm>
          <a:prstGeom prst="rect">
            <a:avLst/>
          </a:prstGeom>
        </p:spPr>
        <p:txBody>
          <a:bodyPr vert="horz" wrap="square" lIns="0" tIns="105410" rIns="0" bIns="0" rtlCol="0">
            <a:spAutoFit/>
          </a:bodyPr>
          <a:lstStyle/>
          <a:p>
            <a:pPr marL="1194435" marR="5080" indent="-1182370">
              <a:lnSpc>
                <a:spcPts val="5840"/>
              </a:lnSpc>
              <a:spcBef>
                <a:spcPts val="830"/>
              </a:spcBef>
            </a:pPr>
            <a:r>
              <a:rPr lang="he-IL" sz="5400" spc="-5" dirty="0">
                <a:latin typeface="Tahoma" panose="020B0604030504040204" pitchFamily="34" charset="0"/>
                <a:ea typeface="Tahoma" panose="020B0604030504040204" pitchFamily="34" charset="0"/>
                <a:cs typeface="Tahoma" panose="020B0604030504040204" pitchFamily="34" charset="0"/>
              </a:rPr>
              <a:t>תכנות מונחה עצמים</a:t>
            </a:r>
            <a:endParaRPr sz="5400" dirty="0">
              <a:latin typeface="Tahoma" panose="020B0604030504040204" pitchFamily="34" charset="0"/>
              <a:ea typeface="Tahoma" panose="020B0604030504040204" pitchFamily="34" charset="0"/>
              <a:cs typeface="Tahoma" panose="020B0604030504040204" pitchFamily="34" charset="0"/>
            </a:endParaRPr>
          </a:p>
        </p:txBody>
      </p:sp>
      <p:sp>
        <p:nvSpPr>
          <p:cNvPr id="7" name="object 7"/>
          <p:cNvSpPr/>
          <p:nvPr/>
        </p:nvSpPr>
        <p:spPr>
          <a:xfrm>
            <a:off x="1752600" y="1508761"/>
            <a:ext cx="8686800" cy="3840479"/>
          </a:xfrm>
          <a:custGeom>
            <a:avLst/>
            <a:gdLst/>
            <a:ahLst/>
            <a:cxnLst/>
            <a:rect l="l" t="t" r="r" b="b"/>
            <a:pathLst>
              <a:path w="8686800" h="3840479">
                <a:moveTo>
                  <a:pt x="0" y="0"/>
                </a:moveTo>
                <a:lnTo>
                  <a:pt x="8686800" y="0"/>
                </a:lnTo>
              </a:path>
              <a:path w="8686800" h="3840479">
                <a:moveTo>
                  <a:pt x="0" y="3840479"/>
                </a:moveTo>
                <a:lnTo>
                  <a:pt x="8686800" y="3840479"/>
                </a:lnTo>
              </a:path>
            </a:pathLst>
          </a:custGeom>
          <a:ln w="38100">
            <a:solidFill>
              <a:srgbClr val="FA8B29"/>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a:bodyPr>
          <a:lstStyle/>
          <a:p>
            <a:pPr marL="0" indent="0" algn="l" rtl="0">
              <a:lnSpc>
                <a:spcPct val="160000"/>
              </a:lnSpc>
              <a:buNone/>
            </a:pPr>
            <a:r>
              <a:rPr lang="en-US" sz="1600" b="1" u="sng" dirty="0"/>
              <a:t>Solution</a:t>
            </a:r>
          </a:p>
          <a:p>
            <a:pPr marL="0" indent="0" algn="l" rtl="0">
              <a:lnSpc>
                <a:spcPct val="160000"/>
              </a:lnSpc>
              <a:buNone/>
            </a:pPr>
            <a:r>
              <a:rPr lang="en-US" sz="1600" dirty="0"/>
              <a:t>Extending a class is the first thing that comes to mind when you need to alter an object’s behavior. However, inheritance has several serious caveats that you need to be aware of.</a:t>
            </a:r>
          </a:p>
          <a:p>
            <a:pPr marL="0" indent="0" algn="l" rtl="0">
              <a:lnSpc>
                <a:spcPct val="160000"/>
              </a:lnSpc>
              <a:buNone/>
            </a:pPr>
            <a:r>
              <a:rPr lang="en-US" sz="1600" u="sng" dirty="0"/>
              <a:t>Inheritance Limitations:</a:t>
            </a:r>
            <a:endParaRPr lang="en-US" sz="1600" dirty="0"/>
          </a:p>
          <a:p>
            <a:pPr marL="0" indent="0" algn="l" rtl="0">
              <a:lnSpc>
                <a:spcPct val="160000"/>
              </a:lnSpc>
              <a:buNone/>
            </a:pPr>
            <a:r>
              <a:rPr lang="en-US" sz="1600" dirty="0"/>
              <a:t>Inheritance is static: Once an object is created, its behavior cannot be altered at runtime.</a:t>
            </a:r>
          </a:p>
          <a:p>
            <a:pPr marL="0" indent="0" algn="l" rtl="0">
              <a:lnSpc>
                <a:spcPct val="160000"/>
              </a:lnSpc>
              <a:buNone/>
            </a:pPr>
            <a:r>
              <a:rPr lang="en-US" sz="1600" dirty="0"/>
              <a:t>Single parent class: Most programming languages don't allow a class to inherit behaviors from multiple classes simultaneously.</a:t>
            </a:r>
          </a:p>
        </p:txBody>
      </p:sp>
    </p:spTree>
    <p:extLst>
      <p:ext uri="{BB962C8B-B14F-4D97-AF65-F5344CB8AC3E}">
        <p14:creationId xmlns:p14="http://schemas.microsoft.com/office/powerpoint/2010/main" val="193624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lnSpcReduction="10000"/>
          </a:bodyPr>
          <a:lstStyle/>
          <a:p>
            <a:pPr marL="0" indent="0" algn="l" rtl="0">
              <a:lnSpc>
                <a:spcPct val="150000"/>
              </a:lnSpc>
              <a:buNone/>
            </a:pPr>
            <a:r>
              <a:rPr lang="en-US" sz="1600" b="1" u="sng" dirty="0"/>
              <a:t>Solution</a:t>
            </a:r>
          </a:p>
          <a:p>
            <a:pPr marL="0" indent="0" algn="l" rtl="0">
              <a:lnSpc>
                <a:spcPct val="150000"/>
              </a:lnSpc>
              <a:buNone/>
            </a:pPr>
            <a:r>
              <a:rPr lang="en-US" sz="1600" dirty="0"/>
              <a:t>One of the ways to overcome these caveats is by using </a:t>
            </a:r>
            <a:r>
              <a:rPr lang="en-US" sz="1600" u="sng" dirty="0"/>
              <a:t>Aggregation</a:t>
            </a:r>
            <a:r>
              <a:rPr lang="en-US" sz="1600" dirty="0"/>
              <a:t> or </a:t>
            </a:r>
            <a:r>
              <a:rPr lang="en-US" sz="1600" u="sng" dirty="0"/>
              <a:t>Composition</a:t>
            </a:r>
            <a:r>
              <a:rPr lang="en-US" sz="1600" dirty="0"/>
              <a:t> instead of Inheritance.</a:t>
            </a:r>
          </a:p>
          <a:p>
            <a:pPr marL="0" indent="0" algn="l" rtl="0">
              <a:lnSpc>
                <a:spcPct val="150000"/>
              </a:lnSpc>
              <a:buNone/>
            </a:pPr>
            <a:r>
              <a:rPr lang="en-US" sz="1600" u="sng" dirty="0"/>
              <a:t>Aggregation and Composition:</a:t>
            </a:r>
            <a:endParaRPr lang="en-US" sz="1600" dirty="0"/>
          </a:p>
          <a:p>
            <a:pPr marL="0" indent="0" algn="l" rtl="0">
              <a:lnSpc>
                <a:spcPct val="150000"/>
              </a:lnSpc>
              <a:buNone/>
            </a:pPr>
            <a:r>
              <a:rPr lang="en-US" sz="1600" dirty="0"/>
              <a:t>In aggregation or composition, an object contains references to other objects (known as "helpers") and delegates work to them, rather than inheriting behavior.</a:t>
            </a:r>
          </a:p>
          <a:p>
            <a:pPr marL="0" indent="0" algn="l" rtl="0">
              <a:lnSpc>
                <a:spcPct val="150000"/>
              </a:lnSpc>
              <a:buNone/>
            </a:pPr>
            <a:r>
              <a:rPr lang="en-US" sz="1600" dirty="0"/>
              <a:t>This approach allows for runtime substitution of helper objects, enabling an object to use behaviors from multiple classes by having references to multiple objects.</a:t>
            </a:r>
          </a:p>
        </p:txBody>
      </p:sp>
      <p:pic>
        <p:nvPicPr>
          <p:cNvPr id="4" name="Picture 2" descr="Inheritance vs. Aggregation">
            <a:extLst>
              <a:ext uri="{FF2B5EF4-FFF2-40B4-BE49-F238E27FC236}">
                <a16:creationId xmlns:a16="http://schemas.microsoft.com/office/drawing/2014/main" id="{5EB60C8B-95AB-75C3-1380-D2B0C4C7E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536" y="156168"/>
            <a:ext cx="4457406" cy="12967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9062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a:bodyPr>
          <a:lstStyle/>
          <a:p>
            <a:pPr marL="0" indent="0" algn="l" rtl="0">
              <a:lnSpc>
                <a:spcPct val="160000"/>
              </a:lnSpc>
              <a:buNone/>
            </a:pPr>
            <a:r>
              <a:rPr lang="en-US" sz="1400" b="1" u="sng" dirty="0"/>
              <a:t>Solution</a:t>
            </a:r>
          </a:p>
          <a:p>
            <a:pPr marL="0" indent="0" algn="l" rtl="0">
              <a:lnSpc>
                <a:spcPct val="160000"/>
              </a:lnSpc>
              <a:buNone/>
            </a:pPr>
            <a:r>
              <a:rPr lang="en-US" sz="1400" dirty="0"/>
              <a:t>The Decorator pattern is introduced as a solution that leverages aggregation or composition.</a:t>
            </a:r>
            <a:endParaRPr lang="en-US" sz="1400" b="1" dirty="0"/>
          </a:p>
          <a:p>
            <a:pPr marL="0" indent="0" algn="l" rtl="0">
              <a:lnSpc>
                <a:spcPct val="160000"/>
              </a:lnSpc>
              <a:buNone/>
            </a:pPr>
            <a:r>
              <a:rPr lang="en-US" sz="1400" u="sng" dirty="0"/>
              <a:t>Decorator Pattern:</a:t>
            </a:r>
          </a:p>
          <a:p>
            <a:pPr marL="0" indent="0" algn="l" rtl="0">
              <a:lnSpc>
                <a:spcPct val="160000"/>
              </a:lnSpc>
              <a:buNone/>
            </a:pPr>
            <a:r>
              <a:rPr lang="en-US" sz="1400" dirty="0"/>
              <a:t>In this pattern, a "wrapper" object is linked with a target object.</a:t>
            </a:r>
          </a:p>
          <a:p>
            <a:pPr marL="0" indent="0" algn="l" rtl="0">
              <a:lnSpc>
                <a:spcPct val="160000"/>
              </a:lnSpc>
              <a:buNone/>
            </a:pPr>
            <a:r>
              <a:rPr lang="en-US" sz="1400" dirty="0"/>
              <a:t>The wrapper implements the same interface as the target object and delegates requests to it, but can alter the result before or after passing the request to the target.</a:t>
            </a:r>
          </a:p>
          <a:p>
            <a:pPr marL="0" indent="0" algn="l" rtl="0">
              <a:lnSpc>
                <a:spcPct val="160000"/>
              </a:lnSpc>
              <a:buNone/>
            </a:pPr>
            <a:r>
              <a:rPr lang="en-US" sz="1400" dirty="0"/>
              <a:t>By allowing the wrapper's reference field to accept any object that follows the interface, multiple wrappers can be combined to add their behaviors to the target object.</a:t>
            </a:r>
          </a:p>
        </p:txBody>
      </p:sp>
    </p:spTree>
    <p:extLst>
      <p:ext uri="{BB962C8B-B14F-4D97-AF65-F5344CB8AC3E}">
        <p14:creationId xmlns:p14="http://schemas.microsoft.com/office/powerpoint/2010/main" val="1055912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a:xfrm>
            <a:off x="1451579" y="804519"/>
            <a:ext cx="9291215" cy="1049235"/>
          </a:xfrm>
        </p:spPr>
        <p:txBody>
          <a:bodyPr>
            <a:normAutofit/>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a:xfrm>
            <a:off x="1451579" y="2015734"/>
            <a:ext cx="5306592" cy="3450613"/>
          </a:xfrm>
        </p:spPr>
        <p:txBody>
          <a:bodyPr>
            <a:normAutofit/>
          </a:bodyPr>
          <a:lstStyle/>
          <a:p>
            <a:pPr marL="0" indent="0" algn="l" rtl="0">
              <a:buNone/>
            </a:pPr>
            <a:r>
              <a:rPr lang="en-US" b="1" u="sng" dirty="0"/>
              <a:t>Implementation Example</a:t>
            </a:r>
          </a:p>
          <a:p>
            <a:pPr marL="0" indent="0" algn="l" rtl="0">
              <a:buNone/>
            </a:pPr>
            <a:r>
              <a:rPr lang="en-US" dirty="0"/>
              <a:t>The base Notifier class contains the basic email notification behavior, while all other notification methods are turned into decorators. </a:t>
            </a:r>
          </a:p>
          <a:p>
            <a:pPr marL="0" indent="0" algn="l" rtl="0">
              <a:buNone/>
            </a:pPr>
            <a:r>
              <a:rPr lang="en-US" dirty="0"/>
              <a:t>This allows for flexibility in adding different notification behaviors to the base object by using decorators.</a:t>
            </a:r>
          </a:p>
        </p:txBody>
      </p:sp>
      <p:pic>
        <p:nvPicPr>
          <p:cNvPr id="4" name="Picture 2" descr="The solution with the Decorator pattern">
            <a:extLst>
              <a:ext uri="{FF2B5EF4-FFF2-40B4-BE49-F238E27FC236}">
                <a16:creationId xmlns:a16="http://schemas.microsoft.com/office/drawing/2014/main" id="{9AA9B995-EFEC-B87C-0A0F-F6B5A45DAE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8451" y="2481667"/>
            <a:ext cx="3504343" cy="251874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7847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a:xfrm>
            <a:off x="1451580" y="804520"/>
            <a:ext cx="4176815" cy="1049235"/>
          </a:xfrm>
        </p:spPr>
        <p:txBody>
          <a:bodyPr>
            <a:normAutofit/>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a:xfrm>
            <a:off x="1451581" y="2015732"/>
            <a:ext cx="4172515" cy="3450613"/>
          </a:xfrm>
        </p:spPr>
        <p:txBody>
          <a:bodyPr>
            <a:normAutofit/>
          </a:bodyPr>
          <a:lstStyle/>
          <a:p>
            <a:pPr marL="0" indent="0" algn="l" rtl="0">
              <a:buNone/>
            </a:pPr>
            <a:r>
              <a:rPr lang="en-US" dirty="0"/>
              <a:t>Overall, the Decorator pattern emphasizes the flexibility and runtime adaptability offered by aggregation and composition compared to inheritance. </a:t>
            </a:r>
          </a:p>
          <a:p>
            <a:pPr marL="0" indent="0" algn="l" rtl="0">
              <a:buNone/>
            </a:pPr>
            <a:r>
              <a:rPr lang="en-US" dirty="0"/>
              <a:t>Particularly in scenarios where dynamic behavior modification is required.</a:t>
            </a:r>
          </a:p>
        </p:txBody>
      </p:sp>
      <p:pic>
        <p:nvPicPr>
          <p:cNvPr id="5" name="Picture 2" descr="Structure of the Decorator pattern exampl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622" y="805583"/>
            <a:ext cx="4576020" cy="466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4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ADAPTER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lnSpcReduction="10000"/>
          </a:bodyPr>
          <a:lstStyle/>
          <a:p>
            <a:pPr marL="0" indent="0" algn="l" rtl="0">
              <a:buNone/>
            </a:pPr>
            <a:r>
              <a:rPr lang="en-US" b="1" dirty="0"/>
              <a:t>Adapter</a:t>
            </a:r>
            <a:r>
              <a:rPr lang="en-US" dirty="0"/>
              <a:t> is a structural design pattern that allows objects with incompatible </a:t>
            </a:r>
            <a:r>
              <a:rPr lang="en-US" b="0" i="0" dirty="0">
                <a:effectLst/>
              </a:rPr>
              <a:t>i</a:t>
            </a:r>
            <a:r>
              <a:rPr lang="en-US" dirty="0"/>
              <a:t>nterfaces to collaborate.</a:t>
            </a:r>
          </a:p>
          <a:p>
            <a:pPr marL="0" indent="0" algn="l" rtl="0">
              <a:buNone/>
            </a:pPr>
            <a:r>
              <a:rPr lang="en-US" dirty="0"/>
              <a:t>It acts as a </a:t>
            </a:r>
            <a:r>
              <a:rPr lang="en-US" u="sng" dirty="0"/>
              <a:t>bridge</a:t>
            </a:r>
            <a:r>
              <a:rPr lang="en-US" dirty="0"/>
              <a:t> between two incompatible interfaces by converting the interface of a class into another interface that a client expects.</a:t>
            </a:r>
            <a:endParaRPr lang="he-IL" dirty="0"/>
          </a:p>
        </p:txBody>
      </p:sp>
      <p:pic>
        <p:nvPicPr>
          <p:cNvPr id="1026" name="Picture 2" descr="Adapter design pattern">
            <a:extLst>
              <a:ext uri="{FF2B5EF4-FFF2-40B4-BE49-F238E27FC236}">
                <a16:creationId xmlns:a16="http://schemas.microsoft.com/office/drawing/2014/main" id="{81C4F252-DD13-75BD-8171-8BAC3AE63D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89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ADAPTER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lstStyle/>
          <a:p>
            <a:pPr marL="0" indent="0" algn="l" rtl="0">
              <a:lnSpc>
                <a:spcPct val="150000"/>
              </a:lnSpc>
              <a:buNone/>
            </a:pPr>
            <a:r>
              <a:rPr lang="en-US" b="1" u="sng" dirty="0"/>
              <a:t>Problem</a:t>
            </a:r>
          </a:p>
          <a:p>
            <a:pPr marL="0" indent="0" algn="l" rtl="0">
              <a:lnSpc>
                <a:spcPct val="150000"/>
              </a:lnSpc>
              <a:buNone/>
            </a:pPr>
            <a:r>
              <a:rPr lang="en-US" dirty="0"/>
              <a:t>Imagine you have an application that currently uses a specific payment gateway for processing payments. The existing interface for the payment gateway is simple. </a:t>
            </a:r>
          </a:p>
          <a:p>
            <a:pPr marL="0" indent="0" algn="l" rtl="0">
              <a:lnSpc>
                <a:spcPct val="150000"/>
              </a:lnSpc>
              <a:buNone/>
            </a:pPr>
            <a:r>
              <a:rPr lang="en-US" dirty="0"/>
              <a:t>Now, suppose your application needs to integrate a new payment gateway, but its interface is different.</a:t>
            </a:r>
          </a:p>
        </p:txBody>
      </p:sp>
    </p:spTree>
    <p:extLst>
      <p:ext uri="{BB962C8B-B14F-4D97-AF65-F5344CB8AC3E}">
        <p14:creationId xmlns:p14="http://schemas.microsoft.com/office/powerpoint/2010/main" val="179173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ADAPTER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buNone/>
            </a:pPr>
            <a:r>
              <a:rPr lang="en-US" b="1" u="sng" dirty="0"/>
              <a:t>Solution</a:t>
            </a:r>
            <a:r>
              <a:rPr lang="en-US" b="1" dirty="0"/>
              <a:t> </a:t>
            </a:r>
          </a:p>
          <a:p>
            <a:pPr marL="0" indent="0" algn="l" rtl="0">
              <a:buNone/>
            </a:pPr>
            <a:r>
              <a:rPr lang="en-US" dirty="0"/>
              <a:t>The Adapter will implement the old payment gateway interface and internally use an instance of the new payment gateway to process payments.</a:t>
            </a:r>
          </a:p>
        </p:txBody>
      </p:sp>
      <p:pic>
        <p:nvPicPr>
          <p:cNvPr id="2050" name="Picture 2" descr="Structure of the Adapter design pattern (the object adapter)">
            <a:extLst>
              <a:ext uri="{FF2B5EF4-FFF2-40B4-BE49-F238E27FC236}">
                <a16:creationId xmlns:a16="http://schemas.microsoft.com/office/drawing/2014/main" id="{930D08CB-5CB9-6682-384D-DD25CA5993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422082"/>
            <a:ext cx="4781225" cy="2637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29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buNone/>
            </a:pPr>
            <a:r>
              <a:rPr lang="en-US" b="1" i="0" dirty="0">
                <a:effectLst/>
              </a:rPr>
              <a:t>Composite</a:t>
            </a:r>
            <a:r>
              <a:rPr lang="en-US" b="0" i="0" dirty="0">
                <a:effectLst/>
              </a:rPr>
              <a:t> is a structural design pattern that allows you to compose objects into tree structures to represent part-whole hierarchies. It lets clients treat individual objects and compositions of objects uniformly.</a:t>
            </a:r>
            <a:endParaRPr lang="he-IL" dirty="0"/>
          </a:p>
        </p:txBody>
      </p:sp>
      <p:pic>
        <p:nvPicPr>
          <p:cNvPr id="3074" name="Picture 2" descr="Composite design pattern">
            <a:extLst>
              <a:ext uri="{FF2B5EF4-FFF2-40B4-BE49-F238E27FC236}">
                <a16:creationId xmlns:a16="http://schemas.microsoft.com/office/drawing/2014/main" id="{90D8BC71-4DC3-1061-7698-413B90EC17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473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a:bodyPr>
          <a:lstStyle/>
          <a:p>
            <a:pPr marL="0" indent="0" algn="l" rtl="0">
              <a:lnSpc>
                <a:spcPct val="170000"/>
              </a:lnSpc>
              <a:buNone/>
            </a:pPr>
            <a:r>
              <a:rPr lang="en-US" b="1" u="sng" dirty="0"/>
              <a:t>Problem</a:t>
            </a:r>
          </a:p>
          <a:p>
            <a:pPr marL="0" indent="0" algn="l" rtl="0">
              <a:lnSpc>
                <a:spcPct val="170000"/>
              </a:lnSpc>
              <a:buNone/>
            </a:pPr>
            <a:r>
              <a:rPr lang="en-US" dirty="0"/>
              <a:t>Imagine you are building a file system where you need to manage files and directories. Both files and directories should support common operations like listing their names and sizes. However, directories can contain multiple files and other directories (subdirectories), while files are individual entities.</a:t>
            </a:r>
          </a:p>
        </p:txBody>
      </p:sp>
    </p:spTree>
    <p:extLst>
      <p:ext uri="{BB962C8B-B14F-4D97-AF65-F5344CB8AC3E}">
        <p14:creationId xmlns:p14="http://schemas.microsoft.com/office/powerpoint/2010/main" val="193471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331" y="543632"/>
            <a:ext cx="9293577" cy="1059305"/>
          </a:xfrm>
          <a:prstGeom prst="rect">
            <a:avLst/>
          </a:prstGeom>
        </p:spPr>
        <p:txBody>
          <a:bodyPr vert="horz" wrap="square" lIns="0" tIns="12065" rIns="0" bIns="0" rtlCol="0">
            <a:spAutoFit/>
          </a:bodyPr>
          <a:lstStyle/>
          <a:p>
            <a:pPr marL="12700">
              <a:lnSpc>
                <a:spcPct val="100000"/>
              </a:lnSpc>
              <a:spcBef>
                <a:spcPts val="95"/>
              </a:spcBef>
            </a:pPr>
            <a:r>
              <a:rPr lang="he-IL" spc="-10" dirty="0">
                <a:latin typeface="Times New Roman"/>
                <a:cs typeface="Times New Roman"/>
              </a:rPr>
              <a:t>נושאים להיום</a:t>
            </a:r>
            <a:endParaRPr dirty="0">
              <a:latin typeface="Times New Roman"/>
              <a:cs typeface="Times New Roman"/>
            </a:endParaRPr>
          </a:p>
        </p:txBody>
      </p:sp>
      <p:sp>
        <p:nvSpPr>
          <p:cNvPr id="4" name="מציין מיקום תוכן 3">
            <a:extLst>
              <a:ext uri="{FF2B5EF4-FFF2-40B4-BE49-F238E27FC236}">
                <a16:creationId xmlns:a16="http://schemas.microsoft.com/office/drawing/2014/main" id="{E9699594-E341-4A04-9E41-CE2C6A49FA16}"/>
              </a:ext>
            </a:extLst>
          </p:cNvPr>
          <p:cNvSpPr>
            <a:spLocks noGrp="1"/>
          </p:cNvSpPr>
          <p:nvPr>
            <p:ph sz="half" idx="1"/>
          </p:nvPr>
        </p:nvSpPr>
        <p:spPr/>
        <p:txBody>
          <a:bodyPr>
            <a:normAutofit/>
          </a:bodyPr>
          <a:lstStyle/>
          <a:p>
            <a:pPr marL="285750" indent="-285750" algn="l" rtl="0">
              <a:buFont typeface="Arial" panose="020B0604020202020204" pitchFamily="34" charset="0"/>
              <a:buChar char="•"/>
            </a:pPr>
            <a:r>
              <a:rPr lang="en-US" sz="2000" dirty="0"/>
              <a:t>Types of Design Patterns</a:t>
            </a:r>
          </a:p>
          <a:p>
            <a:pPr marL="285750" indent="-285750" algn="l" rtl="0">
              <a:buFont typeface="Arial" panose="020B0604020202020204" pitchFamily="34" charset="0"/>
              <a:buChar char="•"/>
            </a:pPr>
            <a:r>
              <a:rPr lang="en-US" sz="2000" dirty="0"/>
              <a:t>SOLID</a:t>
            </a:r>
          </a:p>
          <a:p>
            <a:pPr marL="285750" indent="-285750" algn="l" rtl="0">
              <a:buFont typeface="Arial" panose="020B0604020202020204" pitchFamily="34" charset="0"/>
              <a:buChar char="•"/>
            </a:pPr>
            <a:r>
              <a:rPr lang="en-US" sz="2000" dirty="0"/>
              <a:t>GRASP</a:t>
            </a:r>
          </a:p>
          <a:p>
            <a:pPr marL="0" indent="0" algn="l" rtl="0">
              <a:buNone/>
            </a:pPr>
            <a:endParaRPr lang="en-US" dirty="0"/>
          </a:p>
        </p:txBody>
      </p:sp>
      <p:sp>
        <p:nvSpPr>
          <p:cNvPr id="5" name="מציין מיקום תוכן 4">
            <a:extLst>
              <a:ext uri="{FF2B5EF4-FFF2-40B4-BE49-F238E27FC236}">
                <a16:creationId xmlns:a16="http://schemas.microsoft.com/office/drawing/2014/main" id="{A9B68B2C-C780-9661-8C9F-62AFD4745A17}"/>
              </a:ext>
            </a:extLst>
          </p:cNvPr>
          <p:cNvSpPr>
            <a:spLocks noGrp="1"/>
          </p:cNvSpPr>
          <p:nvPr>
            <p:ph sz="half" idx="2"/>
          </p:nvPr>
        </p:nvSpPr>
        <p:spPr/>
        <p:txBody>
          <a:bodyPr>
            <a:normAutofit/>
          </a:bodyPr>
          <a:lstStyle/>
          <a:p>
            <a:pPr marL="285750" indent="-285750" algn="l" rtl="0"/>
            <a:r>
              <a:rPr lang="en-US" sz="2000" dirty="0">
                <a:highlight>
                  <a:srgbClr val="00FFFF"/>
                </a:highlight>
              </a:rPr>
              <a:t>Decorator</a:t>
            </a:r>
          </a:p>
          <a:p>
            <a:pPr marL="285750" indent="-285750" algn="l" rtl="0">
              <a:buFont typeface="Arial" panose="020B0604020202020204" pitchFamily="34" charset="0"/>
              <a:buChar char="•"/>
            </a:pPr>
            <a:r>
              <a:rPr lang="en-US" sz="2000" dirty="0">
                <a:highlight>
                  <a:srgbClr val="00FFFF"/>
                </a:highlight>
              </a:rPr>
              <a:t>Flyweight</a:t>
            </a:r>
          </a:p>
          <a:p>
            <a:pPr marL="285750" indent="-285750" algn="l" rtl="0">
              <a:buFont typeface="Arial" panose="020B0604020202020204" pitchFamily="34" charset="0"/>
              <a:buChar char="•"/>
            </a:pPr>
            <a:r>
              <a:rPr lang="en-US" dirty="0">
                <a:highlight>
                  <a:srgbClr val="00FFFF"/>
                </a:highlight>
              </a:rPr>
              <a:t>Façade</a:t>
            </a:r>
          </a:p>
          <a:p>
            <a:pPr marL="285750" indent="-285750" algn="l" rtl="0">
              <a:buFont typeface="Arial" panose="020B0604020202020204" pitchFamily="34" charset="0"/>
              <a:buChar char="•"/>
            </a:pPr>
            <a:r>
              <a:rPr lang="en-US" sz="2000" dirty="0">
                <a:highlight>
                  <a:srgbClr val="00FFFF"/>
                </a:highlight>
              </a:rPr>
              <a:t>Composite</a:t>
            </a:r>
          </a:p>
          <a:p>
            <a:pPr marL="285750" indent="-285750" algn="l" rtl="0">
              <a:buFont typeface="Arial" panose="020B0604020202020204" pitchFamily="34" charset="0"/>
              <a:buChar char="•"/>
            </a:pPr>
            <a:r>
              <a:rPr lang="en-US" dirty="0">
                <a:highlight>
                  <a:srgbClr val="00FFFF"/>
                </a:highlight>
              </a:rPr>
              <a:t>Adapter</a:t>
            </a:r>
          </a:p>
          <a:p>
            <a:pPr marL="285750" indent="-285750" algn="l" rtl="0">
              <a:buFont typeface="Arial" panose="020B0604020202020204" pitchFamily="34" charset="0"/>
              <a:buChar char="•"/>
            </a:pPr>
            <a:endParaRPr lang="he-IL" sz="2000" dirty="0"/>
          </a:p>
        </p:txBody>
      </p:sp>
    </p:spTree>
    <p:extLst>
      <p:ext uri="{BB962C8B-B14F-4D97-AF65-F5344CB8AC3E}">
        <p14:creationId xmlns:p14="http://schemas.microsoft.com/office/powerpoint/2010/main" val="285640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a:bodyPr>
          <a:lstStyle/>
          <a:p>
            <a:pPr marL="0" indent="0" algn="l" rtl="0">
              <a:lnSpc>
                <a:spcPct val="170000"/>
              </a:lnSpc>
              <a:buNone/>
            </a:pPr>
            <a:r>
              <a:rPr lang="en-US" b="1" u="sng" dirty="0"/>
              <a:t>Problem</a:t>
            </a:r>
          </a:p>
          <a:p>
            <a:pPr marL="0" indent="0" algn="l" rtl="0">
              <a:lnSpc>
                <a:spcPct val="170000"/>
              </a:lnSpc>
              <a:buNone/>
            </a:pPr>
            <a:r>
              <a:rPr lang="en-US" dirty="0"/>
              <a:t>Without the Composite Design Pattern, you would need to write different code to handle files and directories separately. This would make your code complex and harder to maintain. For example, you might have methods to list file names and other methods to list directory contents, which would require you to treat files and directories differently in your code.</a:t>
            </a:r>
          </a:p>
        </p:txBody>
      </p:sp>
    </p:spTree>
    <p:extLst>
      <p:ext uri="{BB962C8B-B14F-4D97-AF65-F5344CB8AC3E}">
        <p14:creationId xmlns:p14="http://schemas.microsoft.com/office/powerpoint/2010/main" val="51865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5306592" cy="3450613"/>
          </a:xfrm>
        </p:spPr>
        <p:txBody>
          <a:bodyPr>
            <a:normAutofit/>
          </a:bodyPr>
          <a:lstStyle/>
          <a:p>
            <a:pPr marL="0" indent="0" algn="l" rtl="0">
              <a:lnSpc>
                <a:spcPct val="110000"/>
              </a:lnSpc>
              <a:buNone/>
            </a:pPr>
            <a:r>
              <a:rPr lang="en-US" b="1" u="sng" dirty="0"/>
              <a:t>Solution</a:t>
            </a:r>
          </a:p>
          <a:p>
            <a:pPr marL="0" indent="0" algn="l" rtl="0">
              <a:lnSpc>
                <a:spcPct val="110000"/>
              </a:lnSpc>
              <a:buNone/>
            </a:pPr>
            <a:r>
              <a:rPr lang="en-US" dirty="0"/>
              <a:t>The Composite Design Pattern allows you to treat individual objects (files) and compositions of objects (directories) uniformly. You define a common interface for both, and both files and directories implement this interface. This way, you can handle files and directories in the same way.</a:t>
            </a:r>
          </a:p>
        </p:txBody>
      </p:sp>
      <p:pic>
        <p:nvPicPr>
          <p:cNvPr id="4098" name="Picture 2" descr="Structure of the Composite design pattern">
            <a:extLst>
              <a:ext uri="{FF2B5EF4-FFF2-40B4-BE49-F238E27FC236}">
                <a16:creationId xmlns:a16="http://schemas.microsoft.com/office/drawing/2014/main" id="{CDCA4BC9-D57E-CFCF-4B5B-9126FFE6BD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9008" y="2015734"/>
            <a:ext cx="2823228"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0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composite</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lstStyle/>
          <a:p>
            <a:pPr marL="0" indent="0" algn="l" rtl="0">
              <a:buNone/>
            </a:pPr>
            <a:r>
              <a:rPr lang="en-US" b="1" u="sng" dirty="0"/>
              <a:t>Benefits of the Composite Design Pattern</a:t>
            </a:r>
          </a:p>
          <a:p>
            <a:pPr algn="l" rtl="0"/>
            <a:r>
              <a:rPr lang="en-US" b="1" dirty="0"/>
              <a:t>Uniformity</a:t>
            </a:r>
            <a:r>
              <a:rPr lang="en-US" dirty="0"/>
              <a:t>: Treats individual objects and compositions uniformly.</a:t>
            </a:r>
          </a:p>
          <a:p>
            <a:pPr algn="l" rtl="0"/>
            <a:r>
              <a:rPr lang="en-US" b="1" dirty="0"/>
              <a:t>Simplifies Client Code</a:t>
            </a:r>
            <a:r>
              <a:rPr lang="en-US" dirty="0"/>
              <a:t>: Clients can treat individual objects and compositions without needing to distinguish between them.</a:t>
            </a:r>
          </a:p>
          <a:p>
            <a:pPr algn="l" rtl="0"/>
            <a:r>
              <a:rPr lang="en-US" b="1" dirty="0"/>
              <a:t>Flexibility</a:t>
            </a:r>
            <a:r>
              <a:rPr lang="en-US" dirty="0"/>
              <a:t>: New types of components can be added without changing the code that uses them.</a:t>
            </a:r>
          </a:p>
          <a:p>
            <a:pPr marL="0" indent="0" algn="l" rtl="0">
              <a:lnSpc>
                <a:spcPct val="150000"/>
              </a:lnSpc>
              <a:buNone/>
            </a:pPr>
            <a:endParaRPr lang="he-IL" dirty="0"/>
          </a:p>
        </p:txBody>
      </p:sp>
    </p:spTree>
    <p:extLst>
      <p:ext uri="{BB962C8B-B14F-4D97-AF65-F5344CB8AC3E}">
        <p14:creationId xmlns:p14="http://schemas.microsoft.com/office/powerpoint/2010/main" val="2264416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MVC</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5881213" cy="3450613"/>
          </a:xfrm>
        </p:spPr>
        <p:txBody>
          <a:bodyPr>
            <a:normAutofit/>
          </a:bodyPr>
          <a:lstStyle/>
          <a:p>
            <a:pPr marL="0" indent="0" algn="l" rtl="0">
              <a:lnSpc>
                <a:spcPct val="110000"/>
              </a:lnSpc>
              <a:buNone/>
            </a:pPr>
            <a:r>
              <a:rPr lang="en-US" sz="1700" b="1" dirty="0"/>
              <a:t>Model-View-Controller</a:t>
            </a:r>
            <a:r>
              <a:rPr lang="en-US" sz="1700" dirty="0"/>
              <a:t> (MVC) design pattern is an architectural pattern commonly used for developing user interfaces. It divides an application into three interconnected components:</a:t>
            </a:r>
          </a:p>
          <a:p>
            <a:pPr algn="l" rtl="0">
              <a:lnSpc>
                <a:spcPct val="110000"/>
              </a:lnSpc>
              <a:buFont typeface="Arial" panose="020B0604020202020204" pitchFamily="34" charset="0"/>
              <a:buChar char="•"/>
            </a:pPr>
            <a:r>
              <a:rPr lang="en-US" sz="1700" b="1" dirty="0"/>
              <a:t>Model</a:t>
            </a:r>
            <a:r>
              <a:rPr lang="en-US" sz="1700" dirty="0"/>
              <a:t>: Manages the data, logic, and rules of the application.</a:t>
            </a:r>
          </a:p>
          <a:p>
            <a:pPr algn="l" rtl="0">
              <a:lnSpc>
                <a:spcPct val="110000"/>
              </a:lnSpc>
              <a:buFont typeface="Arial" panose="020B0604020202020204" pitchFamily="34" charset="0"/>
              <a:buChar char="•"/>
            </a:pPr>
            <a:r>
              <a:rPr lang="en-US" sz="1700" b="1" dirty="0"/>
              <a:t>View</a:t>
            </a:r>
            <a:r>
              <a:rPr lang="en-US" sz="1700" dirty="0"/>
              <a:t>: Displays the data and sends user commands to the controller.</a:t>
            </a:r>
          </a:p>
          <a:p>
            <a:pPr algn="l" rtl="0">
              <a:lnSpc>
                <a:spcPct val="110000"/>
              </a:lnSpc>
              <a:buFont typeface="Arial" panose="020B0604020202020204" pitchFamily="34" charset="0"/>
              <a:buChar char="•"/>
            </a:pPr>
            <a:r>
              <a:rPr lang="en-US" sz="1700" b="1" dirty="0"/>
              <a:t>Controller</a:t>
            </a:r>
            <a:r>
              <a:rPr lang="en-US" sz="1700" dirty="0"/>
              <a:t>: Handles user input and updates the model and view accordingly.</a:t>
            </a:r>
          </a:p>
        </p:txBody>
      </p:sp>
      <p:pic>
        <p:nvPicPr>
          <p:cNvPr id="5126" name="Picture 6" descr="MVC Design Pattern with a PHP example – Duplicate Transaction">
            <a:extLst>
              <a:ext uri="{FF2B5EF4-FFF2-40B4-BE49-F238E27FC236}">
                <a16:creationId xmlns:a16="http://schemas.microsoft.com/office/drawing/2014/main" id="{156C90CE-BDD6-ADD2-8F60-0EB1B1A7EE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068" y="3037906"/>
            <a:ext cx="2929726" cy="140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581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MVC</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fontScale="92500" lnSpcReduction="20000"/>
          </a:bodyPr>
          <a:lstStyle/>
          <a:p>
            <a:pPr marL="0" indent="0" algn="l" rtl="0">
              <a:lnSpc>
                <a:spcPct val="150000"/>
              </a:lnSpc>
              <a:buNone/>
            </a:pPr>
            <a:r>
              <a:rPr lang="en-US" b="1" u="sng" dirty="0"/>
              <a:t>Problem</a:t>
            </a:r>
          </a:p>
          <a:p>
            <a:pPr marL="0" indent="0" algn="l" rtl="0">
              <a:lnSpc>
                <a:spcPct val="150000"/>
              </a:lnSpc>
              <a:buNone/>
            </a:pPr>
            <a:r>
              <a:rPr lang="en-US" dirty="0"/>
              <a:t>Imagine you are developing a simple to-do list application. In this application, you need to manage the to-do items (data), display the list of to-do items (view), and handle user interactions such as adding or removing items (controller).</a:t>
            </a:r>
          </a:p>
          <a:p>
            <a:pPr marL="0" indent="0" algn="l" rtl="0">
              <a:lnSpc>
                <a:spcPct val="150000"/>
              </a:lnSpc>
              <a:buNone/>
            </a:pPr>
            <a:endParaRPr lang="en-US" b="1" dirty="0"/>
          </a:p>
          <a:p>
            <a:pPr marL="0" indent="0" algn="l" rtl="0">
              <a:lnSpc>
                <a:spcPct val="150000"/>
              </a:lnSpc>
              <a:buNone/>
            </a:pPr>
            <a:r>
              <a:rPr lang="en-US" dirty="0"/>
              <a:t>your code could become a tangled mess where the data handling, UI updates, and user input processing are all mixed. This makes the code difficult to maintain, test, and extend.</a:t>
            </a:r>
          </a:p>
        </p:txBody>
      </p:sp>
    </p:spTree>
    <p:extLst>
      <p:ext uri="{BB962C8B-B14F-4D97-AF65-F5344CB8AC3E}">
        <p14:creationId xmlns:p14="http://schemas.microsoft.com/office/powerpoint/2010/main" val="1330802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MVC</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a:bodyPr>
          <a:lstStyle/>
          <a:p>
            <a:pPr marL="0" indent="0" algn="l" rtl="0">
              <a:lnSpc>
                <a:spcPct val="150000"/>
              </a:lnSpc>
              <a:buNone/>
            </a:pPr>
            <a:r>
              <a:rPr lang="en-US" b="1" u="sng" dirty="0"/>
              <a:t>Solution </a:t>
            </a:r>
          </a:p>
          <a:p>
            <a:pPr marL="0" indent="0" algn="l" rtl="0">
              <a:lnSpc>
                <a:spcPct val="150000"/>
              </a:lnSpc>
              <a:buNone/>
            </a:pPr>
            <a:r>
              <a:rPr lang="en-US" dirty="0"/>
              <a:t>The MVC pattern separates these concerns, making the code more modular and easier to manage. Here's how the pattern can be implemented in Python for a simple to-do list application.</a:t>
            </a:r>
          </a:p>
        </p:txBody>
      </p:sp>
    </p:spTree>
    <p:extLst>
      <p:ext uri="{BB962C8B-B14F-4D97-AF65-F5344CB8AC3E}">
        <p14:creationId xmlns:p14="http://schemas.microsoft.com/office/powerpoint/2010/main" val="646061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p:txBody>
          <a:bodyPr/>
          <a:lstStyle/>
          <a:p>
            <a:r>
              <a:rPr lang="en-US" dirty="0"/>
              <a:t>MVC</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p:txBody>
          <a:bodyPr>
            <a:normAutofit fontScale="92500" lnSpcReduction="10000"/>
          </a:bodyPr>
          <a:lstStyle/>
          <a:p>
            <a:pPr marL="0" indent="0" algn="l" rtl="0">
              <a:buNone/>
            </a:pPr>
            <a:r>
              <a:rPr lang="en-US" b="1" u="sng" dirty="0"/>
              <a:t>Benefits of the MVC Design Pattern</a:t>
            </a:r>
          </a:p>
          <a:p>
            <a:pPr algn="l" rtl="0"/>
            <a:r>
              <a:rPr lang="en-US" b="1" dirty="0"/>
              <a:t>Separation of Concerns</a:t>
            </a:r>
            <a:r>
              <a:rPr lang="en-US" dirty="0"/>
              <a:t>: Divides the application into three distinct components, making the code easier to manage and maintain.</a:t>
            </a:r>
          </a:p>
          <a:p>
            <a:pPr algn="l" rtl="0"/>
            <a:r>
              <a:rPr lang="en-US" b="1" dirty="0"/>
              <a:t>Modularity</a:t>
            </a:r>
            <a:r>
              <a:rPr lang="en-US" dirty="0"/>
              <a:t>: Each component (Model, View, Controller) can be developed, tested, and updated independently.</a:t>
            </a:r>
          </a:p>
          <a:p>
            <a:pPr algn="l" rtl="0"/>
            <a:r>
              <a:rPr lang="en-US" b="1" dirty="0"/>
              <a:t>Reusability</a:t>
            </a:r>
            <a:r>
              <a:rPr lang="en-US" dirty="0"/>
              <a:t>: Components can be reused in different parts of the application or in different applications.</a:t>
            </a:r>
          </a:p>
          <a:p>
            <a:pPr algn="l" rtl="0"/>
            <a:r>
              <a:rPr lang="en-US" b="1" dirty="0"/>
              <a:t>Testability</a:t>
            </a:r>
            <a:r>
              <a:rPr lang="en-US" dirty="0"/>
              <a:t>: The separation of concerns makes it easier to write unit tests for each component.</a:t>
            </a:r>
          </a:p>
        </p:txBody>
      </p:sp>
    </p:spTree>
    <p:extLst>
      <p:ext uri="{BB962C8B-B14F-4D97-AF65-F5344CB8AC3E}">
        <p14:creationId xmlns:p14="http://schemas.microsoft.com/office/powerpoint/2010/main" val="45707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259840"/>
            <a:ext cx="10434320" cy="3781613"/>
          </a:xfrm>
          <a:prstGeom prst="rect">
            <a:avLst/>
          </a:prstGeom>
          <a:noFill/>
        </p:spPr>
        <p:txBody>
          <a:bodyPr wrap="square" rtlCol="1">
            <a:spAutoFit/>
          </a:bodyPr>
          <a:lstStyle/>
          <a:p>
            <a:pPr algn="r" rtl="1">
              <a:lnSpc>
                <a:spcPct val="150000"/>
              </a:lnSpc>
            </a:pPr>
            <a:r>
              <a:rPr lang="he-IL" b="1" u="sng" dirty="0"/>
              <a:t>סימפטומים של קוד לא מתוכנן טוב:</a:t>
            </a:r>
          </a:p>
          <a:p>
            <a:pPr marL="342900" indent="-342900" algn="r" rtl="1">
              <a:lnSpc>
                <a:spcPct val="150000"/>
              </a:lnSpc>
              <a:buFont typeface="Arial" panose="020B0604020202020204" pitchFamily="34" charset="0"/>
              <a:buChar char="•"/>
            </a:pPr>
            <a:r>
              <a:rPr lang="he-IL" dirty="0"/>
              <a:t>קוד ספגטי – </a:t>
            </a:r>
            <a:r>
              <a:rPr lang="en-US" dirty="0"/>
              <a:t>AKA</a:t>
            </a:r>
            <a:r>
              <a:rPr lang="he-IL" dirty="0"/>
              <a:t>.</a:t>
            </a:r>
            <a:endParaRPr lang="en-US" dirty="0"/>
          </a:p>
          <a:p>
            <a:pPr marL="342900" indent="-342900" algn="r" rtl="1">
              <a:lnSpc>
                <a:spcPct val="150000"/>
              </a:lnSpc>
              <a:buFont typeface="Arial" panose="020B0604020202020204" pitchFamily="34" charset="0"/>
              <a:buChar char="•"/>
            </a:pPr>
            <a:r>
              <a:rPr lang="he-IL" dirty="0"/>
              <a:t>כל שינוי בקוד משפיע על הרבה חלקים בקוד.</a:t>
            </a:r>
          </a:p>
          <a:p>
            <a:pPr marL="342900" indent="-342900" algn="r" rtl="1">
              <a:lnSpc>
                <a:spcPct val="150000"/>
              </a:lnSpc>
              <a:buFont typeface="Arial" panose="020B0604020202020204" pitchFamily="34" charset="0"/>
              <a:buChar char="•"/>
            </a:pPr>
            <a:r>
              <a:rPr lang="he-IL" dirty="0"/>
              <a:t>שינוי בקוד משפיע על אזורים לא קשורים בקוד.</a:t>
            </a:r>
          </a:p>
          <a:p>
            <a:pPr marL="342900" indent="-342900" algn="r" rtl="1">
              <a:lnSpc>
                <a:spcPct val="150000"/>
              </a:lnSpc>
              <a:buFont typeface="Arial" panose="020B0604020202020204" pitchFamily="34" charset="0"/>
              <a:buChar char="•"/>
            </a:pPr>
            <a:r>
              <a:rPr lang="he-IL" dirty="0"/>
              <a:t>קוד לא פריק - לא ניתן להשתמש בקוד שכבר כתבנו בהקשרים אחרים מאלו שלשמם נכתב הקוד </a:t>
            </a:r>
          </a:p>
          <a:p>
            <a:pPr algn="r" rtl="1">
              <a:lnSpc>
                <a:spcPct val="150000"/>
              </a:lnSpc>
            </a:pPr>
            <a:r>
              <a:rPr lang="he-IL" dirty="0"/>
              <a:t>במקור.</a:t>
            </a:r>
          </a:p>
          <a:p>
            <a:pPr algn="r" rtl="1">
              <a:lnSpc>
                <a:spcPct val="150000"/>
              </a:lnSpc>
            </a:pPr>
            <a:endParaRPr lang="he-IL" dirty="0"/>
          </a:p>
          <a:p>
            <a:pPr algn="r" rtl="1">
              <a:lnSpc>
                <a:spcPct val="150000"/>
              </a:lnSpc>
            </a:pPr>
            <a:r>
              <a:rPr lang="he-IL" dirty="0"/>
              <a:t>האופי המרכזי של הבעיות האלו הוא יותר מידי תלות בתוך הקוד.</a:t>
            </a:r>
          </a:p>
          <a:p>
            <a:pPr algn="r" rtl="1">
              <a:lnSpc>
                <a:spcPct val="150000"/>
              </a:lnSpc>
            </a:pPr>
            <a:r>
              <a:rPr lang="he-IL" dirty="0"/>
              <a:t>עקרונות</a:t>
            </a:r>
            <a:r>
              <a:rPr lang="en-US" dirty="0"/>
              <a:t> SOLID </a:t>
            </a:r>
            <a:r>
              <a:rPr lang="he-IL" dirty="0"/>
              <a:t>באים לתת קווים מנחים שיגרמו לנו להימנע מלכתוב קוד עם הבעיות הנ"ל.</a:t>
            </a:r>
          </a:p>
        </p:txBody>
      </p:sp>
      <p:sp>
        <p:nvSpPr>
          <p:cNvPr id="3" name="כותרת 2"/>
          <p:cNvSpPr>
            <a:spLocks noGrp="1"/>
          </p:cNvSpPr>
          <p:nvPr>
            <p:ph type="title"/>
          </p:nvPr>
        </p:nvSpPr>
        <p:spPr>
          <a:xfrm>
            <a:off x="1450393" y="306376"/>
            <a:ext cx="9291215" cy="1049235"/>
          </a:xfrm>
        </p:spPr>
        <p:txBody>
          <a:bodyPr>
            <a:normAutofit/>
          </a:bodyPr>
          <a:lstStyle/>
          <a:p>
            <a:r>
              <a:rPr lang="en-US" dirty="0"/>
              <a:t>SOLID</a:t>
            </a:r>
            <a:endParaRPr lang="he-IL" dirty="0"/>
          </a:p>
        </p:txBody>
      </p:sp>
    </p:spTree>
    <p:extLst>
      <p:ext uri="{BB962C8B-B14F-4D97-AF65-F5344CB8AC3E}">
        <p14:creationId xmlns:p14="http://schemas.microsoft.com/office/powerpoint/2010/main" val="37974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2158877"/>
            <a:ext cx="10434320" cy="2032416"/>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S - Single Responsibility Principle</a:t>
            </a:r>
          </a:p>
          <a:p>
            <a:pPr algn="ctr" rtl="1">
              <a:lnSpc>
                <a:spcPct val="300000"/>
              </a:lnSpc>
            </a:pPr>
            <a:r>
              <a:rPr lang="he-IL" sz="3200" dirty="0"/>
              <a:t>למחלקה צריך להיות תחום אחריות אחד</a:t>
            </a:r>
          </a:p>
        </p:txBody>
      </p:sp>
    </p:spTree>
    <p:extLst>
      <p:ext uri="{BB962C8B-B14F-4D97-AF65-F5344CB8AC3E}">
        <p14:creationId xmlns:p14="http://schemas.microsoft.com/office/powerpoint/2010/main" val="2165537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CE4EC0F-57DE-94E0-9E81-1BA0C1887E5C}"/>
              </a:ext>
            </a:extLst>
          </p:cNvPr>
          <p:cNvSpPr txBox="1"/>
          <p:nvPr/>
        </p:nvSpPr>
        <p:spPr>
          <a:xfrm>
            <a:off x="873760" y="1905674"/>
            <a:ext cx="4080618" cy="403187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title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 = content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generate_report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generating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report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writing</a:t>
            </a:r>
            <a:r>
              <a:rPr kumimoji="0" lang="he-IL" altLang="he-IL" sz="1600" b="0" i="0" u="none" strike="noStrike" cap="none" normalizeH="0" baseline="0" dirty="0">
                <a:ln>
                  <a:noFill/>
                </a:ln>
                <a:solidFill>
                  <a:srgbClr val="808080"/>
                </a:solidFill>
                <a:effectLst/>
                <a:latin typeface="JetBrains Mono"/>
              </a:rPr>
              <a:t> to a </a:t>
            </a:r>
            <a:r>
              <a:rPr kumimoji="0" lang="he-IL" altLang="he-IL" sz="1600" b="0" i="0" u="none" strike="noStrike" cap="none" normalizeH="0" baseline="0" dirty="0" err="1">
                <a:ln>
                  <a:noFill/>
                </a:ln>
                <a:solidFill>
                  <a:srgbClr val="808080"/>
                </a:solidFill>
                <a:effectLst/>
                <a:latin typeface="JetBrains Mono"/>
              </a:rPr>
              <a:t>file</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with </a:t>
            </a:r>
            <a:r>
              <a:rPr kumimoji="0" lang="he-IL" altLang="he-IL" sz="1600" b="0" i="0" u="none" strike="noStrike" cap="none" normalizeH="0" baseline="0" dirty="0">
                <a:ln>
                  <a:noFill/>
                </a:ln>
                <a:solidFill>
                  <a:srgbClr val="8888C6"/>
                </a:solidFill>
                <a:effectLst/>
                <a:latin typeface="JetBrains Mono"/>
              </a:rPr>
              <a:t>open</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f"</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txt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"w"</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as </a:t>
            </a:r>
            <a:r>
              <a:rPr kumimoji="0" lang="he-IL" altLang="he-IL" sz="1600" b="0" i="0" u="none" strike="noStrike" cap="none" normalizeH="0" baseline="0" dirty="0">
                <a:ln>
                  <a:noFill/>
                </a:ln>
                <a:solidFill>
                  <a:srgbClr val="A9B7C6"/>
                </a:solidFill>
                <a:effectLst/>
                <a:latin typeface="JetBrains Mono"/>
              </a:rPr>
              <a:t>file: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file.write(</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72737A"/>
                </a:solidFill>
                <a:effectLst/>
                <a:latin typeface="JetBrains Mono"/>
              </a:rPr>
              <a:t>to_email</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with the </a:t>
            </a:r>
            <a:r>
              <a:rPr kumimoji="0" lang="he-IL" altLang="he-IL" sz="1600" b="0" i="0" u="none" strike="noStrike" cap="none" normalizeH="0" baseline="0" dirty="0" err="1">
                <a:ln>
                  <a:noFill/>
                </a:ln>
                <a:solidFill>
                  <a:srgbClr val="808080"/>
                </a:solidFill>
                <a:effectLst/>
                <a:latin typeface="JetBrains Mono"/>
              </a:rPr>
              <a:t>report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attached</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72737A"/>
                </a:solidFill>
                <a:effectLst/>
                <a:latin typeface="JetBrains Mono"/>
              </a:rPr>
              <a:t>subject</a:t>
            </a:r>
            <a:r>
              <a:rPr kumimoji="0" lang="he-IL" altLang="he-IL" sz="1600" b="0" i="0" u="none" strike="noStrike" cap="none" normalizeH="0" baseline="0" dirty="0">
                <a:ln>
                  <a:noFill/>
                </a:ln>
                <a:solidFill>
                  <a:srgbClr val="72737A"/>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f"Report</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br>
              <a:rPr kumimoji="0" lang="he-IL" altLang="he-IL" sz="1600" b="0" i="0" u="none" strike="noStrike" cap="none" normalizeH="0" baseline="0" dirty="0">
                <a:ln>
                  <a:noFill/>
                </a:ln>
                <a:solidFill>
                  <a:srgbClr val="6A8759"/>
                </a:solidFill>
                <a:effectLst/>
                <a:latin typeface="JetBrains Mono"/>
              </a:rPr>
            </a:b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logic</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here</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350AF6D5-DCF1-FE8B-8C74-2489030FFF0D}"/>
              </a:ext>
            </a:extLst>
          </p:cNvPr>
          <p:cNvSpPr txBox="1"/>
          <p:nvPr/>
        </p:nvSpPr>
        <p:spPr>
          <a:xfrm>
            <a:off x="5435600" y="674568"/>
            <a:ext cx="6532880" cy="526297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title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 = content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generate_report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generating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report</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a:ln>
                  <a:noFill/>
                </a:ln>
                <a:solidFill>
                  <a:srgbClr val="6A8759"/>
                </a:solidFill>
                <a:effectLst/>
                <a:latin typeface="JetBrains Mono"/>
              </a:rPr>
              <a:t>f"</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}\n\n{</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br>
              <a:rPr kumimoji="0" lang="he-IL" altLang="he-IL" sz="1600" b="0" i="0" u="none" strike="noStrike" cap="none" normalizeH="0" baseline="0" dirty="0">
                <a:ln>
                  <a:noFill/>
                </a:ln>
                <a:solidFill>
                  <a:srgbClr val="6A8759"/>
                </a:solidFill>
                <a:effectLst/>
                <a:latin typeface="JetBrains Mono"/>
              </a:rPr>
            </a:br>
            <a:br>
              <a:rPr kumimoji="0" lang="he-IL" altLang="he-IL" sz="1600" b="0" i="0" u="none" strike="noStrike" cap="none" normalizeH="0" baseline="0" dirty="0">
                <a:ln>
                  <a:noFill/>
                </a:ln>
                <a:solidFill>
                  <a:srgbClr val="6A8759"/>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EmailSender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to_email</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subject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body</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 </a:t>
            </a:r>
            <a:r>
              <a:rPr kumimoji="0" lang="he-IL" altLang="he-IL" sz="1600" b="0" i="0" u="none" strike="noStrike" cap="none" normalizeH="0" baseline="0" dirty="0" err="1">
                <a:ln>
                  <a:noFill/>
                </a:ln>
                <a:solidFill>
                  <a:srgbClr val="808080"/>
                </a:solidFill>
                <a:effectLst/>
                <a:latin typeface="JetBrains Mono"/>
              </a:rPr>
              <a:t>Send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logic</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here</a:t>
            </a:r>
            <a:br>
              <a:rPr kumimoji="0" lang="he-IL" altLang="he-IL" sz="1600" b="0" i="0" u="none" strike="noStrike" cap="none" normalizeH="0" baseline="0" dirty="0">
                <a:ln>
                  <a:noFill/>
                </a:ln>
                <a:solidFill>
                  <a:srgbClr val="808080"/>
                </a:solidFill>
                <a:effectLst/>
                <a:latin typeface="JetBrains Mono"/>
              </a:rPr>
            </a:b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Client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using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separate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classes</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Monthly</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"This is the content </a:t>
            </a:r>
            <a:r>
              <a:rPr kumimoji="0" lang="he-IL" altLang="he-IL" sz="1600" b="0" i="0" u="none" strike="noStrike" cap="none" normalizeH="0" baseline="0" dirty="0" err="1">
                <a:ln>
                  <a:noFill/>
                </a:ln>
                <a:solidFill>
                  <a:srgbClr val="6A8759"/>
                </a:solidFill>
                <a:effectLst/>
                <a:latin typeface="JetBrains Mono"/>
              </a:rPr>
              <a:t>of</a:t>
            </a:r>
            <a:r>
              <a:rPr kumimoji="0" lang="he-IL" altLang="he-IL" sz="1600" b="0" i="0" u="none" strike="noStrike" cap="none" normalizeH="0" baseline="0" dirty="0">
                <a:ln>
                  <a:noFill/>
                </a:ln>
                <a:solidFill>
                  <a:srgbClr val="6A8759"/>
                </a:solidFill>
                <a:effectLst/>
                <a:latin typeface="JetBrains Mono"/>
              </a:rPr>
              <a:t> the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chemeClr val="tx1"/>
                </a:solidFill>
                <a:effectLst/>
                <a:latin typeface="JetBrains Mono"/>
              </a:rPr>
              <a:t>(</a:t>
            </a:r>
            <a:r>
              <a:rPr lang="he-IL" altLang="he-IL" sz="1600" dirty="0">
                <a:solidFill>
                  <a:srgbClr val="6A8759"/>
                </a:solidFill>
                <a:latin typeface="JetBrains Mono"/>
              </a:rPr>
              <a:t>"</a:t>
            </a:r>
            <a:br>
              <a:rPr kumimoji="0" lang="he-IL" altLang="he-IL" sz="1600" b="0" i="0" u="none" strike="noStrike" cap="none" normalizeH="0" baseline="0" dirty="0">
                <a:ln>
                  <a:noFill/>
                </a:ln>
                <a:solidFill>
                  <a:schemeClr val="tx1"/>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email_body</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report.generate_report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email_sender</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EmailSender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email_sender.send_email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"example@example.com"</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Monthly</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email_body</a:t>
            </a:r>
            <a:r>
              <a:rPr lang="he-IL" altLang="he-IL" sz="1600" dirty="0">
                <a:solidFill>
                  <a:srgbClr val="A9B7C6"/>
                </a:solidFill>
                <a:latin typeface="JetBrains Mono"/>
              </a:rPr>
              <a:t>(</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11" name="מלבן 10">
            <a:extLst>
              <a:ext uri="{FF2B5EF4-FFF2-40B4-BE49-F238E27FC236}">
                <a16:creationId xmlns:a16="http://schemas.microsoft.com/office/drawing/2014/main" id="{DE401F46-F98E-3A73-A9A9-9984EE885A92}"/>
              </a:ext>
            </a:extLst>
          </p:cNvPr>
          <p:cNvSpPr/>
          <p:nvPr/>
        </p:nvSpPr>
        <p:spPr>
          <a:xfrm>
            <a:off x="9791315" y="822813"/>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מלבן 6">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20896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2" y="185086"/>
            <a:ext cx="9291215" cy="1049235"/>
          </a:xfrm>
        </p:spPr>
        <p:txBody>
          <a:bodyPr/>
          <a:lstStyle/>
          <a:p>
            <a:pPr rtl="0"/>
            <a:r>
              <a:rPr lang="en-US" sz="3200" dirty="0"/>
              <a:t>Types of Design Patterns</a:t>
            </a:r>
            <a:endParaRPr lang="he-IL" dirty="0"/>
          </a:p>
        </p:txBody>
      </p:sp>
      <p:grpSp>
        <p:nvGrpSpPr>
          <p:cNvPr id="5" name="קבוצה 4">
            <a:extLst>
              <a:ext uri="{FF2B5EF4-FFF2-40B4-BE49-F238E27FC236}">
                <a16:creationId xmlns:a16="http://schemas.microsoft.com/office/drawing/2014/main" id="{04488C39-8AED-3D7D-30C0-F58A003561ED}"/>
              </a:ext>
            </a:extLst>
          </p:cNvPr>
          <p:cNvGrpSpPr/>
          <p:nvPr/>
        </p:nvGrpSpPr>
        <p:grpSpPr>
          <a:xfrm>
            <a:off x="119215" y="1032540"/>
            <a:ext cx="11953568" cy="5059591"/>
            <a:chOff x="119216" y="1366837"/>
            <a:chExt cx="11953568" cy="5059591"/>
          </a:xfrm>
        </p:grpSpPr>
        <p:pic>
          <p:nvPicPr>
            <p:cNvPr id="3" name="תמונה 2" descr="תמונה שמכילה טקסט, צילום מסך, גופן, מספר&#10;&#10;התיאור נוצר באופן אוטומטי">
              <a:extLst>
                <a:ext uri="{FF2B5EF4-FFF2-40B4-BE49-F238E27FC236}">
                  <a16:creationId xmlns:a16="http://schemas.microsoft.com/office/drawing/2014/main" id="{09F8D269-6E71-2898-ED82-71578F56B70C}"/>
                </a:ext>
              </a:extLst>
            </p:cNvPr>
            <p:cNvPicPr>
              <a:picLocks noChangeAspect="1"/>
            </p:cNvPicPr>
            <p:nvPr/>
          </p:nvPicPr>
          <p:blipFill rotWithShape="1">
            <a:blip r:embed="rId2"/>
            <a:srcRect l="8644" t="37245" r="7594" b="9995"/>
            <a:stretch/>
          </p:blipFill>
          <p:spPr>
            <a:xfrm>
              <a:off x="2214714" y="1485010"/>
              <a:ext cx="7762569" cy="3124455"/>
            </a:xfrm>
            <a:prstGeom prst="rect">
              <a:avLst/>
            </a:prstGeom>
          </p:spPr>
        </p:pic>
        <p:pic>
          <p:nvPicPr>
            <p:cNvPr id="4" name="תמונה 3" descr="תמונה שמכילה טקסט, צילום מסך, גופן, מספר&#10;&#10;התיאור נוצר באופן אוטומטי">
              <a:extLst>
                <a:ext uri="{FF2B5EF4-FFF2-40B4-BE49-F238E27FC236}">
                  <a16:creationId xmlns:a16="http://schemas.microsoft.com/office/drawing/2014/main" id="{9F3186A3-B58F-DBD5-9771-272A4AC3001A}"/>
                </a:ext>
              </a:extLst>
            </p:cNvPr>
            <p:cNvPicPr>
              <a:picLocks noChangeAspect="1"/>
            </p:cNvPicPr>
            <p:nvPr/>
          </p:nvPicPr>
          <p:blipFill rotWithShape="1">
            <a:blip r:embed="rId2"/>
            <a:srcRect l="8644" t="5807" r="7594" b="67744"/>
            <a:stretch/>
          </p:blipFill>
          <p:spPr>
            <a:xfrm>
              <a:off x="2214714" y="4860154"/>
              <a:ext cx="7762569" cy="1566274"/>
            </a:xfrm>
            <a:prstGeom prst="rect">
              <a:avLst/>
            </a:prstGeom>
          </p:spPr>
        </p:pic>
        <p:pic>
          <p:nvPicPr>
            <p:cNvPr id="22530" name="Picture 2" descr="Example of Abstract Factory">
              <a:extLst>
                <a:ext uri="{FF2B5EF4-FFF2-40B4-BE49-F238E27FC236}">
                  <a16:creationId xmlns:a16="http://schemas.microsoft.com/office/drawing/2014/main" id="{ECD57398-8AE5-28DE-5C97-92E4457D8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784" y="1366837"/>
              <a:ext cx="1905000" cy="1447800"/>
            </a:xfrm>
            <a:prstGeom prst="rect">
              <a:avLst/>
            </a:prstGeom>
            <a:solidFill>
              <a:schemeClr val="accent1">
                <a:lumMod val="20000"/>
                <a:lumOff val="80000"/>
              </a:schemeClr>
            </a:solidFill>
          </p:spPr>
        </p:pic>
        <p:pic>
          <p:nvPicPr>
            <p:cNvPr id="22532" name="Picture 4">
              <a:extLst>
                <a:ext uri="{FF2B5EF4-FFF2-40B4-BE49-F238E27FC236}">
                  <a16:creationId xmlns:a16="http://schemas.microsoft.com/office/drawing/2014/main" id="{6424B16B-4058-23E9-A325-4A62FAAEE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16" y="2814637"/>
              <a:ext cx="1905000" cy="1228725"/>
            </a:xfrm>
            <a:prstGeom prst="rect">
              <a:avLst/>
            </a:prstGeom>
            <a:solidFill>
              <a:schemeClr val="accent1">
                <a:lumMod val="20000"/>
                <a:lumOff val="80000"/>
              </a:schemeClr>
            </a:solidFill>
          </p:spPr>
        </p:pic>
        <p:pic>
          <p:nvPicPr>
            <p:cNvPr id="22534" name="Picture 6">
              <a:extLst>
                <a:ext uri="{FF2B5EF4-FFF2-40B4-BE49-F238E27FC236}">
                  <a16:creationId xmlns:a16="http://schemas.microsoft.com/office/drawing/2014/main" id="{F907829E-72C9-17E1-784D-E0A541AF4B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7784" y="4043362"/>
              <a:ext cx="1905000" cy="1685925"/>
            </a:xfrm>
            <a:prstGeom prst="rect">
              <a:avLst/>
            </a:prstGeom>
            <a:solidFill>
              <a:schemeClr val="accent1">
                <a:lumMod val="20000"/>
                <a:lumOff val="80000"/>
              </a:schemeClr>
            </a:solidFill>
          </p:spPr>
        </p:pic>
      </p:grpSp>
    </p:spTree>
    <p:extLst>
      <p:ext uri="{BB962C8B-B14F-4D97-AF65-F5344CB8AC3E}">
        <p14:creationId xmlns:p14="http://schemas.microsoft.com/office/powerpoint/2010/main" val="2080808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2066544"/>
            <a:ext cx="10434320" cy="2217082"/>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O - Open/Closed Principle </a:t>
            </a:r>
            <a:endParaRPr lang="he-IL" sz="3200" b="1" u="sng" cap="all" dirty="0">
              <a:solidFill>
                <a:schemeClr val="accent1"/>
              </a:solidFill>
              <a:latin typeface="+mj-lt"/>
              <a:ea typeface="+mj-ea"/>
              <a:cs typeface="+mj-cs"/>
            </a:endParaRPr>
          </a:p>
          <a:p>
            <a:pPr algn="ctr" rtl="1">
              <a:lnSpc>
                <a:spcPct val="150000"/>
              </a:lnSpc>
            </a:pPr>
            <a:endParaRPr lang="he-IL" sz="3200" dirty="0"/>
          </a:p>
          <a:p>
            <a:pPr algn="ctr" rtl="1">
              <a:lnSpc>
                <a:spcPct val="150000"/>
              </a:lnSpc>
            </a:pPr>
            <a:r>
              <a:rPr lang="he-IL" sz="3200" dirty="0"/>
              <a:t>מחלקה צריכה להיות פתוחה להוספות וסגורה לשינויים</a:t>
            </a:r>
          </a:p>
        </p:txBody>
      </p:sp>
    </p:spTree>
    <p:extLst>
      <p:ext uri="{BB962C8B-B14F-4D97-AF65-F5344CB8AC3E}">
        <p14:creationId xmlns:p14="http://schemas.microsoft.com/office/powerpoint/2010/main" val="3291649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CE4EC0F-57DE-94E0-9E81-1BA0C1887E5C}"/>
              </a:ext>
            </a:extLst>
          </p:cNvPr>
          <p:cNvSpPr txBox="1"/>
          <p:nvPr/>
        </p:nvSpPr>
        <p:spPr>
          <a:xfrm>
            <a:off x="873760" y="1905674"/>
            <a:ext cx="4080618" cy="452431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Rectangle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width</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height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.width</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width</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.height</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height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AreaCalculator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calculate_area</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CC7832"/>
                </a:solidFill>
                <a:effectLst/>
                <a:latin typeface="JetBrains Mono"/>
              </a:rPr>
              <a:t>if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8888C6"/>
                </a:solidFill>
                <a:effectLst/>
                <a:latin typeface="JetBrains Mono"/>
              </a:rPr>
              <a:t>isinstance</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Rectangle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err="1">
                <a:ln>
                  <a:noFill/>
                </a:ln>
                <a:solidFill>
                  <a:srgbClr val="A9B7C6"/>
                </a:solidFill>
                <a:effectLst/>
                <a:latin typeface="JetBrains Mono"/>
              </a:rPr>
              <a:t>shape.width</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shape.height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Adding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support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other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shapes</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would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require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modifying</a:t>
            </a:r>
            <a:r>
              <a:rPr kumimoji="0" lang="he-IL" altLang="he-IL" sz="1600" b="0" i="0" u="none" strike="noStrike" cap="none" normalizeH="0" baseline="0" dirty="0">
                <a:ln>
                  <a:noFill/>
                </a:ln>
                <a:solidFill>
                  <a:srgbClr val="808080"/>
                </a:solidFill>
                <a:effectLst/>
                <a:latin typeface="JetBrains Mono"/>
              </a:rPr>
              <a:t> this class</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 </a:t>
            </a:r>
            <a:r>
              <a:rPr kumimoji="0" lang="he-IL" altLang="he-IL" sz="1600" b="0" i="0" u="none" strike="noStrike" cap="none" normalizeH="0" baseline="0" dirty="0" err="1">
                <a:ln>
                  <a:noFill/>
                </a:ln>
                <a:solidFill>
                  <a:srgbClr val="808080"/>
                </a:solidFill>
                <a:effectLst/>
                <a:latin typeface="JetBrains Mono"/>
              </a:rPr>
              <a:t>Violates</a:t>
            </a:r>
            <a:r>
              <a:rPr kumimoji="0" lang="he-IL" altLang="he-IL" sz="1600" b="0" i="0" u="none" strike="noStrike" cap="none" normalizeH="0" baseline="0" dirty="0">
                <a:ln>
                  <a:noFill/>
                </a:ln>
                <a:solidFill>
                  <a:srgbClr val="808080"/>
                </a:solidFill>
                <a:effectLst/>
                <a:latin typeface="JetBrains Mono"/>
              </a:rPr>
              <a:t> the Open/</a:t>
            </a:r>
            <a:r>
              <a:rPr kumimoji="0" lang="he-IL" altLang="he-IL" sz="1600" b="0" i="0" u="none" strike="noStrike" cap="none" normalizeH="0" baseline="0" dirty="0" err="1">
                <a:ln>
                  <a:noFill/>
                </a:ln>
                <a:solidFill>
                  <a:srgbClr val="808080"/>
                </a:solidFill>
                <a:effectLst/>
                <a:latin typeface="JetBrains Mono"/>
              </a:rPr>
              <a:t>Closed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Principle</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CC7832"/>
                </a:solidFill>
                <a:effectLst/>
                <a:latin typeface="JetBrains Mono"/>
              </a:rPr>
              <a:t>elif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8888C6"/>
                </a:solidFill>
                <a:effectLst/>
                <a:latin typeface="JetBrains Mono"/>
              </a:rPr>
              <a:t>isinstance</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Circle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a:ln>
                  <a:noFill/>
                </a:ln>
                <a:solidFill>
                  <a:srgbClr val="6897BB"/>
                </a:solidFill>
                <a:effectLst/>
                <a:latin typeface="JetBrains Mono"/>
              </a:rPr>
              <a:t>3.14 </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shape.radius</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a:ln>
                  <a:noFill/>
                </a:ln>
                <a:solidFill>
                  <a:srgbClr val="6897BB"/>
                </a:solidFill>
                <a:effectLst/>
                <a:latin typeface="JetBrains Mono"/>
              </a:rPr>
              <a:t>2</a:t>
            </a:r>
            <a:br>
              <a:rPr kumimoji="0" lang="he-IL" altLang="he-IL" sz="1600" b="0" i="0" u="none" strike="noStrike" cap="none" normalizeH="0" baseline="0" dirty="0">
                <a:ln>
                  <a:noFill/>
                </a:ln>
                <a:solidFill>
                  <a:srgbClr val="6897BB"/>
                </a:solidFill>
                <a:effectLst/>
                <a:latin typeface="JetBrains Mono"/>
              </a:rPr>
            </a:br>
            <a:br>
              <a:rPr kumimoji="0" lang="he-IL" altLang="he-IL" sz="1600" b="0" i="0" u="none" strike="noStrike" cap="none" normalizeH="0" baseline="0" dirty="0">
                <a:ln>
                  <a:noFill/>
                </a:ln>
                <a:solidFill>
                  <a:srgbClr val="6897BB"/>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Circle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radius</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.radius</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radius</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350AF6D5-DCF1-FE8B-8C74-2489030FFF0D}"/>
              </a:ext>
            </a:extLst>
          </p:cNvPr>
          <p:cNvSpPr txBox="1"/>
          <p:nvPr/>
        </p:nvSpPr>
        <p:spPr>
          <a:xfrm>
            <a:off x="5435600" y="674568"/>
            <a:ext cx="6532880" cy="612475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400" b="0" i="0" u="none" strike="noStrike" cap="none" normalizeH="0" baseline="0" dirty="0">
                <a:ln>
                  <a:noFill/>
                </a:ln>
                <a:solidFill>
                  <a:srgbClr val="CC7832"/>
                </a:solidFill>
                <a:effectLst/>
                <a:latin typeface="JetBrains Mono"/>
              </a:rPr>
              <a:t>from </a:t>
            </a:r>
            <a:r>
              <a:rPr kumimoji="0" lang="he-IL" altLang="he-IL" sz="1400" b="0" i="0" u="none" strike="noStrike" cap="none" normalizeH="0" baseline="0" dirty="0">
                <a:ln>
                  <a:noFill/>
                </a:ln>
                <a:solidFill>
                  <a:srgbClr val="A9B7C6"/>
                </a:solidFill>
                <a:effectLst/>
                <a:latin typeface="JetBrains Mono"/>
              </a:rPr>
              <a:t>abc </a:t>
            </a:r>
            <a:r>
              <a:rPr kumimoji="0" lang="he-IL" altLang="he-IL" sz="1400" b="0" i="0" u="none" strike="noStrike" cap="none" normalizeH="0" baseline="0" dirty="0">
                <a:ln>
                  <a:noFill/>
                </a:ln>
                <a:solidFill>
                  <a:srgbClr val="CC7832"/>
                </a:solidFill>
                <a:effectLst/>
                <a:latin typeface="JetBrains Mono"/>
              </a:rPr>
              <a:t>import </a:t>
            </a:r>
            <a:r>
              <a:rPr kumimoji="0" lang="he-IL" altLang="he-IL" sz="1400" b="0" i="0" u="none" strike="noStrike" cap="none" normalizeH="0" baseline="0" dirty="0">
                <a:ln>
                  <a:noFill/>
                </a:ln>
                <a:solidFill>
                  <a:srgbClr val="A9B7C6"/>
                </a:solidFill>
                <a:effectLst/>
                <a:latin typeface="JetBrains Mono"/>
              </a:rPr>
              <a:t>ABC</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a:ln>
                  <a:noFill/>
                </a:ln>
                <a:solidFill>
                  <a:srgbClr val="A9B7C6"/>
                </a:solidFill>
                <a:effectLst/>
                <a:latin typeface="JetBrains Mono"/>
              </a:rPr>
              <a:t>abstractmethod</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(ABC):</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BBB529"/>
                </a:solidFill>
                <a:effectLst/>
                <a:latin typeface="JetBrains Mono"/>
              </a:rPr>
              <a:t>@abstractmethod</a:t>
            </a:r>
            <a:br>
              <a:rPr kumimoji="0" lang="he-IL" altLang="he-IL" sz="1400" b="0" i="0" u="none" strike="noStrike" cap="none" normalizeH="0" baseline="0" dirty="0">
                <a:ln>
                  <a:noFill/>
                </a:ln>
                <a:solidFill>
                  <a:srgbClr val="BBB529"/>
                </a:solidFill>
                <a:effectLst/>
                <a:latin typeface="JetBrains Mono"/>
              </a:rPr>
            </a:br>
            <a:r>
              <a:rPr kumimoji="0" lang="he-IL" altLang="he-IL" sz="1400" b="0" i="0" u="none" strike="noStrike" cap="none" normalizeH="0" baseline="0" dirty="0">
                <a:ln>
                  <a:noFill/>
                </a:ln>
                <a:solidFill>
                  <a:srgbClr val="BBB529"/>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pass</a:t>
            </a:r>
            <a:br>
              <a:rPr kumimoji="0" lang="he-IL" altLang="he-IL" sz="1400" b="0" i="0" u="none" strike="noStrike" cap="none" normalizeH="0" baseline="0" dirty="0">
                <a:ln>
                  <a:noFill/>
                </a:ln>
                <a:solidFill>
                  <a:srgbClr val="CC7832"/>
                </a:solidFill>
                <a:effectLst/>
                <a:latin typeface="JetBrains Mono"/>
              </a:rPr>
            </a:br>
            <a:br>
              <a:rPr kumimoji="0" lang="he-IL" altLang="he-IL" sz="1400" b="0" i="0" u="none" strike="noStrike" cap="none" normalizeH="0" baseline="0" dirty="0">
                <a:ln>
                  <a:noFill/>
                </a:ln>
                <a:solidFill>
                  <a:srgbClr val="CC7832"/>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Rectangle</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err="1">
                <a:ln>
                  <a:noFill/>
                </a:ln>
                <a:solidFill>
                  <a:srgbClr val="B200B2"/>
                </a:solidFill>
                <a:effectLst/>
                <a:latin typeface="JetBrains Mono"/>
              </a:rPr>
              <a:t>init</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width</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height</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.height</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Circle</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err="1">
                <a:ln>
                  <a:noFill/>
                </a:ln>
                <a:solidFill>
                  <a:srgbClr val="B200B2"/>
                </a:solidFill>
                <a:effectLst/>
                <a:latin typeface="JetBrains Mono"/>
              </a:rPr>
              <a:t>init</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radius</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.radius</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radius</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94558D"/>
                </a:solidFill>
                <a:effectLst/>
                <a:latin typeface="JetBrains Mono"/>
              </a:rPr>
              <a:t>self</a:t>
            </a:r>
            <a:r>
              <a:rPr lang="he-IL" altLang="he-IL" sz="1400" dirty="0">
                <a:solidFill>
                  <a:srgbClr val="94558D"/>
                </a:solidFill>
                <a:latin typeface="JetBrains Mono"/>
              </a:rPr>
              <a:t>.</a:t>
            </a:r>
            <a:r>
              <a:rPr lang="en-US" altLang="he-IL" sz="1400" dirty="0">
                <a:solidFill>
                  <a:srgbClr val="A9B7C6"/>
                </a:solidFill>
                <a:latin typeface="JetBrains Mono"/>
              </a:rPr>
              <a:t>radius</a:t>
            </a:r>
            <a:r>
              <a:rPr lang="en-US" altLang="he-IL" sz="1400" dirty="0">
                <a:solidFill>
                  <a:srgbClr val="6897BB"/>
                </a:solidFill>
                <a:latin typeface="JetBrains Mono"/>
              </a:rPr>
              <a:t>*3.14 </a:t>
            </a:r>
            <a:r>
              <a:rPr lang="en-US" altLang="he-IL" sz="1400" dirty="0">
                <a:solidFill>
                  <a:srgbClr val="A9B7C6"/>
                </a:solidFill>
                <a:latin typeface="JetBrains Mono"/>
              </a:rPr>
              <a:t>**</a:t>
            </a:r>
            <a:r>
              <a:rPr kumimoji="0" lang="he-IL" altLang="he-IL" sz="1400" b="0" i="0" u="none" strike="noStrike" cap="none" normalizeH="0" baseline="0" dirty="0">
                <a:ln>
                  <a:noFill/>
                </a:ln>
                <a:solidFill>
                  <a:srgbClr val="6897BB"/>
                </a:solidFill>
                <a:effectLst/>
                <a:latin typeface="JetBrains Mono"/>
              </a:rPr>
              <a:t> 2</a:t>
            </a:r>
            <a:br>
              <a:rPr kumimoji="0" lang="he-IL" altLang="he-IL" sz="1400" b="0" i="0" u="none" strike="noStrike" cap="none" normalizeH="0" baseline="0" dirty="0">
                <a:ln>
                  <a:noFill/>
                </a:ln>
                <a:solidFill>
                  <a:srgbClr val="6897BB"/>
                </a:solidFill>
                <a:effectLst/>
                <a:latin typeface="JetBrains Mono"/>
              </a:rPr>
            </a:br>
            <a:br>
              <a:rPr kumimoji="0" lang="he-IL" altLang="he-IL" sz="1400" b="0" i="0" u="none" strike="noStrike" cap="none" normalizeH="0" baseline="0" dirty="0">
                <a:ln>
                  <a:noFill/>
                </a:ln>
                <a:solidFill>
                  <a:srgbClr val="6897BB"/>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AreaCalculator</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808080"/>
                </a:solidFill>
                <a:effectLst/>
                <a:latin typeface="JetBrains Mono"/>
              </a:rPr>
              <a:t># The </a:t>
            </a:r>
            <a:r>
              <a:rPr kumimoji="0" lang="he-IL" altLang="he-IL" sz="1400" b="0" i="0" u="none" strike="noStrike" cap="none" normalizeH="0" baseline="0" dirty="0" err="1">
                <a:ln>
                  <a:noFill/>
                </a:ln>
                <a:solidFill>
                  <a:srgbClr val="808080"/>
                </a:solidFill>
                <a:effectLst/>
                <a:latin typeface="JetBrains Mono"/>
              </a:rPr>
              <a:t>AreaCalculator</a:t>
            </a:r>
            <a:r>
              <a:rPr kumimoji="0" lang="he-IL" altLang="he-IL" sz="1400" b="0" i="0" u="none" strike="noStrike" cap="none" normalizeH="0" baseline="0" dirty="0">
                <a:ln>
                  <a:noFill/>
                </a:ln>
                <a:solidFill>
                  <a:srgbClr val="808080"/>
                </a:solidFill>
                <a:effectLst/>
                <a:latin typeface="JetBrains Mono"/>
              </a:rPr>
              <a:t> class is </a:t>
            </a:r>
            <a:r>
              <a:rPr kumimoji="0" lang="he-IL" altLang="he-IL" sz="1400" b="0" i="0" u="none" strike="noStrike" cap="none" normalizeH="0" baseline="0" dirty="0" err="1">
                <a:ln>
                  <a:noFill/>
                </a:ln>
                <a:solidFill>
                  <a:srgbClr val="808080"/>
                </a:solidFill>
                <a:effectLst/>
                <a:latin typeface="JetBrains Mono"/>
              </a:rPr>
              <a:t>now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closed</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modification</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 </a:t>
            </a:r>
            <a:r>
              <a:rPr kumimoji="0" lang="he-IL" altLang="he-IL" sz="1400" b="0" i="0" u="none" strike="noStrike" cap="none" normalizeH="0" baseline="0" dirty="0" err="1">
                <a:ln>
                  <a:noFill/>
                </a:ln>
                <a:solidFill>
                  <a:srgbClr val="808080"/>
                </a:solidFill>
                <a:effectLst/>
                <a:latin typeface="JetBrains Mono"/>
              </a:rPr>
              <a:t>but</a:t>
            </a:r>
            <a:r>
              <a:rPr kumimoji="0" lang="he-IL" altLang="he-IL" sz="1400" b="0" i="0" u="none" strike="noStrike" cap="none" normalizeH="0" baseline="0" dirty="0">
                <a:ln>
                  <a:noFill/>
                </a:ln>
                <a:solidFill>
                  <a:srgbClr val="808080"/>
                </a:solidFill>
                <a:effectLst/>
                <a:latin typeface="JetBrains Mono"/>
              </a:rPr>
              <a:t> open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extension</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Adding</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support</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new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shapes</a:t>
            </a:r>
            <a:r>
              <a:rPr kumimoji="0" lang="he-IL" altLang="he-IL" sz="1400" b="0" i="0" u="none" strike="noStrike" cap="none" normalizeH="0" baseline="0" dirty="0">
                <a:ln>
                  <a:noFill/>
                </a:ln>
                <a:solidFill>
                  <a:srgbClr val="808080"/>
                </a:solidFill>
                <a:effectLst/>
                <a:latin typeface="JetBrains Mono"/>
              </a:rPr>
              <a:t> is </a:t>
            </a:r>
            <a:r>
              <a:rPr kumimoji="0" lang="he-IL" altLang="he-IL" sz="1400" b="0" i="0" u="none" strike="noStrike" cap="none" normalizeH="0" baseline="0" dirty="0" err="1">
                <a:ln>
                  <a:noFill/>
                </a:ln>
                <a:solidFill>
                  <a:srgbClr val="808080"/>
                </a:solidFill>
                <a:effectLst/>
                <a:latin typeface="JetBrains Mono"/>
              </a:rPr>
              <a:t>done</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 </a:t>
            </a:r>
            <a:r>
              <a:rPr kumimoji="0" lang="he-IL" altLang="he-IL" sz="1400" b="0" i="0" u="none" strike="noStrike" cap="none" normalizeH="0" baseline="0" dirty="0" err="1">
                <a:ln>
                  <a:noFill/>
                </a:ln>
                <a:solidFill>
                  <a:srgbClr val="808080"/>
                </a:solidFill>
                <a:effectLst/>
                <a:latin typeface="JetBrains Mono"/>
              </a:rPr>
              <a:t>by</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creating</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new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classes</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that</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extend</a:t>
            </a:r>
            <a:r>
              <a:rPr kumimoji="0" lang="he-IL" altLang="he-IL" sz="1400" b="0" i="0" u="none" strike="noStrike" cap="none" normalizeH="0" baseline="0" dirty="0">
                <a:ln>
                  <a:noFill/>
                </a:ln>
                <a:solidFill>
                  <a:srgbClr val="808080"/>
                </a:solidFill>
                <a:effectLst/>
                <a:latin typeface="JetBrains Mono"/>
              </a:rPr>
              <a:t> the </a:t>
            </a:r>
            <a:r>
              <a:rPr kumimoji="0" lang="he-IL" altLang="he-IL" sz="1400" b="0" i="0" u="none" strike="noStrike" cap="none" normalizeH="0" baseline="0" dirty="0" err="1">
                <a:ln>
                  <a:noFill/>
                </a:ln>
                <a:solidFill>
                  <a:srgbClr val="808080"/>
                </a:solidFill>
                <a:effectLst/>
                <a:latin typeface="JetBrains Mono"/>
              </a:rPr>
              <a:t>Shape</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base</a:t>
            </a:r>
            <a:r>
              <a:rPr kumimoji="0" lang="he-IL" altLang="he-IL" sz="1400" b="0" i="0" u="none" strike="noStrike" cap="none" normalizeH="0" baseline="0" dirty="0">
                <a:ln>
                  <a:noFill/>
                </a:ln>
                <a:solidFill>
                  <a:srgbClr val="808080"/>
                </a:solidFill>
                <a:effectLst/>
                <a:latin typeface="JetBrains Mono"/>
              </a:rPr>
              <a:t> class.</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A9B7C6"/>
                </a:solidFill>
                <a:effectLst/>
                <a:latin typeface="JetBrains Mono"/>
              </a:rPr>
              <a:t>shape.calculate_area</a:t>
            </a:r>
            <a:r>
              <a:rPr kumimoji="0" lang="he-IL" altLang="he-IL" sz="1400" b="0" i="0" u="none" strike="noStrike" cap="none" normalizeH="0" baseline="0" dirty="0">
                <a:ln>
                  <a:noFill/>
                </a:ln>
                <a:solidFill>
                  <a:srgbClr val="A9B7C6"/>
                </a:solidFill>
                <a:effectLst/>
                <a:latin typeface="JetBrains Mono"/>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p:txBody>
      </p:sp>
      <p:sp>
        <p:nvSpPr>
          <p:cNvPr id="10" name="מלבן 9">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
        <p:nvSpPr>
          <p:cNvPr id="11" name="מלבן 10">
            <a:extLst>
              <a:ext uri="{FF2B5EF4-FFF2-40B4-BE49-F238E27FC236}">
                <a16:creationId xmlns:a16="http://schemas.microsoft.com/office/drawing/2014/main" id="{DE401F46-F98E-3A73-A9A9-9984EE885A92}"/>
              </a:ext>
            </a:extLst>
          </p:cNvPr>
          <p:cNvSpPr/>
          <p:nvPr/>
        </p:nvSpPr>
        <p:spPr>
          <a:xfrm>
            <a:off x="9970817" y="674568"/>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349827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327880"/>
            <a:ext cx="10434320" cy="3694409"/>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L - </a:t>
            </a:r>
            <a:r>
              <a:rPr lang="en-US" sz="3200" b="1" u="sng" cap="all" dirty="0" err="1">
                <a:solidFill>
                  <a:schemeClr val="accent1"/>
                </a:solidFill>
                <a:latin typeface="+mj-lt"/>
                <a:ea typeface="+mj-ea"/>
                <a:cs typeface="+mj-cs"/>
              </a:rPr>
              <a:t>Liskov</a:t>
            </a:r>
            <a:r>
              <a:rPr lang="en-US" sz="3200" b="1" u="sng" cap="all" dirty="0">
                <a:solidFill>
                  <a:schemeClr val="accent1"/>
                </a:solidFill>
                <a:latin typeface="+mj-lt"/>
                <a:ea typeface="+mj-ea"/>
                <a:cs typeface="+mj-cs"/>
              </a:rPr>
              <a:t> Substitution Principle</a:t>
            </a:r>
          </a:p>
          <a:p>
            <a:pPr algn="ctr" rtl="1">
              <a:lnSpc>
                <a:spcPct val="150000"/>
              </a:lnSpc>
            </a:pPr>
            <a:endParaRPr lang="en-US" sz="3200" dirty="0"/>
          </a:p>
          <a:p>
            <a:pPr algn="ctr" rtl="1">
              <a:lnSpc>
                <a:spcPct val="150000"/>
              </a:lnSpc>
            </a:pPr>
            <a:r>
              <a:rPr lang="en-US" sz="3200" dirty="0"/>
              <a:t> </a:t>
            </a:r>
            <a:r>
              <a:rPr lang="he-IL" sz="3200" dirty="0"/>
              <a:t>פונקציות המשתמשות במשתנים מסוג מחלקת אב, חייבות להיות מסוגלות לפעול בצורה תקינה גם על כל סוגי האובייקטים מסוג הבן </a:t>
            </a:r>
            <a:r>
              <a:rPr lang="he-IL" sz="3200" u="sng" dirty="0"/>
              <a:t>מבלי להיות מודעות לסוג האובייקט בפועל</a:t>
            </a:r>
            <a:endParaRPr lang="he-IL" sz="3200" dirty="0"/>
          </a:p>
        </p:txBody>
      </p:sp>
    </p:spTree>
    <p:extLst>
      <p:ext uri="{BB962C8B-B14F-4D97-AF65-F5344CB8AC3E}">
        <p14:creationId xmlns:p14="http://schemas.microsoft.com/office/powerpoint/2010/main" val="4048219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DFBE1B45-44F4-A8F7-7322-1A44C78C3A82}"/>
              </a:ext>
            </a:extLst>
          </p:cNvPr>
          <p:cNvPicPr/>
          <p:nvPr/>
        </p:nvPicPr>
        <p:blipFill>
          <a:blip r:embed="rId2" cstate="print"/>
          <a:stretch>
            <a:fillRect/>
          </a:stretch>
        </p:blipFill>
        <p:spPr>
          <a:xfrm>
            <a:off x="1965779" y="1285589"/>
            <a:ext cx="4266461" cy="4839073"/>
          </a:xfrm>
          <a:prstGeom prst="rect">
            <a:avLst/>
          </a:prstGeom>
          <a:ln>
            <a:noFill/>
          </a:ln>
          <a:effectLst>
            <a:outerShdw blurRad="292100" dist="139700" dir="2700000" algn="tl" rotWithShape="0">
              <a:srgbClr val="333333">
                <a:alpha val="65000"/>
              </a:srgbClr>
            </a:outerShdw>
          </a:effectLst>
        </p:spPr>
      </p:pic>
      <p:pic>
        <p:nvPicPr>
          <p:cNvPr id="5" name="object 4">
            <a:extLst>
              <a:ext uri="{FF2B5EF4-FFF2-40B4-BE49-F238E27FC236}">
                <a16:creationId xmlns:a16="http://schemas.microsoft.com/office/drawing/2014/main" id="{27C41B50-B5CE-E194-1D1B-0A830634606F}"/>
              </a:ext>
            </a:extLst>
          </p:cNvPr>
          <p:cNvPicPr/>
          <p:nvPr/>
        </p:nvPicPr>
        <p:blipFill>
          <a:blip r:embed="rId3" cstate="print"/>
          <a:stretch>
            <a:fillRect/>
          </a:stretch>
        </p:blipFill>
        <p:spPr>
          <a:xfrm>
            <a:off x="7156525" y="505129"/>
            <a:ext cx="3409584" cy="3390158"/>
          </a:xfrm>
          <a:prstGeom prst="rect">
            <a:avLst/>
          </a:prstGeom>
          <a:ln>
            <a:noFill/>
          </a:ln>
          <a:effectLst>
            <a:outerShdw blurRad="292100" dist="139700" dir="2700000" algn="tl" rotWithShape="0">
              <a:srgbClr val="333333">
                <a:alpha val="65000"/>
              </a:srgbClr>
            </a:outerShdw>
          </a:effectLst>
        </p:spPr>
      </p:pic>
      <p:pic>
        <p:nvPicPr>
          <p:cNvPr id="6" name="object 5">
            <a:extLst>
              <a:ext uri="{FF2B5EF4-FFF2-40B4-BE49-F238E27FC236}">
                <a16:creationId xmlns:a16="http://schemas.microsoft.com/office/drawing/2014/main" id="{E456F1B1-6214-EDB0-C8FB-AE9679EDF268}"/>
              </a:ext>
            </a:extLst>
          </p:cNvPr>
          <p:cNvPicPr/>
          <p:nvPr/>
        </p:nvPicPr>
        <p:blipFill>
          <a:blip r:embed="rId4" cstate="print"/>
          <a:stretch>
            <a:fillRect/>
          </a:stretch>
        </p:blipFill>
        <p:spPr>
          <a:xfrm>
            <a:off x="6441785" y="4838793"/>
            <a:ext cx="4629876" cy="1228725"/>
          </a:xfrm>
          <a:prstGeom prst="rect">
            <a:avLst/>
          </a:prstGeom>
          <a:ln>
            <a:noFill/>
          </a:ln>
          <a:effectLst>
            <a:outerShdw blurRad="292100" dist="139700" dir="2700000" algn="tl" rotWithShape="0">
              <a:srgbClr val="333333">
                <a:alpha val="65000"/>
              </a:srgbClr>
            </a:outerShdw>
          </a:effectLst>
        </p:spPr>
      </p:pic>
      <p:sp>
        <p:nvSpPr>
          <p:cNvPr id="8" name="מלבן 7">
            <a:extLst>
              <a:ext uri="{FF2B5EF4-FFF2-40B4-BE49-F238E27FC236}">
                <a16:creationId xmlns:a16="http://schemas.microsoft.com/office/drawing/2014/main" id="{51CA1A43-675E-9040-797F-F1E9F16DC60A}"/>
              </a:ext>
            </a:extLst>
          </p:cNvPr>
          <p:cNvSpPr/>
          <p:nvPr/>
        </p:nvSpPr>
        <p:spPr>
          <a:xfrm>
            <a:off x="5334587" y="129359"/>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543196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327880"/>
            <a:ext cx="10434320" cy="3694409"/>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I - Interface Segregation Principle</a:t>
            </a:r>
          </a:p>
          <a:p>
            <a:pPr algn="ctr" rtl="1">
              <a:lnSpc>
                <a:spcPct val="150000"/>
              </a:lnSpc>
            </a:pPr>
            <a:endParaRPr lang="en-US" sz="3200" dirty="0"/>
          </a:p>
          <a:p>
            <a:pPr algn="ctr" rtl="1">
              <a:lnSpc>
                <a:spcPct val="150000"/>
              </a:lnSpc>
            </a:pPr>
            <a:r>
              <a:rPr lang="en-US" sz="3200" dirty="0"/>
              <a:t> </a:t>
            </a:r>
            <a:r>
              <a:rPr lang="he-IL" sz="3200" dirty="0"/>
              <a:t>יש לדאוג לממשקים מצומצמים - לא לאלץ מחלקה לממש ממשק שאין לה צורך מלא בו </a:t>
            </a:r>
            <a:br>
              <a:rPr lang="en-US" sz="3200" dirty="0"/>
            </a:br>
            <a:r>
              <a:rPr lang="he-IL" sz="3200" dirty="0"/>
              <a:t>(כלומר, לדאוג לכימוס מרבי של מידע)</a:t>
            </a:r>
          </a:p>
        </p:txBody>
      </p:sp>
    </p:spTree>
    <p:extLst>
      <p:ext uri="{BB962C8B-B14F-4D97-AF65-F5344CB8AC3E}">
        <p14:creationId xmlns:p14="http://schemas.microsoft.com/office/powerpoint/2010/main" val="3057770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D660D877-B82C-EA01-3642-939CA0B15B6B}"/>
              </a:ext>
            </a:extLst>
          </p:cNvPr>
          <p:cNvPicPr/>
          <p:nvPr/>
        </p:nvPicPr>
        <p:blipFill>
          <a:blip r:embed="rId2" cstate="print"/>
          <a:stretch>
            <a:fillRect/>
          </a:stretch>
        </p:blipFill>
        <p:spPr>
          <a:xfrm>
            <a:off x="809959" y="2317566"/>
            <a:ext cx="3905324" cy="1550122"/>
          </a:xfrm>
          <a:prstGeom prst="rect">
            <a:avLst/>
          </a:prstGeom>
        </p:spPr>
      </p:pic>
      <p:pic>
        <p:nvPicPr>
          <p:cNvPr id="5" name="object 4">
            <a:extLst>
              <a:ext uri="{FF2B5EF4-FFF2-40B4-BE49-F238E27FC236}">
                <a16:creationId xmlns:a16="http://schemas.microsoft.com/office/drawing/2014/main" id="{85F128B0-0306-5B3C-5A6B-9005470A622C}"/>
              </a:ext>
            </a:extLst>
          </p:cNvPr>
          <p:cNvPicPr/>
          <p:nvPr/>
        </p:nvPicPr>
        <p:blipFill>
          <a:blip r:embed="rId3" cstate="print"/>
          <a:stretch>
            <a:fillRect/>
          </a:stretch>
        </p:blipFill>
        <p:spPr>
          <a:xfrm>
            <a:off x="809959" y="3961408"/>
            <a:ext cx="5422552" cy="2030250"/>
          </a:xfrm>
          <a:prstGeom prst="rect">
            <a:avLst/>
          </a:prstGeom>
        </p:spPr>
      </p:pic>
      <p:sp>
        <p:nvSpPr>
          <p:cNvPr id="7" name="מלבן 6">
            <a:extLst>
              <a:ext uri="{FF2B5EF4-FFF2-40B4-BE49-F238E27FC236}">
                <a16:creationId xmlns:a16="http://schemas.microsoft.com/office/drawing/2014/main" id="{51CA1A43-675E-9040-797F-F1E9F16DC60A}"/>
              </a:ext>
            </a:extLst>
          </p:cNvPr>
          <p:cNvSpPr/>
          <p:nvPr/>
        </p:nvSpPr>
        <p:spPr>
          <a:xfrm>
            <a:off x="809959" y="1300516"/>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
        <p:nvSpPr>
          <p:cNvPr id="2" name="מלבן 1">
            <a:extLst>
              <a:ext uri="{FF2B5EF4-FFF2-40B4-BE49-F238E27FC236}">
                <a16:creationId xmlns:a16="http://schemas.microsoft.com/office/drawing/2014/main" id="{3988E615-C833-C51E-3013-13281F7DC324}"/>
              </a:ext>
            </a:extLst>
          </p:cNvPr>
          <p:cNvSpPr/>
          <p:nvPr/>
        </p:nvSpPr>
        <p:spPr>
          <a:xfrm>
            <a:off x="7905487" y="270900"/>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 name="object 3">
            <a:extLst>
              <a:ext uri="{FF2B5EF4-FFF2-40B4-BE49-F238E27FC236}">
                <a16:creationId xmlns:a16="http://schemas.microsoft.com/office/drawing/2014/main" id="{5D9E4CB5-271E-2A16-BA96-158439E84619}"/>
              </a:ext>
            </a:extLst>
          </p:cNvPr>
          <p:cNvPicPr/>
          <p:nvPr/>
        </p:nvPicPr>
        <p:blipFill>
          <a:blip r:embed="rId4" cstate="print"/>
          <a:stretch>
            <a:fillRect/>
          </a:stretch>
        </p:blipFill>
        <p:spPr>
          <a:xfrm>
            <a:off x="7131487" y="1385956"/>
            <a:ext cx="3806066" cy="1706671"/>
          </a:xfrm>
          <a:prstGeom prst="rect">
            <a:avLst/>
          </a:prstGeom>
        </p:spPr>
      </p:pic>
      <p:pic>
        <p:nvPicPr>
          <p:cNvPr id="6" name="object 4">
            <a:extLst>
              <a:ext uri="{FF2B5EF4-FFF2-40B4-BE49-F238E27FC236}">
                <a16:creationId xmlns:a16="http://schemas.microsoft.com/office/drawing/2014/main" id="{4B84F006-97B5-2C19-D775-51E6AF18041A}"/>
              </a:ext>
            </a:extLst>
          </p:cNvPr>
          <p:cNvPicPr/>
          <p:nvPr/>
        </p:nvPicPr>
        <p:blipFill>
          <a:blip r:embed="rId5" cstate="print"/>
          <a:stretch>
            <a:fillRect/>
          </a:stretch>
        </p:blipFill>
        <p:spPr>
          <a:xfrm>
            <a:off x="7131487" y="3256791"/>
            <a:ext cx="4683644" cy="1409234"/>
          </a:xfrm>
          <a:prstGeom prst="rect">
            <a:avLst/>
          </a:prstGeom>
        </p:spPr>
      </p:pic>
    </p:spTree>
    <p:extLst>
      <p:ext uri="{BB962C8B-B14F-4D97-AF65-F5344CB8AC3E}">
        <p14:creationId xmlns:p14="http://schemas.microsoft.com/office/powerpoint/2010/main" val="631642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3">
            <a:extLst>
              <a:ext uri="{FF2B5EF4-FFF2-40B4-BE49-F238E27FC236}">
                <a16:creationId xmlns:a16="http://schemas.microsoft.com/office/drawing/2014/main" id="{E6AC0D82-E734-11FB-561B-AAAED2801E09}"/>
              </a:ext>
            </a:extLst>
          </p:cNvPr>
          <p:cNvPicPr/>
          <p:nvPr/>
        </p:nvPicPr>
        <p:blipFill>
          <a:blip r:embed="rId2" cstate="print"/>
          <a:stretch>
            <a:fillRect/>
          </a:stretch>
        </p:blipFill>
        <p:spPr>
          <a:xfrm>
            <a:off x="294131" y="1911095"/>
            <a:ext cx="6866797" cy="2802635"/>
          </a:xfrm>
          <a:prstGeom prst="rect">
            <a:avLst/>
          </a:prstGeom>
        </p:spPr>
      </p:pic>
      <p:pic>
        <p:nvPicPr>
          <p:cNvPr id="10" name="object 4">
            <a:extLst>
              <a:ext uri="{FF2B5EF4-FFF2-40B4-BE49-F238E27FC236}">
                <a16:creationId xmlns:a16="http://schemas.microsoft.com/office/drawing/2014/main" id="{7F458297-5608-3026-D242-7939909F94A5}"/>
              </a:ext>
            </a:extLst>
          </p:cNvPr>
          <p:cNvPicPr/>
          <p:nvPr/>
        </p:nvPicPr>
        <p:blipFill>
          <a:blip r:embed="rId3" cstate="print"/>
          <a:stretch>
            <a:fillRect/>
          </a:stretch>
        </p:blipFill>
        <p:spPr>
          <a:xfrm>
            <a:off x="7452359" y="1309116"/>
            <a:ext cx="4395215" cy="1205484"/>
          </a:xfrm>
          <a:prstGeom prst="rect">
            <a:avLst/>
          </a:prstGeom>
        </p:spPr>
      </p:pic>
      <p:pic>
        <p:nvPicPr>
          <p:cNvPr id="11" name="object 5">
            <a:extLst>
              <a:ext uri="{FF2B5EF4-FFF2-40B4-BE49-F238E27FC236}">
                <a16:creationId xmlns:a16="http://schemas.microsoft.com/office/drawing/2014/main" id="{2917CC0A-2798-CD11-53CA-A653F3A909B6}"/>
              </a:ext>
            </a:extLst>
          </p:cNvPr>
          <p:cNvPicPr/>
          <p:nvPr/>
        </p:nvPicPr>
        <p:blipFill>
          <a:blip r:embed="rId4" cstate="print"/>
          <a:stretch>
            <a:fillRect/>
          </a:stretch>
        </p:blipFill>
        <p:spPr>
          <a:xfrm>
            <a:off x="7452359" y="3419855"/>
            <a:ext cx="3884364" cy="1453896"/>
          </a:xfrm>
          <a:prstGeom prst="rect">
            <a:avLst/>
          </a:prstGeom>
        </p:spPr>
      </p:pic>
      <p:sp>
        <p:nvSpPr>
          <p:cNvPr id="6" name="מלבן 5">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2850828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object 3">
            <a:extLst>
              <a:ext uri="{FF2B5EF4-FFF2-40B4-BE49-F238E27FC236}">
                <a16:creationId xmlns:a16="http://schemas.microsoft.com/office/drawing/2014/main" id="{2D3793DE-F6F2-F760-8245-DEDA0D3DE1DA}"/>
              </a:ext>
            </a:extLst>
          </p:cNvPr>
          <p:cNvPicPr/>
          <p:nvPr/>
        </p:nvPicPr>
        <p:blipFill>
          <a:blip r:embed="rId2" cstate="print"/>
          <a:stretch>
            <a:fillRect/>
          </a:stretch>
        </p:blipFill>
        <p:spPr>
          <a:xfrm>
            <a:off x="4639055" y="423672"/>
            <a:ext cx="6533779" cy="2619755"/>
          </a:xfrm>
          <a:prstGeom prst="rect">
            <a:avLst/>
          </a:prstGeom>
        </p:spPr>
      </p:pic>
      <p:pic>
        <p:nvPicPr>
          <p:cNvPr id="16" name="object 4">
            <a:extLst>
              <a:ext uri="{FF2B5EF4-FFF2-40B4-BE49-F238E27FC236}">
                <a16:creationId xmlns:a16="http://schemas.microsoft.com/office/drawing/2014/main" id="{38B982E7-05E6-FFAC-AD9F-02830B7D56F8}"/>
              </a:ext>
            </a:extLst>
          </p:cNvPr>
          <p:cNvPicPr/>
          <p:nvPr/>
        </p:nvPicPr>
        <p:blipFill>
          <a:blip r:embed="rId3" cstate="print"/>
          <a:stretch>
            <a:fillRect/>
          </a:stretch>
        </p:blipFill>
        <p:spPr>
          <a:xfrm>
            <a:off x="4639055" y="3538218"/>
            <a:ext cx="4181115" cy="1039221"/>
          </a:xfrm>
          <a:prstGeom prst="rect">
            <a:avLst/>
          </a:prstGeom>
        </p:spPr>
      </p:pic>
      <p:pic>
        <p:nvPicPr>
          <p:cNvPr id="17" name="object 5">
            <a:extLst>
              <a:ext uri="{FF2B5EF4-FFF2-40B4-BE49-F238E27FC236}">
                <a16:creationId xmlns:a16="http://schemas.microsoft.com/office/drawing/2014/main" id="{5CB4ACF7-2273-A2E9-00D8-3C0EE97C6603}"/>
              </a:ext>
            </a:extLst>
          </p:cNvPr>
          <p:cNvPicPr/>
          <p:nvPr/>
        </p:nvPicPr>
        <p:blipFill>
          <a:blip r:embed="rId4" cstate="print"/>
          <a:stretch>
            <a:fillRect/>
          </a:stretch>
        </p:blipFill>
        <p:spPr>
          <a:xfrm>
            <a:off x="4620007" y="5128457"/>
            <a:ext cx="3704859" cy="1342644"/>
          </a:xfrm>
          <a:prstGeom prst="rect">
            <a:avLst/>
          </a:prstGeom>
        </p:spPr>
      </p:pic>
      <p:pic>
        <p:nvPicPr>
          <p:cNvPr id="18" name="object 6">
            <a:extLst>
              <a:ext uri="{FF2B5EF4-FFF2-40B4-BE49-F238E27FC236}">
                <a16:creationId xmlns:a16="http://schemas.microsoft.com/office/drawing/2014/main" id="{D924D5DA-3D1B-63DB-0B3A-D0C9854E80AB}"/>
              </a:ext>
            </a:extLst>
          </p:cNvPr>
          <p:cNvPicPr/>
          <p:nvPr/>
        </p:nvPicPr>
        <p:blipFill>
          <a:blip r:embed="rId5" cstate="print"/>
          <a:stretch>
            <a:fillRect/>
          </a:stretch>
        </p:blipFill>
        <p:spPr>
          <a:xfrm>
            <a:off x="534954" y="1773509"/>
            <a:ext cx="2695415" cy="715362"/>
          </a:xfrm>
          <a:prstGeom prst="rect">
            <a:avLst/>
          </a:prstGeom>
        </p:spPr>
      </p:pic>
      <p:pic>
        <p:nvPicPr>
          <p:cNvPr id="19" name="object 7">
            <a:extLst>
              <a:ext uri="{FF2B5EF4-FFF2-40B4-BE49-F238E27FC236}">
                <a16:creationId xmlns:a16="http://schemas.microsoft.com/office/drawing/2014/main" id="{4D92FEC4-2161-F175-E384-CEC68FC9A22F}"/>
              </a:ext>
            </a:extLst>
          </p:cNvPr>
          <p:cNvPicPr/>
          <p:nvPr/>
        </p:nvPicPr>
        <p:blipFill>
          <a:blip r:embed="rId6" cstate="print"/>
          <a:stretch>
            <a:fillRect/>
          </a:stretch>
        </p:blipFill>
        <p:spPr>
          <a:xfrm>
            <a:off x="522122" y="3293263"/>
            <a:ext cx="2750769" cy="665066"/>
          </a:xfrm>
          <a:prstGeom prst="rect">
            <a:avLst/>
          </a:prstGeom>
        </p:spPr>
      </p:pic>
      <p:sp>
        <p:nvSpPr>
          <p:cNvPr id="20" name="מלבן 19">
            <a:extLst>
              <a:ext uri="{FF2B5EF4-FFF2-40B4-BE49-F238E27FC236}">
                <a16:creationId xmlns:a16="http://schemas.microsoft.com/office/drawing/2014/main" id="{AAE2DE71-FABF-DACE-3CFE-24C33B7D46CC}"/>
              </a:ext>
            </a:extLst>
          </p:cNvPr>
          <p:cNvSpPr/>
          <p:nvPr/>
        </p:nvSpPr>
        <p:spPr>
          <a:xfrm>
            <a:off x="1232706" y="447983"/>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676733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696218"/>
            <a:ext cx="10434320" cy="2957733"/>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D - Dependency Inversion Principle</a:t>
            </a:r>
          </a:p>
          <a:p>
            <a:pPr algn="ctr" rtl="1">
              <a:lnSpc>
                <a:spcPct val="150000"/>
              </a:lnSpc>
            </a:pPr>
            <a:endParaRPr lang="en-US" sz="3200" dirty="0"/>
          </a:p>
          <a:p>
            <a:pPr algn="ctr" rtl="1">
              <a:lnSpc>
                <a:spcPct val="150000"/>
              </a:lnSpc>
            </a:pPr>
            <a:r>
              <a:rPr lang="en-US" sz="3200" dirty="0"/>
              <a:t> </a:t>
            </a:r>
            <a:r>
              <a:rPr lang="he-IL" sz="3200" dirty="0"/>
              <a:t>מחלקות</a:t>
            </a:r>
            <a:r>
              <a:rPr lang="en-US" sz="3200" dirty="0"/>
              <a:t> high level </a:t>
            </a:r>
            <a:r>
              <a:rPr lang="he-IL" sz="3200" dirty="0"/>
              <a:t>לא צריכות להשתמש באופן ישיר </a:t>
            </a:r>
            <a:br>
              <a:rPr lang="en-US" sz="3200" dirty="0"/>
            </a:br>
            <a:r>
              <a:rPr lang="he-IL" sz="3200" dirty="0"/>
              <a:t>במחלקות </a:t>
            </a:r>
            <a:r>
              <a:rPr lang="en-US" sz="3200" dirty="0"/>
              <a:t>Low level</a:t>
            </a:r>
            <a:endParaRPr lang="he-IL" sz="3200" dirty="0"/>
          </a:p>
        </p:txBody>
      </p:sp>
    </p:spTree>
    <p:extLst>
      <p:ext uri="{BB962C8B-B14F-4D97-AF65-F5344CB8AC3E}">
        <p14:creationId xmlns:p14="http://schemas.microsoft.com/office/powerpoint/2010/main" val="3572440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3">
            <a:extLst>
              <a:ext uri="{FF2B5EF4-FFF2-40B4-BE49-F238E27FC236}">
                <a16:creationId xmlns:a16="http://schemas.microsoft.com/office/drawing/2014/main" id="{CFF9285C-45E4-AD6C-9B75-1D109EBCC371}"/>
              </a:ext>
            </a:extLst>
          </p:cNvPr>
          <p:cNvPicPr/>
          <p:nvPr/>
        </p:nvPicPr>
        <p:blipFill>
          <a:blip r:embed="rId2" cstate="print"/>
          <a:stretch>
            <a:fillRect/>
          </a:stretch>
        </p:blipFill>
        <p:spPr>
          <a:xfrm>
            <a:off x="259291" y="4725233"/>
            <a:ext cx="3275010" cy="1316915"/>
          </a:xfrm>
          <a:prstGeom prst="rect">
            <a:avLst/>
          </a:prstGeom>
        </p:spPr>
      </p:pic>
      <p:pic>
        <p:nvPicPr>
          <p:cNvPr id="6" name="object 4">
            <a:extLst>
              <a:ext uri="{FF2B5EF4-FFF2-40B4-BE49-F238E27FC236}">
                <a16:creationId xmlns:a16="http://schemas.microsoft.com/office/drawing/2014/main" id="{B360AB51-FD4F-20AE-9044-39921726BBB4}"/>
              </a:ext>
            </a:extLst>
          </p:cNvPr>
          <p:cNvPicPr/>
          <p:nvPr/>
        </p:nvPicPr>
        <p:blipFill>
          <a:blip r:embed="rId3" cstate="print"/>
          <a:stretch>
            <a:fillRect/>
          </a:stretch>
        </p:blipFill>
        <p:spPr>
          <a:xfrm>
            <a:off x="259291" y="2012254"/>
            <a:ext cx="3496773" cy="2536046"/>
          </a:xfrm>
          <a:prstGeom prst="rect">
            <a:avLst/>
          </a:prstGeom>
        </p:spPr>
      </p:pic>
      <p:sp>
        <p:nvSpPr>
          <p:cNvPr id="7" name="מלבן 6">
            <a:extLst>
              <a:ext uri="{FF2B5EF4-FFF2-40B4-BE49-F238E27FC236}">
                <a16:creationId xmlns:a16="http://schemas.microsoft.com/office/drawing/2014/main" id="{51CA1A43-675E-9040-797F-F1E9F16DC60A}"/>
              </a:ext>
            </a:extLst>
          </p:cNvPr>
          <p:cNvSpPr/>
          <p:nvPr/>
        </p:nvSpPr>
        <p:spPr>
          <a:xfrm>
            <a:off x="259291" y="1066319"/>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pic>
        <p:nvPicPr>
          <p:cNvPr id="2" name="object 3">
            <a:extLst>
              <a:ext uri="{FF2B5EF4-FFF2-40B4-BE49-F238E27FC236}">
                <a16:creationId xmlns:a16="http://schemas.microsoft.com/office/drawing/2014/main" id="{EB3D4870-6772-C0CB-984C-25B19FB0B44C}"/>
              </a:ext>
            </a:extLst>
          </p:cNvPr>
          <p:cNvPicPr/>
          <p:nvPr/>
        </p:nvPicPr>
        <p:blipFill>
          <a:blip r:embed="rId4" cstate="print"/>
          <a:stretch>
            <a:fillRect/>
          </a:stretch>
        </p:blipFill>
        <p:spPr>
          <a:xfrm>
            <a:off x="4646510" y="1364874"/>
            <a:ext cx="2898981" cy="658560"/>
          </a:xfrm>
          <a:prstGeom prst="rect">
            <a:avLst/>
          </a:prstGeom>
        </p:spPr>
      </p:pic>
      <p:pic>
        <p:nvPicPr>
          <p:cNvPr id="3" name="object 4">
            <a:extLst>
              <a:ext uri="{FF2B5EF4-FFF2-40B4-BE49-F238E27FC236}">
                <a16:creationId xmlns:a16="http://schemas.microsoft.com/office/drawing/2014/main" id="{FF1A8891-BFEB-3905-3B24-AB75FF195F96}"/>
              </a:ext>
            </a:extLst>
          </p:cNvPr>
          <p:cNvPicPr/>
          <p:nvPr/>
        </p:nvPicPr>
        <p:blipFill>
          <a:blip r:embed="rId5" cstate="print"/>
          <a:stretch>
            <a:fillRect/>
          </a:stretch>
        </p:blipFill>
        <p:spPr>
          <a:xfrm>
            <a:off x="4646510" y="2267507"/>
            <a:ext cx="3200829" cy="2322985"/>
          </a:xfrm>
          <a:prstGeom prst="rect">
            <a:avLst/>
          </a:prstGeom>
        </p:spPr>
      </p:pic>
      <p:pic>
        <p:nvPicPr>
          <p:cNvPr id="4" name="object 5">
            <a:extLst>
              <a:ext uri="{FF2B5EF4-FFF2-40B4-BE49-F238E27FC236}">
                <a16:creationId xmlns:a16="http://schemas.microsoft.com/office/drawing/2014/main" id="{96811B31-41AD-C6C3-0B86-16CD1913FD83}"/>
              </a:ext>
            </a:extLst>
          </p:cNvPr>
          <p:cNvPicPr/>
          <p:nvPr/>
        </p:nvPicPr>
        <p:blipFill>
          <a:blip r:embed="rId6" cstate="print"/>
          <a:stretch>
            <a:fillRect/>
          </a:stretch>
        </p:blipFill>
        <p:spPr>
          <a:xfrm>
            <a:off x="8109367" y="1364874"/>
            <a:ext cx="3412312" cy="1332498"/>
          </a:xfrm>
          <a:prstGeom prst="rect">
            <a:avLst/>
          </a:prstGeom>
        </p:spPr>
      </p:pic>
      <p:pic>
        <p:nvPicPr>
          <p:cNvPr id="8" name="object 6">
            <a:extLst>
              <a:ext uri="{FF2B5EF4-FFF2-40B4-BE49-F238E27FC236}">
                <a16:creationId xmlns:a16="http://schemas.microsoft.com/office/drawing/2014/main" id="{A03CE7ED-5711-3CB5-FC1A-C64523712AD8}"/>
              </a:ext>
            </a:extLst>
          </p:cNvPr>
          <p:cNvPicPr/>
          <p:nvPr/>
        </p:nvPicPr>
        <p:blipFill>
          <a:blip r:embed="rId7" cstate="print"/>
          <a:stretch>
            <a:fillRect/>
          </a:stretch>
        </p:blipFill>
        <p:spPr>
          <a:xfrm>
            <a:off x="8109367" y="3203418"/>
            <a:ext cx="3757697" cy="1387074"/>
          </a:xfrm>
          <a:prstGeom prst="rect">
            <a:avLst/>
          </a:prstGeom>
        </p:spPr>
      </p:pic>
      <p:sp>
        <p:nvSpPr>
          <p:cNvPr id="9" name="מלבן 8">
            <a:extLst>
              <a:ext uri="{FF2B5EF4-FFF2-40B4-BE49-F238E27FC236}">
                <a16:creationId xmlns:a16="http://schemas.microsoft.com/office/drawing/2014/main" id="{3EF2F02F-5D14-BD22-5860-380F7DC72904}"/>
              </a:ext>
            </a:extLst>
          </p:cNvPr>
          <p:cNvSpPr/>
          <p:nvPr/>
        </p:nvSpPr>
        <p:spPr>
          <a:xfrm>
            <a:off x="4890306" y="252040"/>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46108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2" y="539048"/>
            <a:ext cx="9291215" cy="1049235"/>
          </a:xfrm>
        </p:spPr>
        <p:txBody>
          <a:bodyPr/>
          <a:lstStyle/>
          <a:p>
            <a:pPr rtl="0"/>
            <a:r>
              <a:rPr lang="en-US" sz="3200" dirty="0"/>
              <a:t>Types of Design Patterns</a:t>
            </a:r>
            <a:endParaRPr lang="he-IL" dirty="0"/>
          </a:p>
        </p:txBody>
      </p:sp>
      <p:pic>
        <p:nvPicPr>
          <p:cNvPr id="20482" name="Picture 2" descr="Using Design Patterns in JavaScript —The Ultimate Guide | Syncfusion Blogs">
            <a:extLst>
              <a:ext uri="{FF2B5EF4-FFF2-40B4-BE49-F238E27FC236}">
                <a16:creationId xmlns:a16="http://schemas.microsoft.com/office/drawing/2014/main" id="{4417D557-0102-98F8-A26D-BAB0E58E1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370" y="1441537"/>
            <a:ext cx="6403258" cy="45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156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0AACA0-D02A-4129-3E2F-D740D52733F8}"/>
              </a:ext>
            </a:extLst>
          </p:cNvPr>
          <p:cNvSpPr>
            <a:spLocks noGrp="1"/>
          </p:cNvSpPr>
          <p:nvPr>
            <p:ph type="title"/>
          </p:nvPr>
        </p:nvSpPr>
        <p:spPr>
          <a:xfrm>
            <a:off x="1451579" y="132979"/>
            <a:ext cx="9291215" cy="1049235"/>
          </a:xfrm>
        </p:spPr>
        <p:txBody>
          <a:bodyPr/>
          <a:lstStyle/>
          <a:p>
            <a:r>
              <a:rPr lang="en-US" dirty="0"/>
              <a:t>GRASP</a:t>
            </a:r>
            <a:endParaRPr lang="he-IL" dirty="0"/>
          </a:p>
        </p:txBody>
      </p:sp>
      <p:sp>
        <p:nvSpPr>
          <p:cNvPr id="3" name="מציין מיקום תוכן 2">
            <a:extLst>
              <a:ext uri="{FF2B5EF4-FFF2-40B4-BE49-F238E27FC236}">
                <a16:creationId xmlns:a16="http://schemas.microsoft.com/office/drawing/2014/main" id="{4A0C847B-9B6D-75E7-DAF0-526EB82F4130}"/>
              </a:ext>
            </a:extLst>
          </p:cNvPr>
          <p:cNvSpPr>
            <a:spLocks noGrp="1"/>
          </p:cNvSpPr>
          <p:nvPr>
            <p:ph idx="1"/>
          </p:nvPr>
        </p:nvSpPr>
        <p:spPr>
          <a:xfrm>
            <a:off x="1304748" y="1465447"/>
            <a:ext cx="9582505" cy="4346649"/>
          </a:xfrm>
        </p:spPr>
        <p:txBody>
          <a:bodyPr>
            <a:normAutofit lnSpcReduction="10000"/>
          </a:bodyPr>
          <a:lstStyle/>
          <a:p>
            <a:pPr marL="0" indent="0" algn="ctr">
              <a:buNone/>
            </a:pPr>
            <a:r>
              <a:rPr lang="en-US" sz="1800" b="1" u="sng" dirty="0"/>
              <a:t>General Responsibility Assignment Software Patterns</a:t>
            </a:r>
            <a:r>
              <a:rPr lang="en-GB" sz="1800" b="1" u="sng" dirty="0"/>
              <a:t> – GASP</a:t>
            </a:r>
          </a:p>
          <a:p>
            <a:pPr marL="0" indent="0">
              <a:buNone/>
            </a:pPr>
            <a:r>
              <a:rPr lang="he-IL" sz="1800" dirty="0"/>
              <a:t>קבוצה של "תשעה עקרונות יסוד בעיצוב אובייקט והקצאת אחריות"  שפורסם לראשונה על ידי קרייג </a:t>
            </a:r>
            <a:r>
              <a:rPr lang="he-IL" sz="1800" dirty="0" err="1"/>
              <a:t>לארמן</a:t>
            </a:r>
            <a:r>
              <a:rPr lang="he-IL" sz="1800" dirty="0"/>
              <a:t> בספרו מ1997,</a:t>
            </a:r>
            <a:r>
              <a:rPr lang="en-US" sz="1800" dirty="0"/>
              <a:t>Applying UML and Patterns </a:t>
            </a:r>
            <a:r>
              <a:rPr lang="he-IL" sz="1800" dirty="0"/>
              <a:t>.</a:t>
            </a:r>
            <a:endParaRPr lang="en-US" sz="1800" dirty="0"/>
          </a:p>
          <a:p>
            <a:pPr marL="0" indent="0">
              <a:buNone/>
            </a:pPr>
            <a:endParaRPr lang="he-IL" sz="1800" dirty="0"/>
          </a:p>
          <a:p>
            <a:pPr marL="0" indent="0">
              <a:buNone/>
            </a:pPr>
            <a:r>
              <a:rPr lang="he-IL" sz="1800" b="1" u="sng" dirty="0"/>
              <a:t>התבניות והעקרונות השונים המשמשים ב-</a:t>
            </a:r>
            <a:r>
              <a:rPr lang="en-US" sz="1800" b="1" u="sng" dirty="0"/>
              <a:t>GRASP </a:t>
            </a:r>
            <a:r>
              <a:rPr lang="he-IL" sz="1800" b="1" u="sng" dirty="0"/>
              <a:t> הם:</a:t>
            </a:r>
          </a:p>
          <a:p>
            <a:pPr marL="0" indent="0" algn="l">
              <a:buNone/>
            </a:pPr>
            <a:r>
              <a:rPr lang="he-IL" sz="1800" dirty="0"/>
              <a:t> </a:t>
            </a:r>
            <a:r>
              <a:rPr lang="en-US" sz="1800" dirty="0"/>
              <a:t>controller, creator, indirection, information expert, low coupling, high cohesion, polymorphism, protected variations, and pure fabrication.</a:t>
            </a:r>
          </a:p>
          <a:p>
            <a:pPr marL="0" indent="0">
              <a:buNone/>
            </a:pPr>
            <a:endParaRPr lang="he-IL" sz="1800" dirty="0"/>
          </a:p>
          <a:p>
            <a:pPr marL="0" indent="0">
              <a:buNone/>
            </a:pPr>
            <a:r>
              <a:rPr lang="he-IL" sz="1800" dirty="0"/>
              <a:t>כל התבניות הללו פותרות כמה בעיות תוכנה המשותפות לפרויקטים רבים של פיתוח תוכנה.</a:t>
            </a:r>
          </a:p>
          <a:p>
            <a:pPr marL="0" indent="0">
              <a:buNone/>
            </a:pPr>
            <a:r>
              <a:rPr lang="he-IL" sz="1800" dirty="0"/>
              <a:t> טכניקות אלו לא הומצאו כדי ליצור דרכי עבודה חדשות, אלא כדי לתעד ולתקן טוב יותר עקרונות תכנות ישנים, מנוסים ומנוסים בעיצוב מונחה עצמים.</a:t>
            </a:r>
          </a:p>
        </p:txBody>
      </p:sp>
    </p:spTree>
    <p:extLst>
      <p:ext uri="{BB962C8B-B14F-4D97-AF65-F5344CB8AC3E}">
        <p14:creationId xmlns:p14="http://schemas.microsoft.com/office/powerpoint/2010/main" val="221003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20" name="Picture 19">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2" name="Straight Connector 21">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7BFEDA2A-2D07-B5FA-84F7-ED36795CFEA7}"/>
              </a:ext>
            </a:extLst>
          </p:cNvPr>
          <p:cNvSpPr>
            <a:spLocks noGrp="1"/>
          </p:cNvSpPr>
          <p:nvPr>
            <p:ph type="title"/>
          </p:nvPr>
        </p:nvSpPr>
        <p:spPr>
          <a:xfrm>
            <a:off x="1450392" y="48898"/>
            <a:ext cx="9291215" cy="1049235"/>
          </a:xfrm>
        </p:spPr>
        <p:txBody>
          <a:bodyPr vert="horz" lIns="91440" tIns="45720" rIns="91440" bIns="45720" rtlCol="0" anchor="ctr">
            <a:normAutofit/>
          </a:bodyPr>
          <a:lstStyle/>
          <a:p>
            <a:pPr rtl="0"/>
            <a:r>
              <a:rPr lang="en-US" dirty="0"/>
              <a:t> types of design patterns</a:t>
            </a:r>
          </a:p>
        </p:txBody>
      </p:sp>
      <p:graphicFrame>
        <p:nvGraphicFramePr>
          <p:cNvPr id="8" name="מציין מיקום תוכן 3">
            <a:extLst>
              <a:ext uri="{FF2B5EF4-FFF2-40B4-BE49-F238E27FC236}">
                <a16:creationId xmlns:a16="http://schemas.microsoft.com/office/drawing/2014/main" id="{3A72877E-2AF1-4785-3372-0BDC29896F9E}"/>
              </a:ext>
            </a:extLst>
          </p:cNvPr>
          <p:cNvGraphicFramePr>
            <a:graphicFrameLocks noGrp="1"/>
          </p:cNvGraphicFramePr>
          <p:nvPr>
            <p:ph idx="1"/>
            <p:extLst>
              <p:ext uri="{D42A27DB-BD31-4B8C-83A1-F6EECF244321}">
                <p14:modId xmlns:p14="http://schemas.microsoft.com/office/powerpoint/2010/main" val="2502631549"/>
              </p:ext>
            </p:extLst>
          </p:nvPr>
        </p:nvGraphicFramePr>
        <p:xfrm>
          <a:off x="757129" y="1098133"/>
          <a:ext cx="10677741" cy="5450364"/>
        </p:xfrm>
        <a:graphic>
          <a:graphicData uri="http://schemas.openxmlformats.org/drawingml/2006/table">
            <a:tbl>
              <a:tblPr firstRow="1" bandRow="1">
                <a:effectLst>
                  <a:outerShdw blurRad="50800" dist="38100" dir="8100000" algn="tr" rotWithShape="0">
                    <a:prstClr val="black">
                      <a:alpha val="40000"/>
                    </a:prstClr>
                  </a:outerShdw>
                </a:effectLst>
                <a:tableStyleId>{69C7853C-536D-4A76-A0AE-DD22124D55A5}</a:tableStyleId>
              </a:tblPr>
              <a:tblGrid>
                <a:gridCol w="1917515">
                  <a:extLst>
                    <a:ext uri="{9D8B030D-6E8A-4147-A177-3AD203B41FA5}">
                      <a16:colId xmlns:a16="http://schemas.microsoft.com/office/drawing/2014/main" val="1892786213"/>
                    </a:ext>
                  </a:extLst>
                </a:gridCol>
                <a:gridCol w="2137547">
                  <a:extLst>
                    <a:ext uri="{9D8B030D-6E8A-4147-A177-3AD203B41FA5}">
                      <a16:colId xmlns:a16="http://schemas.microsoft.com/office/drawing/2014/main" val="745324697"/>
                    </a:ext>
                  </a:extLst>
                </a:gridCol>
                <a:gridCol w="6622679">
                  <a:extLst>
                    <a:ext uri="{9D8B030D-6E8A-4147-A177-3AD203B41FA5}">
                      <a16:colId xmlns:a16="http://schemas.microsoft.com/office/drawing/2014/main" val="1935373470"/>
                    </a:ext>
                  </a:extLst>
                </a:gridCol>
              </a:tblGrid>
              <a:tr h="504408">
                <a:tc>
                  <a:txBody>
                    <a:bodyPr/>
                    <a:lstStyle/>
                    <a:p>
                      <a:pPr algn="l" rtl="0" fontAlgn="b"/>
                      <a:r>
                        <a:rPr lang="en-US" sz="1200" b="1" cap="none" spc="0" dirty="0">
                          <a:solidFill>
                            <a:schemeClr val="bg1"/>
                          </a:solidFill>
                          <a:effectLst/>
                        </a:rPr>
                        <a:t>Type</a:t>
                      </a:r>
                    </a:p>
                  </a:txBody>
                  <a:tcPr marL="48088" marR="10480" marT="13739" marB="103046" anchor="b"/>
                </a:tc>
                <a:tc>
                  <a:txBody>
                    <a:bodyPr/>
                    <a:lstStyle/>
                    <a:p>
                      <a:pPr algn="l" rtl="0" fontAlgn="b"/>
                      <a:r>
                        <a:rPr lang="en-US" sz="1200" b="1" cap="none" spc="0" dirty="0">
                          <a:solidFill>
                            <a:schemeClr val="bg1"/>
                          </a:solidFill>
                          <a:effectLst/>
                        </a:rPr>
                        <a:t>Pattern</a:t>
                      </a:r>
                    </a:p>
                  </a:txBody>
                  <a:tcPr marL="48088" marR="10480" marT="13739" marB="103046" anchor="b"/>
                </a:tc>
                <a:tc>
                  <a:txBody>
                    <a:bodyPr/>
                    <a:lstStyle/>
                    <a:p>
                      <a:pPr algn="l" fontAlgn="b"/>
                      <a:r>
                        <a:rPr lang="en-US" sz="1200" b="1" cap="none" spc="0" dirty="0">
                          <a:solidFill>
                            <a:schemeClr val="bg1"/>
                          </a:solidFill>
                          <a:effectLst/>
                        </a:rPr>
                        <a:t>Description</a:t>
                      </a:r>
                    </a:p>
                  </a:txBody>
                  <a:tcPr marL="48088" marR="10480" marT="13739" marB="103046" anchor="b"/>
                </a:tc>
                <a:extLst>
                  <a:ext uri="{0D108BD9-81ED-4DB2-BD59-A6C34878D82A}">
                    <a16:rowId xmlns:a16="http://schemas.microsoft.com/office/drawing/2014/main" val="3312617154"/>
                  </a:ext>
                </a:extLst>
              </a:tr>
              <a:tr h="433860">
                <a:tc>
                  <a:txBody>
                    <a:bodyPr/>
                    <a:lstStyle/>
                    <a:p>
                      <a:pPr algn="l" rtl="0" fontAlgn="base"/>
                      <a:r>
                        <a:rPr lang="en-US" sz="1600" b="1" u="sng" cap="none" spc="0" dirty="0">
                          <a:solidFill>
                            <a:schemeClr val="bg1"/>
                          </a:solidFill>
                          <a:effectLst/>
                        </a:rPr>
                        <a:t>Creational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Singleton Pattern</a:t>
                      </a:r>
                    </a:p>
                  </a:txBody>
                  <a:tcPr marL="48088" marR="10480" marT="13739" marB="103046" anchor="ctr"/>
                </a:tc>
                <a:tc>
                  <a:txBody>
                    <a:bodyPr/>
                    <a:lstStyle/>
                    <a:p>
                      <a:pPr fontAlgn="base"/>
                      <a:r>
                        <a:rPr lang="he-IL" sz="1400" cap="none" spc="0" dirty="0">
                          <a:solidFill>
                            <a:schemeClr val="bg1"/>
                          </a:solidFill>
                          <a:effectLst/>
                        </a:rPr>
                        <a:t>אסור שיהיה יותר </a:t>
                      </a:r>
                      <a:r>
                        <a:rPr lang="he-IL" sz="1400" u="sng" cap="none" spc="0" dirty="0">
                          <a:solidFill>
                            <a:schemeClr val="bg1"/>
                          </a:solidFill>
                          <a:effectLst/>
                        </a:rPr>
                        <a:t>ממופע אחד</a:t>
                      </a:r>
                      <a:r>
                        <a:rPr lang="he-IL" sz="1400" cap="none" spc="0" dirty="0">
                          <a:solidFill>
                            <a:schemeClr val="bg1"/>
                          </a:solidFill>
                          <a:effectLst/>
                        </a:rPr>
                        <a:t> מסוג זה, מספק נקודת גישה גלובלית אליו.</a:t>
                      </a:r>
                    </a:p>
                  </a:txBody>
                  <a:tcPr marL="48088" marR="10480" marT="13739" marB="103046" anchor="ctr"/>
                </a:tc>
                <a:extLst>
                  <a:ext uri="{0D108BD9-81ED-4DB2-BD59-A6C34878D82A}">
                    <a16:rowId xmlns:a16="http://schemas.microsoft.com/office/drawing/2014/main" val="2400416612"/>
                  </a:ext>
                </a:extLst>
              </a:tr>
              <a:tr h="645502">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Factory Method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מגדיר </a:t>
                      </a:r>
                      <a:r>
                        <a:rPr lang="he-IL" sz="1400" b="0" i="0" u="sng" kern="1200" dirty="0">
                          <a:solidFill>
                            <a:schemeClr val="dk1"/>
                          </a:solidFill>
                          <a:effectLst/>
                          <a:latin typeface="+mn-lt"/>
                          <a:ea typeface="+mn-ea"/>
                          <a:cs typeface="+mn-cs"/>
                        </a:rPr>
                        <a:t>ממשק ליצירת אובייקט</a:t>
                      </a:r>
                      <a:r>
                        <a:rPr lang="he-IL" sz="1400" b="0" i="0" kern="1200" dirty="0">
                          <a:solidFill>
                            <a:schemeClr val="dk1"/>
                          </a:solidFill>
                          <a:effectLst/>
                          <a:latin typeface="+mn-lt"/>
                          <a:ea typeface="+mn-ea"/>
                          <a:cs typeface="+mn-cs"/>
                        </a:rPr>
                        <a:t> אך משאיר את הבחירה בסוגו לתת-מחלקות, יוצר </a:t>
                      </a:r>
                      <a:r>
                        <a:rPr lang="he-IL" sz="1400" b="0" i="0" u="sng" kern="1200" dirty="0">
                          <a:solidFill>
                            <a:schemeClr val="dk1"/>
                          </a:solidFill>
                          <a:effectLst/>
                          <a:latin typeface="+mn-lt"/>
                          <a:ea typeface="+mn-ea"/>
                          <a:cs typeface="+mn-cs"/>
                        </a:rPr>
                        <a:t>מופע של אחת ממספר מחלקות</a:t>
                      </a:r>
                      <a:r>
                        <a:rPr lang="he-IL" sz="1400" b="0" i="0" u="none" kern="1200" dirty="0">
                          <a:solidFill>
                            <a:schemeClr val="dk1"/>
                          </a:solidFill>
                          <a:effectLst/>
                          <a:latin typeface="+mn-lt"/>
                          <a:ea typeface="+mn-ea"/>
                          <a:cs typeface="+mn-cs"/>
                        </a:rPr>
                        <a:t> אפשריות</a:t>
                      </a:r>
                      <a:r>
                        <a:rPr lang="he-IL" sz="1400" b="0" i="0" kern="1200" dirty="0">
                          <a:solidFill>
                            <a:schemeClr val="dk1"/>
                          </a:solidFill>
                          <a:effectLst/>
                          <a:latin typeface="+mn-lt"/>
                          <a:ea typeface="+mn-ea"/>
                          <a:cs typeface="+mn-cs"/>
                        </a:rPr>
                        <a:t>.</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3924616261"/>
                  </a:ext>
                </a:extLst>
              </a:tr>
              <a:tr h="628967">
                <a:tc>
                  <a:txBody>
                    <a:bodyPr/>
                    <a:lstStyle/>
                    <a:p>
                      <a:pPr algn="l" rtl="0" fontAlgn="base"/>
                      <a:endParaRPr lang="he-IL" sz="1600" cap="none" spc="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Abstract Factory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מספק ממשק ליצירת משפחות של אובייקטים קשורים או תלויים מבלי לציין את המחלקות הקונקרטיות שלהם.</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887423608"/>
                  </a:ext>
                </a:extLst>
              </a:tr>
              <a:tr h="433860">
                <a:tc>
                  <a:txBody>
                    <a:bodyPr/>
                    <a:lstStyle/>
                    <a:p>
                      <a:pPr algn="l" rtl="0" fontAlgn="base"/>
                      <a:r>
                        <a:rPr lang="en-US" sz="1600" b="1" u="sng" cap="none" spc="0" dirty="0">
                          <a:solidFill>
                            <a:schemeClr val="bg1"/>
                          </a:solidFill>
                          <a:effectLst/>
                        </a:rPr>
                        <a:t>Structural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Adapter Pattern</a:t>
                      </a:r>
                    </a:p>
                  </a:txBody>
                  <a:tcPr marL="48088" marR="10480" marT="13739" marB="103046" anchor="ctr"/>
                </a:tc>
                <a:tc>
                  <a:txBody>
                    <a:bodyPr/>
                    <a:lstStyle/>
                    <a:p>
                      <a:r>
                        <a:rPr lang="he-IL" sz="1400" b="0" i="0" kern="1200" dirty="0">
                          <a:solidFill>
                            <a:schemeClr val="dk1"/>
                          </a:solidFill>
                          <a:effectLst/>
                          <a:latin typeface="+mn-lt"/>
                          <a:ea typeface="+mn-ea"/>
                          <a:cs typeface="+mn-cs"/>
                        </a:rPr>
                        <a:t>מאפשר להשתמש בממשק של מחלקה קיימת כממשק אחר.</a:t>
                      </a:r>
                    </a:p>
                  </a:txBody>
                  <a:tcPr marL="48088" marR="10480" marT="13739" marB="103046" anchor="ctr"/>
                </a:tc>
                <a:extLst>
                  <a:ext uri="{0D108BD9-81ED-4DB2-BD59-A6C34878D82A}">
                    <a16:rowId xmlns:a16="http://schemas.microsoft.com/office/drawing/2014/main" val="3749664860"/>
                  </a:ext>
                </a:extLst>
              </a:tr>
              <a:tr h="628967">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Decorator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מצרף אחריות נוספת לאובייקט באופן דינמי, מספק חלופה גמישה לסיווג משנה להרחבת הפונקציונליות.</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987789240"/>
                  </a:ext>
                </a:extLst>
              </a:tr>
              <a:tr h="628967">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Composite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מרכיב אובייקטים למבני עצים כדי לייצג היררכיות חלק שלמות. מאפשר טיפול באובייקטים בודדים ובקומפוזיציות באופן אחיד.</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3637713914"/>
                  </a:ext>
                </a:extLst>
              </a:tr>
              <a:tr h="604464">
                <a:tc>
                  <a:txBody>
                    <a:bodyPr/>
                    <a:lstStyle/>
                    <a:p>
                      <a:pPr algn="l" rtl="0" fontAlgn="base"/>
                      <a:r>
                        <a:rPr lang="en-US" sz="1600" b="1" u="sng" cap="none" spc="0" dirty="0">
                          <a:solidFill>
                            <a:schemeClr val="bg1"/>
                          </a:solidFill>
                          <a:effectLst/>
                        </a:rPr>
                        <a:t>Behavioral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Observer Pattern</a:t>
                      </a:r>
                    </a:p>
                  </a:txBody>
                  <a:tcPr marL="48088" marR="10480" marT="13739" marB="103046" anchor="ctr"/>
                </a:tc>
                <a:tc>
                  <a:txBody>
                    <a:bodyPr/>
                    <a:lstStyle/>
                    <a:p>
                      <a:pPr fontAlgn="base"/>
                      <a:r>
                        <a:rPr lang="he-IL" sz="1400" cap="none" spc="0" dirty="0">
                          <a:solidFill>
                            <a:schemeClr val="bg1"/>
                          </a:solidFill>
                          <a:effectLst/>
                        </a:rPr>
                        <a:t>מגדיר תלות </a:t>
                      </a:r>
                      <a:r>
                        <a:rPr lang="he-IL" sz="1400" u="sng" cap="none" spc="0" dirty="0">
                          <a:solidFill>
                            <a:schemeClr val="bg1"/>
                          </a:solidFill>
                          <a:effectLst/>
                        </a:rPr>
                        <a:t>יחיד-לרבים</a:t>
                      </a:r>
                      <a:r>
                        <a:rPr lang="he-IL" sz="1400" cap="none" spc="0" dirty="0">
                          <a:solidFill>
                            <a:schemeClr val="bg1"/>
                          </a:solidFill>
                          <a:effectLst/>
                        </a:rPr>
                        <a:t> בין אובייקטים, מודיע לתלותיים כשהמצב של אובייקט משתנה.</a:t>
                      </a:r>
                    </a:p>
                  </a:txBody>
                  <a:tcPr marL="48088" marR="10480" marT="13739" marB="103046" anchor="ctr"/>
                </a:tc>
                <a:extLst>
                  <a:ext uri="{0D108BD9-81ED-4DB2-BD59-A6C34878D82A}">
                    <a16:rowId xmlns:a16="http://schemas.microsoft.com/office/drawing/2014/main" val="3157180056"/>
                  </a:ext>
                </a:extLst>
              </a:tr>
              <a:tr h="600158">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Strategy Pattern</a:t>
                      </a:r>
                    </a:p>
                  </a:txBody>
                  <a:tcPr marL="48088" marR="10480" marT="13739" marB="103046" anchor="ctr"/>
                </a:tc>
                <a:tc>
                  <a:txBody>
                    <a:bodyPr/>
                    <a:lstStyle/>
                    <a:p>
                      <a:pPr fontAlgn="base"/>
                      <a:r>
                        <a:rPr lang="he-IL" sz="1400" cap="none" spc="0" dirty="0">
                          <a:solidFill>
                            <a:schemeClr val="bg1"/>
                          </a:solidFill>
                          <a:effectLst/>
                        </a:rPr>
                        <a:t>מגדיר משפחה של אלגוריתמים ובמקום ליישם אלגוריתם בודד ישירות, הקוד</a:t>
                      </a:r>
                      <a:r>
                        <a:rPr lang="he-IL" sz="1400" cap="none" spc="0" baseline="0" dirty="0">
                          <a:solidFill>
                            <a:schemeClr val="bg1"/>
                          </a:solidFill>
                          <a:effectLst/>
                        </a:rPr>
                        <a:t> </a:t>
                      </a:r>
                      <a:r>
                        <a:rPr lang="he-IL" sz="1400" cap="none" spc="0" dirty="0">
                          <a:solidFill>
                            <a:schemeClr val="bg1"/>
                          </a:solidFill>
                          <a:effectLst/>
                        </a:rPr>
                        <a:t>"מחביא" כל אלגוריתם</a:t>
                      </a:r>
                      <a:r>
                        <a:rPr lang="he-IL" sz="1400" cap="none" spc="0" baseline="0" dirty="0">
                          <a:solidFill>
                            <a:schemeClr val="bg1"/>
                          </a:solidFill>
                          <a:effectLst/>
                        </a:rPr>
                        <a:t> ומקבל הוראות בזמן הריצה ולפי כך בוחר</a:t>
                      </a:r>
                      <a:r>
                        <a:rPr lang="he-IL" sz="1400" cap="none" spc="0" dirty="0">
                          <a:solidFill>
                            <a:schemeClr val="bg1"/>
                          </a:solidFill>
                          <a:effectLst/>
                        </a:rPr>
                        <a:t> באיזה אלגוריתמים להשתמש.</a:t>
                      </a:r>
                      <a:endParaRPr lang="he-IL" sz="1400" cap="none" spc="0" baseline="0" dirty="0">
                        <a:solidFill>
                          <a:schemeClr val="bg1"/>
                        </a:solidFill>
                        <a:effectLst/>
                      </a:endParaRPr>
                    </a:p>
                  </a:txBody>
                  <a:tcPr marL="48088" marR="10480" marT="13739" marB="103046" anchor="ctr"/>
                </a:tc>
                <a:extLst>
                  <a:ext uri="{0D108BD9-81ED-4DB2-BD59-A6C34878D82A}">
                    <a16:rowId xmlns:a16="http://schemas.microsoft.com/office/drawing/2014/main" val="3358328386"/>
                  </a:ext>
                </a:extLst>
              </a:tr>
            </a:tbl>
          </a:graphicData>
        </a:graphic>
      </p:graphicFrame>
    </p:spTree>
    <p:extLst>
      <p:ext uri="{BB962C8B-B14F-4D97-AF65-F5344CB8AC3E}">
        <p14:creationId xmlns:p14="http://schemas.microsoft.com/office/powerpoint/2010/main" val="427386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buNone/>
            </a:pPr>
            <a:r>
              <a:rPr lang="en-US" b="1" dirty="0"/>
              <a:t>Decorator</a:t>
            </a:r>
            <a:r>
              <a:rPr lang="en-US" dirty="0"/>
              <a:t> is a structural design pattern that lets you attach new behaviors to objects by placing these objects inside special wrapper objects that contain the behaviors.</a:t>
            </a:r>
          </a:p>
        </p:txBody>
      </p:sp>
      <p:pic>
        <p:nvPicPr>
          <p:cNvPr id="4" name="Picture 2" descr="Decorator design pattern">
            <a:extLst>
              <a:ext uri="{FF2B5EF4-FFF2-40B4-BE49-F238E27FC236}">
                <a16:creationId xmlns:a16="http://schemas.microsoft.com/office/drawing/2014/main" id="{1F1915D4-FA04-F2AA-4F14-31E00F9B4C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39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a:bodyPr>
          <a:lstStyle/>
          <a:p>
            <a:pPr marL="0" indent="0" algn="l" rtl="0">
              <a:lnSpc>
                <a:spcPct val="160000"/>
              </a:lnSpc>
              <a:buNone/>
            </a:pPr>
            <a:r>
              <a:rPr lang="en-US" b="1" u="sng" dirty="0"/>
              <a:t>Problem</a:t>
            </a:r>
          </a:p>
          <a:p>
            <a:pPr marL="0" indent="0" algn="l" rtl="0">
              <a:lnSpc>
                <a:spcPct val="160000"/>
              </a:lnSpc>
              <a:buNone/>
            </a:pPr>
            <a:r>
              <a:rPr lang="en-US" dirty="0"/>
              <a:t>Imagine that you’re working on a notification library which lets other programs notify their users about important events.</a:t>
            </a:r>
          </a:p>
          <a:p>
            <a:pPr marL="0" indent="0" algn="l" rtl="0">
              <a:lnSpc>
                <a:spcPct val="160000"/>
              </a:lnSpc>
              <a:buNone/>
            </a:pPr>
            <a:endParaRPr lang="en-US" dirty="0"/>
          </a:p>
          <a:p>
            <a:pPr marL="0" indent="0" algn="l" rtl="0">
              <a:lnSpc>
                <a:spcPct val="160000"/>
              </a:lnSpc>
              <a:buNone/>
            </a:pPr>
            <a:r>
              <a:rPr lang="en-US" dirty="0"/>
              <a:t>The </a:t>
            </a:r>
            <a:r>
              <a:rPr lang="en-US" u="sng" dirty="0"/>
              <a:t>initial version</a:t>
            </a:r>
            <a:r>
              <a:rPr lang="en-US" dirty="0"/>
              <a:t> of the library was based on the Notifier class that had only a few fields, a constructor and a single send method.</a:t>
            </a:r>
            <a:endParaRPr lang="he-IL" dirty="0"/>
          </a:p>
        </p:txBody>
      </p:sp>
      <p:pic>
        <p:nvPicPr>
          <p:cNvPr id="4" name="Picture 2" descr="Structure of the library before applying the Decorator pattern">
            <a:extLst>
              <a:ext uri="{FF2B5EF4-FFF2-40B4-BE49-F238E27FC236}">
                <a16:creationId xmlns:a16="http://schemas.microsoft.com/office/drawing/2014/main" id="{0AF3971B-83E7-5466-5B55-42FC8714D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101" y="-71713"/>
            <a:ext cx="4301500" cy="175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66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fontScale="92500" lnSpcReduction="10000"/>
          </a:bodyPr>
          <a:lstStyle/>
          <a:p>
            <a:pPr marL="0" indent="0" algn="l" rtl="0">
              <a:lnSpc>
                <a:spcPct val="160000"/>
              </a:lnSpc>
              <a:buNone/>
            </a:pPr>
            <a:r>
              <a:rPr lang="en-US" b="1" u="sng" dirty="0"/>
              <a:t>Problem</a:t>
            </a:r>
          </a:p>
          <a:p>
            <a:pPr marL="0" indent="0" algn="l" rtl="0">
              <a:lnSpc>
                <a:spcPct val="160000"/>
              </a:lnSpc>
              <a:buNone/>
            </a:pPr>
            <a:r>
              <a:rPr lang="en-US" dirty="0"/>
              <a:t>At some point, you realize that users of the library expect more than just email notifications. Many of them would like to receive an SMS about critical issues. Others would like to be notified on Facebook and, of course, the corporate users would love to get Slack notifications.</a:t>
            </a:r>
          </a:p>
          <a:p>
            <a:pPr marL="0" indent="0" algn="l" rtl="0">
              <a:lnSpc>
                <a:spcPct val="160000"/>
              </a:lnSpc>
              <a:buNone/>
            </a:pPr>
            <a:r>
              <a:rPr lang="en-US" dirty="0"/>
              <a:t>Now the client was supposed to instantiate the desired notification class and use it for all further notifications.</a:t>
            </a:r>
          </a:p>
        </p:txBody>
      </p:sp>
      <p:pic>
        <p:nvPicPr>
          <p:cNvPr id="3074" name="Picture 2" descr="Structure of the library after implementing other notification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0859" y="315492"/>
            <a:ext cx="419100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8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F80937-5A2A-E5FD-6DAF-831DE3A989B9}"/>
              </a:ext>
            </a:extLst>
          </p:cNvPr>
          <p:cNvSpPr>
            <a:spLocks noGrp="1"/>
          </p:cNvSpPr>
          <p:nvPr>
            <p:ph type="title"/>
          </p:nvPr>
        </p:nvSpPr>
        <p:spPr/>
        <p:txBody>
          <a:bodyPr/>
          <a:lstStyle/>
          <a:p>
            <a:r>
              <a:rPr lang="en-US" dirty="0"/>
              <a:t>Decorator</a:t>
            </a:r>
            <a:endParaRPr lang="he-IL" dirty="0"/>
          </a:p>
        </p:txBody>
      </p:sp>
      <p:sp>
        <p:nvSpPr>
          <p:cNvPr id="3" name="מציין מיקום תוכן 2">
            <a:extLst>
              <a:ext uri="{FF2B5EF4-FFF2-40B4-BE49-F238E27FC236}">
                <a16:creationId xmlns:a16="http://schemas.microsoft.com/office/drawing/2014/main" id="{BB5BE700-E813-D5A3-6593-8B2F191F27AA}"/>
              </a:ext>
            </a:extLst>
          </p:cNvPr>
          <p:cNvSpPr>
            <a:spLocks noGrp="1"/>
          </p:cNvSpPr>
          <p:nvPr>
            <p:ph idx="1"/>
          </p:nvPr>
        </p:nvSpPr>
        <p:spPr/>
        <p:txBody>
          <a:bodyPr>
            <a:normAutofit fontScale="92500"/>
          </a:bodyPr>
          <a:lstStyle/>
          <a:p>
            <a:pPr marL="0" indent="0" algn="l" rtl="0">
              <a:lnSpc>
                <a:spcPct val="170000"/>
              </a:lnSpc>
              <a:buNone/>
            </a:pPr>
            <a:r>
              <a:rPr lang="en-US" sz="1800" b="1" u="sng" dirty="0"/>
              <a:t>Problem</a:t>
            </a:r>
          </a:p>
          <a:p>
            <a:pPr marL="0" indent="0" algn="l" rtl="0">
              <a:lnSpc>
                <a:spcPct val="170000"/>
              </a:lnSpc>
              <a:buNone/>
            </a:pPr>
            <a:r>
              <a:rPr lang="en-US" sz="1800" dirty="0"/>
              <a:t>But then someone reasonably asked you, “Why can’t you use several notification types at once? If your house is on fire, you’d probably want to be informed through every channel.”</a:t>
            </a:r>
          </a:p>
          <a:p>
            <a:pPr marL="0" indent="0" algn="l" rtl="0">
              <a:lnSpc>
                <a:spcPct val="170000"/>
              </a:lnSpc>
              <a:buNone/>
            </a:pPr>
            <a:r>
              <a:rPr lang="en-US" sz="1800" dirty="0"/>
              <a:t>You tried to address that problem by creating special subclasses which combined several notification methods within one class. However, it quickly became apparent that this approach would bloat the code immensely, not only the library code but the client code as well.</a:t>
            </a:r>
          </a:p>
        </p:txBody>
      </p:sp>
      <p:pic>
        <p:nvPicPr>
          <p:cNvPr id="4098"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193" y="174084"/>
            <a:ext cx="5042807" cy="272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463639"/>
      </p:ext>
    </p:extLst>
  </p:cSld>
  <p:clrMapOvr>
    <a:masterClrMapping/>
  </p:clrMapOvr>
</p:sld>
</file>

<file path=ppt/theme/theme1.xml><?xml version="1.0" encoding="utf-8"?>
<a:theme xmlns:a="http://schemas.openxmlformats.org/drawingml/2006/main" name="גלריה">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TM10001114[[fn=גלריה]]</Template>
  <TotalTime>801</TotalTime>
  <Words>3319</Words>
  <Application>Microsoft Office PowerPoint</Application>
  <PresentationFormat>מסך רחב</PresentationFormat>
  <Paragraphs>262</Paragraphs>
  <Slides>40</Slides>
  <Notes>21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40</vt:i4>
      </vt:variant>
    </vt:vector>
  </HeadingPairs>
  <TitlesOfParts>
    <vt:vector size="47" baseType="lpstr">
      <vt:lpstr>Aptos</vt:lpstr>
      <vt:lpstr>Arial</vt:lpstr>
      <vt:lpstr>JetBrains Mono</vt:lpstr>
      <vt:lpstr>Rockwell</vt:lpstr>
      <vt:lpstr>Tahoma</vt:lpstr>
      <vt:lpstr>Times New Roman</vt:lpstr>
      <vt:lpstr>גלריה</vt:lpstr>
      <vt:lpstr>תכנות מונחה עצמים</vt:lpstr>
      <vt:lpstr>נושאים להיום</vt:lpstr>
      <vt:lpstr>Types of Design Patterns</vt:lpstr>
      <vt:lpstr>Types of Design Patterns</vt:lpstr>
      <vt:lpstr> types of design patterns</vt:lpstr>
      <vt:lpstr>Decorator</vt:lpstr>
      <vt:lpstr>Decorator</vt:lpstr>
      <vt:lpstr>Decorator</vt:lpstr>
      <vt:lpstr>Decorator</vt:lpstr>
      <vt:lpstr>Decorator</vt:lpstr>
      <vt:lpstr>Decorator</vt:lpstr>
      <vt:lpstr>Decorator</vt:lpstr>
      <vt:lpstr>Decorator</vt:lpstr>
      <vt:lpstr>Decorator</vt:lpstr>
      <vt:lpstr>ADAPTER</vt:lpstr>
      <vt:lpstr>ADAPTER</vt:lpstr>
      <vt:lpstr>ADAPTER</vt:lpstr>
      <vt:lpstr>composite</vt:lpstr>
      <vt:lpstr>composite</vt:lpstr>
      <vt:lpstr>composite</vt:lpstr>
      <vt:lpstr>composite</vt:lpstr>
      <vt:lpstr>composite</vt:lpstr>
      <vt:lpstr>MVC</vt:lpstr>
      <vt:lpstr>MVC</vt:lpstr>
      <vt:lpstr>MVC</vt:lpstr>
      <vt:lpstr>MVC</vt:lpstr>
      <vt:lpstr>SOLID</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GRASP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משה עופר</dc:creator>
  <cp:lastModifiedBy>moriya bitton</cp:lastModifiedBy>
  <cp:revision>35</cp:revision>
  <dcterms:created xsi:type="dcterms:W3CDTF">2023-10-01T10:57:20Z</dcterms:created>
  <dcterms:modified xsi:type="dcterms:W3CDTF">2024-06-10T12:30:32Z</dcterms:modified>
</cp:coreProperties>
</file>