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978" r:id="rId4"/>
  </p:sldMasterIdLst>
  <p:sldIdLst>
    <p:sldId id="256" r:id="rId5"/>
    <p:sldId id="257" r:id="rId6"/>
    <p:sldId id="283" r:id="rId7"/>
    <p:sldId id="258" r:id="rId8"/>
    <p:sldId id="259" r:id="rId9"/>
    <p:sldId id="260" r:id="rId10"/>
    <p:sldId id="261" r:id="rId11"/>
    <p:sldId id="262" r:id="rId12"/>
    <p:sldId id="263" r:id="rId13"/>
    <p:sldId id="265" r:id="rId14"/>
    <p:sldId id="264" r:id="rId15"/>
    <p:sldId id="266" r:id="rId16"/>
    <p:sldId id="267" r:id="rId17"/>
    <p:sldId id="268" r:id="rId18"/>
    <p:sldId id="269" r:id="rId19"/>
    <p:sldId id="270" r:id="rId20"/>
    <p:sldId id="271" r:id="rId21"/>
    <p:sldId id="282" r:id="rId22"/>
    <p:sldId id="330" r:id="rId23"/>
    <p:sldId id="324" r:id="rId24"/>
    <p:sldId id="326" r:id="rId25"/>
    <p:sldId id="327" r:id="rId26"/>
    <p:sldId id="328" r:id="rId27"/>
    <p:sldId id="335" r:id="rId28"/>
    <p:sldId id="336" r:id="rId29"/>
    <p:sldId id="33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7983" autoAdjust="0"/>
    <p:restoredTop sz="94660"/>
  </p:normalViewPr>
  <p:slideViewPr>
    <p:cSldViewPr snapToGrid="0">
      <p:cViewPr>
        <p:scale>
          <a:sx n="66" d="100"/>
          <a:sy n="66" d="100"/>
        </p:scale>
        <p:origin x="78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57AFDDB5-8CA9-49F4-A401-A588E20126C3}" type="datetimeFigureOut">
              <a:rPr lang="he-IL" smtClean="0"/>
              <a:t>ה'/שבט/תשפ"ד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3953090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7AFDDB5-8CA9-49F4-A401-A588E20126C3}" type="datetimeFigureOut">
              <a:rPr lang="he-IL" smtClean="0"/>
              <a:t>ה'/שבט/תשפ"ד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315167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7AFDDB5-8CA9-49F4-A401-A588E20126C3}" type="datetimeFigureOut">
              <a:rPr lang="he-IL" smtClean="0"/>
              <a:t>ה'/שבט/תשפ"ד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307461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7AFDDB5-8CA9-49F4-A401-A588E20126C3}" type="datetimeFigureOut">
              <a:rPr lang="he-IL" smtClean="0"/>
              <a:t>ה'/שבט/תשפ"ד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9CE8DAB-329F-44C2-BFBF-FC4A00A59F82}" type="slidenum">
              <a:rPr lang="he-IL" smtClean="0"/>
              <a:t>‹#›</a:t>
            </a:fld>
            <a:endParaRPr lang="he-IL"/>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95626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7AFDDB5-8CA9-49F4-A401-A588E20126C3}" type="datetimeFigureOut">
              <a:rPr lang="he-IL" smtClean="0"/>
              <a:t>ה'/שבט/תשפ"ד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164083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57AFDDB5-8CA9-49F4-A401-A588E20126C3}" type="datetimeFigureOut">
              <a:rPr lang="he-IL" smtClean="0"/>
              <a:t>ה'/שבט/תשפ"ד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3261673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57AFDDB5-8CA9-49F4-A401-A588E20126C3}" type="datetimeFigureOut">
              <a:rPr lang="he-IL" smtClean="0"/>
              <a:t>ה'/שבט/תשפ"ד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106218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7AFDDB5-8CA9-49F4-A401-A588E20126C3}" type="datetimeFigureOut">
              <a:rPr lang="he-IL" smtClean="0"/>
              <a:t>ה'/שבט/תשפ"ד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3671327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7AFDDB5-8CA9-49F4-A401-A588E20126C3}" type="datetimeFigureOut">
              <a:rPr lang="he-IL" smtClean="0"/>
              <a:t>ה'/שבט/תשפ"ד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7015228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419290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7AFDDB5-8CA9-49F4-A401-A588E20126C3}" type="datetimeFigureOut">
              <a:rPr lang="he-IL" smtClean="0"/>
              <a:t>ה'/שבט/תשפ"ד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2160995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57AFDDB5-8CA9-49F4-A401-A588E20126C3}" type="datetimeFigureOut">
              <a:rPr lang="he-IL" smtClean="0"/>
              <a:t>ה'/שבט/תשפ"ד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2861944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57AFDDB5-8CA9-49F4-A401-A588E20126C3}" type="datetimeFigureOut">
              <a:rPr lang="he-IL" smtClean="0"/>
              <a:t>ה'/שבט/תשפ"ד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55916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913795" y="2912232"/>
            <a:ext cx="5107208" cy="287896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2912232"/>
            <a:ext cx="5095357" cy="287896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57AFDDB5-8CA9-49F4-A401-A588E20126C3}" type="datetimeFigureOut">
              <a:rPr lang="he-IL" smtClean="0"/>
              <a:t>ה'/שבט/תשפ"ד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1564047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57AFDDB5-8CA9-49F4-A401-A588E20126C3}" type="datetimeFigureOut">
              <a:rPr lang="he-IL" smtClean="0"/>
              <a:t>ה'/שבט/תשפ"ד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2650719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FDDB5-8CA9-49F4-A401-A588E20126C3}" type="datetimeFigureOut">
              <a:rPr lang="he-IL" smtClean="0"/>
              <a:t>ה'/שבט/תשפ"ד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87984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7AFDDB5-8CA9-49F4-A401-A588E20126C3}" type="datetimeFigureOut">
              <a:rPr lang="he-IL" smtClean="0"/>
              <a:t>ה'/שבט/תשפ"ד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2537146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7AFDDB5-8CA9-49F4-A401-A588E20126C3}" type="datetimeFigureOut">
              <a:rPr lang="he-IL" smtClean="0"/>
              <a:t>ה'/שבט/תשפ"ד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1572079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7AFDDB5-8CA9-49F4-A401-A588E20126C3}" type="datetimeFigureOut">
              <a:rPr lang="he-IL" smtClean="0"/>
              <a:t>ה'/שבט/תשפ"ד</a:t>
            </a:fld>
            <a:endParaRPr lang="he-IL"/>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9CE8DAB-329F-44C2-BFBF-FC4A00A59F82}" type="slidenum">
              <a:rPr lang="he-IL" smtClean="0"/>
              <a:t>‹#›</a:t>
            </a:fld>
            <a:endParaRPr lang="he-IL"/>
          </a:p>
        </p:txBody>
      </p:sp>
    </p:spTree>
    <p:extLst>
      <p:ext uri="{BB962C8B-B14F-4D97-AF65-F5344CB8AC3E}">
        <p14:creationId xmlns:p14="http://schemas.microsoft.com/office/powerpoint/2010/main" val="3093062847"/>
      </p:ext>
    </p:extLst>
  </p:cSld>
  <p:clrMap bg1="dk1" tx1="lt1" bg2="dk2" tx2="lt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 id="2147483991" r:id="rId13"/>
    <p:sldLayoutId id="2147483992" r:id="rId14"/>
    <p:sldLayoutId id="2147483993" r:id="rId15"/>
    <p:sldLayoutId id="2147483994" r:id="rId16"/>
    <p:sldLayoutId id="2147483995" r:id="rId17"/>
    <p:sldLayoutId id="2147483996" r:id="rId18"/>
  </p:sldLayoutIdLst>
  <p:txStyles>
    <p:titleStyle>
      <a:lvl1pPr algn="ctr" defTabSz="914400" rtl="1"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r" defTabSz="914400" rtl="1"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r" defTabSz="914400" rtl="1"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r" defTabSz="914400" rtl="1"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r" defTabSz="914400" rtl="1"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1CAB03-F6A4-4736-85F6-261056424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3E2321B3-5D47-422E-8DD6-192DA485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30000"/>
              <a:duotone>
                <a:prstClr val="black"/>
                <a:schemeClr val="accent3">
                  <a:tint val="45000"/>
                  <a:satMod val="400000"/>
                </a:schemeClr>
              </a:duotone>
              <a:extLst>
                <a:ext uri="{BEBA8EAE-BF5A-486C-A8C5-ECC9F3942E4B}">
                  <a14:imgProps xmlns:a14="http://schemas.microsoft.com/office/drawing/2010/main">
                    <a14:imgLayer>
                      <a14:imgEffect>
                        <a14:sharpenSoften amount="35000"/>
                      </a14:imgEffect>
                    </a14:imgLayer>
                  </a14:imgProps>
                </a:ext>
              </a:extLst>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46E4F985-753E-3A24-9FAC-135704DE2769}"/>
              </a:ext>
            </a:extLst>
          </p:cNvPr>
          <p:cNvSpPr>
            <a:spLocks noGrp="1"/>
          </p:cNvSpPr>
          <p:nvPr>
            <p:ph type="ctrTitle"/>
          </p:nvPr>
        </p:nvSpPr>
        <p:spPr>
          <a:xfrm>
            <a:off x="1595269" y="1122363"/>
            <a:ext cx="9001462" cy="2387600"/>
          </a:xfrm>
        </p:spPr>
        <p:txBody>
          <a:bodyPr>
            <a:normAutofit/>
          </a:bodyPr>
          <a:lstStyle/>
          <a:p>
            <a:r>
              <a:rPr lang="he-IL" dirty="0"/>
              <a:t>תרגול 3</a:t>
            </a:r>
            <a:br>
              <a:rPr lang="he-IL" dirty="0"/>
            </a:br>
            <a:r>
              <a:rPr lang="he-IL" dirty="0"/>
              <a:t>תכנות מונחה עצמים</a:t>
            </a:r>
          </a:p>
        </p:txBody>
      </p:sp>
      <p:sp>
        <p:nvSpPr>
          <p:cNvPr id="3" name="כותרת משנה 2">
            <a:extLst>
              <a:ext uri="{FF2B5EF4-FFF2-40B4-BE49-F238E27FC236}">
                <a16:creationId xmlns:a16="http://schemas.microsoft.com/office/drawing/2014/main" id="{0F0CD5E7-2EFE-F521-B942-4E471D88D023}"/>
              </a:ext>
            </a:extLst>
          </p:cNvPr>
          <p:cNvSpPr>
            <a:spLocks noGrp="1"/>
          </p:cNvSpPr>
          <p:nvPr>
            <p:ph type="subTitle" idx="1"/>
          </p:nvPr>
        </p:nvSpPr>
        <p:spPr>
          <a:xfrm>
            <a:off x="3535680" y="3845560"/>
            <a:ext cx="8493760" cy="3225799"/>
          </a:xfrm>
        </p:spPr>
        <p:txBody>
          <a:bodyPr>
            <a:normAutofit/>
          </a:bodyPr>
          <a:lstStyle/>
          <a:p>
            <a:pPr algn="r">
              <a:lnSpc>
                <a:spcPct val="110000"/>
              </a:lnSpc>
            </a:pPr>
            <a:r>
              <a:rPr lang="he-IL" sz="2000" b="1" dirty="0"/>
              <a:t>נושאים:</a:t>
            </a:r>
          </a:p>
          <a:p>
            <a:pPr marL="342900" indent="-342900" algn="r">
              <a:lnSpc>
                <a:spcPct val="110000"/>
              </a:lnSpc>
              <a:buFont typeface="Arial" panose="020B0604020202020204" pitchFamily="34" charset="0"/>
              <a:buChar char="•"/>
            </a:pPr>
            <a:r>
              <a:rPr lang="he-IL" sz="2000" b="1" dirty="0"/>
              <a:t>ירושה</a:t>
            </a:r>
          </a:p>
          <a:p>
            <a:pPr marL="342900" indent="-342900" algn="r">
              <a:lnSpc>
                <a:spcPct val="110000"/>
              </a:lnSpc>
              <a:buFont typeface="Arial" panose="020B0604020202020204" pitchFamily="34" charset="0"/>
              <a:buChar char="•"/>
            </a:pPr>
            <a:r>
              <a:rPr lang="he-IL" sz="2000" b="1" dirty="0"/>
              <a:t>ממשקים</a:t>
            </a:r>
          </a:p>
          <a:p>
            <a:pPr marL="342900" indent="-342900" algn="r">
              <a:lnSpc>
                <a:spcPct val="110000"/>
              </a:lnSpc>
              <a:buFont typeface="Arial" panose="020B0604020202020204" pitchFamily="34" charset="0"/>
              <a:buChar char="•"/>
            </a:pPr>
            <a:r>
              <a:rPr lang="he-IL" sz="2000" b="1" dirty="0"/>
              <a:t>מחלקות אבסטרקטיות</a:t>
            </a:r>
          </a:p>
          <a:p>
            <a:pPr marL="342900" indent="-342900" algn="r">
              <a:lnSpc>
                <a:spcPct val="110000"/>
              </a:lnSpc>
              <a:buFont typeface="Arial" panose="020B0604020202020204" pitchFamily="34" charset="0"/>
              <a:buChar char="•"/>
            </a:pPr>
            <a:r>
              <a:rPr lang="en-US" sz="2000" b="1" dirty="0" err="1"/>
              <a:t>Comperator</a:t>
            </a:r>
            <a:endParaRPr lang="he-IL" sz="2000" b="1" dirty="0"/>
          </a:p>
          <a:p>
            <a:pPr marL="342900" indent="-342900" algn="r">
              <a:lnSpc>
                <a:spcPct val="110000"/>
              </a:lnSpc>
              <a:buFont typeface="Arial" panose="020B0604020202020204" pitchFamily="34" charset="0"/>
              <a:buChar char="•"/>
            </a:pPr>
            <a:r>
              <a:rPr lang="en-US" sz="2000" b="1" dirty="0"/>
              <a:t>Iterator</a:t>
            </a:r>
            <a:endParaRPr lang="he-IL" sz="2000" b="1" dirty="0"/>
          </a:p>
          <a:p>
            <a:pPr marL="342900" indent="-342900" algn="r">
              <a:lnSpc>
                <a:spcPct val="110000"/>
              </a:lnSpc>
              <a:buFont typeface="Arial" panose="020B0604020202020204" pitchFamily="34" charset="0"/>
              <a:buChar char="•"/>
            </a:pPr>
            <a:endParaRPr lang="he-IL" sz="1200" b="1" dirty="0"/>
          </a:p>
        </p:txBody>
      </p:sp>
    </p:spTree>
    <p:extLst>
      <p:ext uri="{BB962C8B-B14F-4D97-AF65-F5344CB8AC3E}">
        <p14:creationId xmlns:p14="http://schemas.microsoft.com/office/powerpoint/2010/main" val="3260438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82CE2ECA-24A4-7C80-28FD-1EFB56D180BC}"/>
              </a:ext>
            </a:extLst>
          </p:cNvPr>
          <p:cNvSpPr>
            <a:spLocks noGrp="1"/>
          </p:cNvSpPr>
          <p:nvPr>
            <p:ph idx="1"/>
          </p:nvPr>
        </p:nvSpPr>
        <p:spPr/>
        <p:txBody>
          <a:bodyPr/>
          <a:lstStyle/>
          <a:p>
            <a:pPr marL="0" indent="0">
              <a:buNone/>
            </a:pPr>
            <a:r>
              <a:rPr lang="he-IL" dirty="0"/>
              <a:t>למה להשתמש בממשק?</a:t>
            </a:r>
          </a:p>
          <a:p>
            <a:r>
              <a:rPr lang="he-IL" dirty="0"/>
              <a:t>גורם לקוד להיות בהיר ומובן, על ידי פונקציונאליות ידועה מראש</a:t>
            </a:r>
          </a:p>
          <a:p>
            <a:r>
              <a:rPr lang="he-IL" dirty="0"/>
              <a:t>מכריח את המתכנת לממש את כל המחלקות בצורה זהה, ומאפשר למחלקות לתקשר ביניהן</a:t>
            </a:r>
          </a:p>
          <a:p>
            <a:r>
              <a:rPr lang="he-IL" dirty="0"/>
              <a:t>מאפשר להתייחס לעצם מהסוג של הממשק ולהשתמש בפונקציונאליות שלו מבלי לדעת את הסוג הספציפי שלו</a:t>
            </a:r>
          </a:p>
          <a:p>
            <a:r>
              <a:rPr lang="he-IL" dirty="0"/>
              <a:t>מאפשרות לשייך מחלקה לסוג אליו היא שייכת לפי המתודות המוגדרות בה (למשל, מחלקה המממשת ממשק עם מתודות </a:t>
            </a:r>
            <a:r>
              <a:rPr lang="en-US" dirty="0"/>
              <a:t>push-pop</a:t>
            </a:r>
            <a:r>
              <a:rPr lang="he-IL" dirty="0"/>
              <a:t> תוגדר כסוג של </a:t>
            </a:r>
            <a:r>
              <a:rPr lang="en-US" dirty="0"/>
              <a:t>stack</a:t>
            </a:r>
            <a:r>
              <a:rPr lang="he-IL" dirty="0"/>
              <a:t>)</a:t>
            </a:r>
          </a:p>
          <a:p>
            <a:endParaRPr lang="he-IL" dirty="0"/>
          </a:p>
        </p:txBody>
      </p:sp>
      <p:sp>
        <p:nvSpPr>
          <p:cNvPr id="8" name="כותרת 1">
            <a:extLst>
              <a:ext uri="{FF2B5EF4-FFF2-40B4-BE49-F238E27FC236}">
                <a16:creationId xmlns:a16="http://schemas.microsoft.com/office/drawing/2014/main" id="{7216592D-9477-EBCD-EF39-8CD6BFA35405}"/>
              </a:ext>
            </a:extLst>
          </p:cNvPr>
          <p:cNvSpPr txBox="1">
            <a:spLocks/>
          </p:cNvSpPr>
          <p:nvPr/>
        </p:nvSpPr>
        <p:spPr>
          <a:xfrm>
            <a:off x="990600" y="517525"/>
            <a:ext cx="10515600" cy="1325563"/>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a:t>ממשק -</a:t>
            </a:r>
            <a:r>
              <a:rPr lang="en-US"/>
              <a:t>  interface </a:t>
            </a:r>
            <a:endParaRPr lang="he-IL" dirty="0"/>
          </a:p>
        </p:txBody>
      </p:sp>
    </p:spTree>
    <p:extLst>
      <p:ext uri="{BB962C8B-B14F-4D97-AF65-F5344CB8AC3E}">
        <p14:creationId xmlns:p14="http://schemas.microsoft.com/office/powerpoint/2010/main" val="7708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DF942123-17EB-BB2D-963F-FAF65E6E9054}"/>
              </a:ext>
            </a:extLst>
          </p:cNvPr>
          <p:cNvSpPr>
            <a:spLocks noGrp="1"/>
          </p:cNvSpPr>
          <p:nvPr>
            <p:ph type="title"/>
          </p:nvPr>
        </p:nvSpPr>
        <p:spPr>
          <a:xfrm>
            <a:off x="919119" y="365125"/>
            <a:ext cx="10353761" cy="1326321"/>
          </a:xfrm>
        </p:spPr>
        <p:txBody>
          <a:bodyPr/>
          <a:lstStyle/>
          <a:p>
            <a:pPr algn="ctr"/>
            <a:r>
              <a:rPr lang="he-IL" dirty="0"/>
              <a:t>ממשק -</a:t>
            </a:r>
            <a:r>
              <a:rPr lang="en-US" dirty="0"/>
              <a:t>  interface </a:t>
            </a:r>
            <a:endParaRPr lang="he-IL" dirty="0"/>
          </a:p>
        </p:txBody>
      </p:sp>
      <p:sp>
        <p:nvSpPr>
          <p:cNvPr id="3" name="מציין מיקום תוכן 2">
            <a:extLst>
              <a:ext uri="{FF2B5EF4-FFF2-40B4-BE49-F238E27FC236}">
                <a16:creationId xmlns:a16="http://schemas.microsoft.com/office/drawing/2014/main" id="{AED38990-05A4-B9BF-3E0E-1DC5623AFF6B}"/>
              </a:ext>
            </a:extLst>
          </p:cNvPr>
          <p:cNvSpPr>
            <a:spLocks noGrp="1"/>
          </p:cNvSpPr>
          <p:nvPr>
            <p:ph idx="1"/>
          </p:nvPr>
        </p:nvSpPr>
        <p:spPr>
          <a:xfrm>
            <a:off x="838200" y="1449705"/>
            <a:ext cx="10515600" cy="4351338"/>
          </a:xfrm>
        </p:spPr>
        <p:txBody>
          <a:bodyPr>
            <a:normAutofit/>
          </a:bodyPr>
          <a:lstStyle/>
          <a:p>
            <a:pPr marL="0" indent="0">
              <a:buNone/>
            </a:pPr>
            <a:r>
              <a:rPr lang="he-IL" dirty="0"/>
              <a:t>מימוש ממשק באמצעות מחלקה אנונימית:</a:t>
            </a:r>
          </a:p>
          <a:p>
            <a:pPr marL="0" indent="0">
              <a:buNone/>
            </a:pPr>
            <a:r>
              <a:rPr lang="he-IL" dirty="0"/>
              <a:t>מלבד מימוש ממשק על ידי מחלקה רגילה, ניתן לממש באמצעות מחלקה אנונימית</a:t>
            </a:r>
          </a:p>
          <a:p>
            <a:pPr marL="0" indent="0">
              <a:buNone/>
            </a:pPr>
            <a:endParaRPr lang="he-IL" dirty="0"/>
          </a:p>
        </p:txBody>
      </p:sp>
      <p:pic>
        <p:nvPicPr>
          <p:cNvPr id="6" name="תמונה 5">
            <a:extLst>
              <a:ext uri="{FF2B5EF4-FFF2-40B4-BE49-F238E27FC236}">
                <a16:creationId xmlns:a16="http://schemas.microsoft.com/office/drawing/2014/main" id="{E63E8F95-7CD3-3C3F-8F26-DF87ED97B2C4}"/>
              </a:ext>
            </a:extLst>
          </p:cNvPr>
          <p:cNvPicPr>
            <a:picLocks noChangeAspect="1"/>
          </p:cNvPicPr>
          <p:nvPr/>
        </p:nvPicPr>
        <p:blipFill>
          <a:blip r:embed="rId2"/>
          <a:stretch>
            <a:fillRect/>
          </a:stretch>
        </p:blipFill>
        <p:spPr>
          <a:xfrm>
            <a:off x="296942" y="2956243"/>
            <a:ext cx="6454352" cy="3536632"/>
          </a:xfrm>
          <a:prstGeom prst="roundRect">
            <a:avLst>
              <a:gd name="adj" fmla="val 8714"/>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מציין מיקום תוכן 2">
            <a:extLst>
              <a:ext uri="{FF2B5EF4-FFF2-40B4-BE49-F238E27FC236}">
                <a16:creationId xmlns:a16="http://schemas.microsoft.com/office/drawing/2014/main" id="{F357B9E7-123B-FC63-3DC6-9B0E52CE4346}"/>
              </a:ext>
            </a:extLst>
          </p:cNvPr>
          <p:cNvSpPr txBox="1">
            <a:spLocks/>
          </p:cNvSpPr>
          <p:nvPr/>
        </p:nvSpPr>
        <p:spPr>
          <a:xfrm>
            <a:off x="6929119" y="3564414"/>
            <a:ext cx="5059797" cy="3695136"/>
          </a:xfrm>
          <a:prstGeom prst="rect">
            <a:avLst/>
          </a:prstGeom>
        </p:spPr>
        <p:txBody>
          <a:bodyPr vert="horz" lIns="91440" tIns="45720" rIns="91440" bIns="45720" rtlCol="0">
            <a:normAutofit/>
          </a:bodyPr>
          <a:lstStyle>
            <a:lvl1pPr marL="228600" indent="-228600" algn="r" defTabSz="914400" rtl="1"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r" defTabSz="914400" rtl="1"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r" defTabSz="914400" rtl="1"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r" defTabSz="914400" rtl="1"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he-IL" b="1" u="sng" dirty="0"/>
              <a:t>שימושים</a:t>
            </a:r>
          </a:p>
          <a:p>
            <a:pPr algn="r"/>
            <a:r>
              <a:rPr lang="he-IL" dirty="0"/>
              <a:t>כאשר כותבים מחלקה לשימוש חד פעמי</a:t>
            </a:r>
          </a:p>
          <a:p>
            <a:pPr algn="r"/>
            <a:r>
              <a:rPr lang="he-IL" dirty="0"/>
              <a:t>כאשר כותבים מחלקות קטנות עם מימוש שונה בכל אחת מהם</a:t>
            </a:r>
          </a:p>
          <a:p>
            <a:pPr marL="0" indent="0" algn="r">
              <a:buNone/>
            </a:pPr>
            <a:endParaRPr lang="he-IL" dirty="0"/>
          </a:p>
          <a:p>
            <a:pPr marL="0" indent="0" algn="r">
              <a:buNone/>
            </a:pPr>
            <a:r>
              <a:rPr lang="he-IL" b="1" dirty="0">
                <a:solidFill>
                  <a:srgbClr val="FF0000"/>
                </a:solidFill>
              </a:rPr>
              <a:t>אזהרה: </a:t>
            </a:r>
            <a:r>
              <a:rPr lang="he-IL" dirty="0"/>
              <a:t>זה עלול לסבך את הקוד ולהקשות על ההבנה שלו, מומלץ רק במקרים מסוימים!</a:t>
            </a:r>
          </a:p>
          <a:p>
            <a:endParaRPr lang="he-IL" dirty="0"/>
          </a:p>
        </p:txBody>
      </p:sp>
    </p:spTree>
    <p:extLst>
      <p:ext uri="{BB962C8B-B14F-4D97-AF65-F5344CB8AC3E}">
        <p14:creationId xmlns:p14="http://schemas.microsoft.com/office/powerpoint/2010/main" val="594582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6827D441-BAAF-E749-2744-547E8A52BF2E}"/>
              </a:ext>
            </a:extLst>
          </p:cNvPr>
          <p:cNvSpPr>
            <a:spLocks noGrp="1"/>
          </p:cNvSpPr>
          <p:nvPr>
            <p:ph type="title"/>
          </p:nvPr>
        </p:nvSpPr>
        <p:spPr>
          <a:xfrm>
            <a:off x="913796" y="186856"/>
            <a:ext cx="10353761" cy="1326321"/>
          </a:xfrm>
        </p:spPr>
        <p:txBody>
          <a:bodyPr/>
          <a:lstStyle/>
          <a:p>
            <a:pPr algn="ctr"/>
            <a:r>
              <a:rPr lang="he-IL" dirty="0"/>
              <a:t>ממשק -</a:t>
            </a:r>
            <a:r>
              <a:rPr lang="en-US" dirty="0"/>
              <a:t>  interface </a:t>
            </a:r>
            <a:endParaRPr lang="he-IL" dirty="0"/>
          </a:p>
        </p:txBody>
      </p:sp>
      <p:sp>
        <p:nvSpPr>
          <p:cNvPr id="3" name="מציין מיקום תוכן 2">
            <a:extLst>
              <a:ext uri="{FF2B5EF4-FFF2-40B4-BE49-F238E27FC236}">
                <a16:creationId xmlns:a16="http://schemas.microsoft.com/office/drawing/2014/main" id="{C1BF78A7-55AC-8986-CAD1-29C5CE32A0C1}"/>
              </a:ext>
            </a:extLst>
          </p:cNvPr>
          <p:cNvSpPr>
            <a:spLocks noGrp="1"/>
          </p:cNvSpPr>
          <p:nvPr>
            <p:ph idx="1"/>
          </p:nvPr>
        </p:nvSpPr>
        <p:spPr>
          <a:xfrm>
            <a:off x="1289715" y="1793190"/>
            <a:ext cx="10353762" cy="3695136"/>
          </a:xfrm>
        </p:spPr>
        <p:txBody>
          <a:bodyPr/>
          <a:lstStyle/>
          <a:p>
            <a:pPr marL="0" indent="0">
              <a:buNone/>
            </a:pPr>
            <a:r>
              <a:rPr lang="he-IL" dirty="0"/>
              <a:t>מימוש באמצעות ביטוי </a:t>
            </a:r>
            <a:r>
              <a:rPr lang="en-US" dirty="0"/>
              <a:t>lambda</a:t>
            </a:r>
            <a:r>
              <a:rPr lang="he-IL" dirty="0"/>
              <a:t>:</a:t>
            </a:r>
          </a:p>
          <a:p>
            <a:pPr marL="0" indent="0">
              <a:buNone/>
            </a:pPr>
            <a:r>
              <a:rPr lang="he-IL" dirty="0"/>
              <a:t>אם הממשק מכיל הצהרה על מתודה אחת בלבד, ניתן לממש את הממשק על ידי ביטוי </a:t>
            </a:r>
            <a:r>
              <a:rPr lang="en-US" dirty="0"/>
              <a:t>lambda</a:t>
            </a:r>
            <a:r>
              <a:rPr lang="he-IL" dirty="0"/>
              <a:t> שמשמעותו תהיה מימוש הפונקציה הבודדת:</a:t>
            </a:r>
          </a:p>
        </p:txBody>
      </p:sp>
      <p:pic>
        <p:nvPicPr>
          <p:cNvPr id="7" name="תמונה 6">
            <a:extLst>
              <a:ext uri="{FF2B5EF4-FFF2-40B4-BE49-F238E27FC236}">
                <a16:creationId xmlns:a16="http://schemas.microsoft.com/office/drawing/2014/main" id="{80F03882-69CF-E0B5-17CA-C23E2E5572E0}"/>
              </a:ext>
            </a:extLst>
          </p:cNvPr>
          <p:cNvPicPr>
            <a:picLocks noChangeAspect="1"/>
          </p:cNvPicPr>
          <p:nvPr/>
        </p:nvPicPr>
        <p:blipFill>
          <a:blip r:embed="rId2"/>
          <a:stretch>
            <a:fillRect/>
          </a:stretch>
        </p:blipFill>
        <p:spPr>
          <a:xfrm>
            <a:off x="707275" y="3894758"/>
            <a:ext cx="6099925" cy="2598117"/>
          </a:xfrm>
          <a:prstGeom prst="roundRect">
            <a:avLst>
              <a:gd name="adj" fmla="val 7099"/>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מציין מיקום תוכן 2">
            <a:extLst>
              <a:ext uri="{FF2B5EF4-FFF2-40B4-BE49-F238E27FC236}">
                <a16:creationId xmlns:a16="http://schemas.microsoft.com/office/drawing/2014/main" id="{A6308EEF-2177-E263-1F4A-BAC931CB52E4}"/>
              </a:ext>
            </a:extLst>
          </p:cNvPr>
          <p:cNvSpPr txBox="1">
            <a:spLocks/>
          </p:cNvSpPr>
          <p:nvPr/>
        </p:nvSpPr>
        <p:spPr>
          <a:xfrm>
            <a:off x="6898641" y="4823576"/>
            <a:ext cx="5059797" cy="3695136"/>
          </a:xfrm>
          <a:prstGeom prst="rect">
            <a:avLst/>
          </a:prstGeom>
        </p:spPr>
        <p:txBody>
          <a:bodyPr vert="horz" lIns="91440" tIns="45720" rIns="91440" bIns="45720" rtlCol="0">
            <a:normAutofit/>
          </a:bodyPr>
          <a:lstStyle>
            <a:lvl1pPr marL="228600" indent="-228600" algn="r" defTabSz="914400" rtl="1"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r" defTabSz="914400" rtl="1"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r" defTabSz="914400" rtl="1"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r" defTabSz="914400" rtl="1"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he-IL" b="1" u="sng" dirty="0"/>
              <a:t>שימושים </a:t>
            </a:r>
          </a:p>
          <a:p>
            <a:pPr marL="457200" indent="-457200">
              <a:buFont typeface="Arial" panose="020B0604020202020204" pitchFamily="34" charset="0"/>
              <a:buChar char="•"/>
            </a:pPr>
            <a:r>
              <a:rPr lang="he-IL" dirty="0"/>
              <a:t>כפרמטר לפונקציה</a:t>
            </a:r>
          </a:p>
          <a:p>
            <a:pPr marL="285750" indent="-285750">
              <a:buFont typeface="Arial" panose="020B0604020202020204" pitchFamily="34" charset="0"/>
              <a:buChar char="•"/>
            </a:pPr>
            <a:r>
              <a:rPr lang="he-IL" dirty="0"/>
              <a:t>כאשר מדובר במימוש קטן ונקודתי למשהו ספציפי</a:t>
            </a:r>
          </a:p>
          <a:p>
            <a:pPr marL="0" indent="0" algn="r">
              <a:buNone/>
            </a:pPr>
            <a:endParaRPr lang="he-IL" dirty="0"/>
          </a:p>
          <a:p>
            <a:endParaRPr lang="he-IL" dirty="0"/>
          </a:p>
        </p:txBody>
      </p:sp>
    </p:spTree>
    <p:extLst>
      <p:ext uri="{BB962C8B-B14F-4D97-AF65-F5344CB8AC3E}">
        <p14:creationId xmlns:p14="http://schemas.microsoft.com/office/powerpoint/2010/main" val="2659439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9AB24C2-1CD3-7B4F-F500-62013B005033}"/>
              </a:ext>
            </a:extLst>
          </p:cNvPr>
          <p:cNvSpPr>
            <a:spLocks noGrp="1"/>
          </p:cNvSpPr>
          <p:nvPr>
            <p:ph type="title"/>
          </p:nvPr>
        </p:nvSpPr>
        <p:spPr/>
        <p:txBody>
          <a:bodyPr/>
          <a:lstStyle/>
          <a:p>
            <a:pPr algn="ctr"/>
            <a:r>
              <a:rPr lang="en-US" dirty="0"/>
              <a:t>Abstract Class</a:t>
            </a:r>
            <a:endParaRPr lang="he-IL" dirty="0"/>
          </a:p>
        </p:txBody>
      </p:sp>
      <p:sp>
        <p:nvSpPr>
          <p:cNvPr id="3" name="מציין מיקום תוכן 2">
            <a:extLst>
              <a:ext uri="{FF2B5EF4-FFF2-40B4-BE49-F238E27FC236}">
                <a16:creationId xmlns:a16="http://schemas.microsoft.com/office/drawing/2014/main" id="{357933F3-8B50-985D-898B-29294DF8C528}"/>
              </a:ext>
            </a:extLst>
          </p:cNvPr>
          <p:cNvSpPr>
            <a:spLocks noGrp="1"/>
          </p:cNvSpPr>
          <p:nvPr>
            <p:ph idx="1"/>
          </p:nvPr>
        </p:nvSpPr>
        <p:spPr>
          <a:xfrm>
            <a:off x="838200" y="1825624"/>
            <a:ext cx="10515600" cy="4890135"/>
          </a:xfrm>
        </p:spPr>
        <p:txBody>
          <a:bodyPr/>
          <a:lstStyle/>
          <a:p>
            <a:pPr marL="0" indent="0">
              <a:buNone/>
            </a:pPr>
            <a:r>
              <a:rPr lang="he-IL" dirty="0"/>
              <a:t>מוטיבציה:</a:t>
            </a:r>
          </a:p>
          <a:p>
            <a:r>
              <a:rPr lang="he-IL" dirty="0"/>
              <a:t>במצב בו יש כמה מחלקות שמממשות את אותו אובייקט וחלק מהמתודות שלהם ממומשות באותה הדרך – יש כתיבה כפולה של אותו קוד</a:t>
            </a:r>
          </a:p>
          <a:p>
            <a:r>
              <a:rPr lang="he-IL" dirty="0"/>
              <a:t>אם נרצה להגדיר שדות שמשותפים לכל המחלקות לא ניתן לעשות זאת בממשק</a:t>
            </a:r>
          </a:p>
          <a:p>
            <a:r>
              <a:rPr lang="he-IL" dirty="0"/>
              <a:t>אם נרצה לספק מחלקת אב עם מימוש שמהווה בסיס מימוש למחלקות היורשות אותה, ומאפשרת להם לדרוס את המימוש של פונקציות מסוימות במידת הצורך</a:t>
            </a:r>
          </a:p>
          <a:p>
            <a:pPr marL="0" indent="0">
              <a:buNone/>
            </a:pPr>
            <a:endParaRPr lang="he-IL" dirty="0"/>
          </a:p>
        </p:txBody>
      </p:sp>
    </p:spTree>
    <p:extLst>
      <p:ext uri="{BB962C8B-B14F-4D97-AF65-F5344CB8AC3E}">
        <p14:creationId xmlns:p14="http://schemas.microsoft.com/office/powerpoint/2010/main" val="1699850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5063802B-296C-B68E-3A5C-18DED746FFA4}"/>
              </a:ext>
            </a:extLst>
          </p:cNvPr>
          <p:cNvSpPr>
            <a:spLocks noGrp="1"/>
          </p:cNvSpPr>
          <p:nvPr>
            <p:ph type="title"/>
          </p:nvPr>
        </p:nvSpPr>
        <p:spPr/>
        <p:txBody>
          <a:bodyPr/>
          <a:lstStyle/>
          <a:p>
            <a:pPr algn="ctr"/>
            <a:r>
              <a:rPr lang="en-US" dirty="0"/>
              <a:t>Abstract Class</a:t>
            </a:r>
            <a:endParaRPr lang="he-IL" dirty="0"/>
          </a:p>
        </p:txBody>
      </p:sp>
      <p:sp>
        <p:nvSpPr>
          <p:cNvPr id="3" name="מציין מיקום תוכן 2">
            <a:extLst>
              <a:ext uri="{FF2B5EF4-FFF2-40B4-BE49-F238E27FC236}">
                <a16:creationId xmlns:a16="http://schemas.microsoft.com/office/drawing/2014/main" id="{8EF143AE-63D6-6E15-CE08-B2AC4992A472}"/>
              </a:ext>
            </a:extLst>
          </p:cNvPr>
          <p:cNvSpPr>
            <a:spLocks noGrp="1"/>
          </p:cNvSpPr>
          <p:nvPr>
            <p:ph idx="1"/>
          </p:nvPr>
        </p:nvSpPr>
        <p:spPr>
          <a:xfrm>
            <a:off x="838200" y="1819592"/>
            <a:ext cx="10947400" cy="4673283"/>
          </a:xfrm>
        </p:spPr>
        <p:txBody>
          <a:bodyPr>
            <a:normAutofit/>
          </a:bodyPr>
          <a:lstStyle/>
          <a:p>
            <a:pPr marL="0" indent="0">
              <a:lnSpc>
                <a:spcPct val="100000"/>
              </a:lnSpc>
              <a:buNone/>
            </a:pPr>
            <a:r>
              <a:rPr lang="he-IL" dirty="0"/>
              <a:t>הגדרה:</a:t>
            </a:r>
          </a:p>
          <a:p>
            <a:pPr marL="0" indent="0">
              <a:lnSpc>
                <a:spcPct val="100000"/>
              </a:lnSpc>
              <a:buNone/>
            </a:pPr>
            <a:r>
              <a:rPr lang="he-IL" dirty="0"/>
              <a:t>מחלקה אבסטרקטית היא מחלקה רגילה, מלבד כך שאי אפשר ליצור ממנה אובייקטים באופן ישיר. </a:t>
            </a:r>
          </a:p>
          <a:p>
            <a:pPr marL="0" indent="0">
              <a:lnSpc>
                <a:spcPct val="100000"/>
              </a:lnSpc>
              <a:buNone/>
            </a:pPr>
            <a:endParaRPr lang="he-IL" dirty="0"/>
          </a:p>
          <a:p>
            <a:pPr marL="0" indent="0">
              <a:lnSpc>
                <a:spcPct val="100000"/>
              </a:lnSpc>
              <a:buNone/>
            </a:pPr>
            <a:r>
              <a:rPr lang="he-IL" dirty="0"/>
              <a:t>המטרה של מחלקה אבסטרקטית היא להגדיר אוסף של תכונות המשותפות לכמה מחלקות, ולשמש רק כבסיס ליצירת מחלקות קונקרטיות (מחלקות שיש להן מימוש מלא לכל המתודות שלהן) שמהן יהיה ניתן ליצור אובייקטים</a:t>
            </a:r>
          </a:p>
          <a:p>
            <a:pPr marL="0" indent="0">
              <a:lnSpc>
                <a:spcPct val="100000"/>
              </a:lnSpc>
              <a:buNone/>
            </a:pPr>
            <a:endParaRPr lang="he-IL" dirty="0"/>
          </a:p>
          <a:p>
            <a:pPr marL="0" indent="0">
              <a:lnSpc>
                <a:spcPct val="100000"/>
              </a:lnSpc>
              <a:buNone/>
            </a:pPr>
            <a:r>
              <a:rPr lang="he-IL" dirty="0"/>
              <a:t>בפשטות, כל מטרתה היא לאפשר למחלקות אחרות לרשת ממנה ולהשתמש בשדות והמתודות שהיא הגדירה, והיא משמשת כמחלקת בסיס עם קוד כתוב שממנה משנים ובונים עוד בהתאם לצורך</a:t>
            </a:r>
          </a:p>
          <a:p>
            <a:pPr marL="0" indent="0">
              <a:buNone/>
            </a:pPr>
            <a:endParaRPr lang="he-IL" dirty="0"/>
          </a:p>
          <a:p>
            <a:pPr marL="0" indent="0">
              <a:buNone/>
            </a:pPr>
            <a:endParaRPr lang="en-US" dirty="0"/>
          </a:p>
        </p:txBody>
      </p:sp>
    </p:spTree>
    <p:extLst>
      <p:ext uri="{BB962C8B-B14F-4D97-AF65-F5344CB8AC3E}">
        <p14:creationId xmlns:p14="http://schemas.microsoft.com/office/powerpoint/2010/main" val="1123818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B52F1F8B-5B49-7C4E-15A0-9A60A5F96B01}"/>
              </a:ext>
            </a:extLst>
          </p:cNvPr>
          <p:cNvSpPr>
            <a:spLocks noGrp="1"/>
          </p:cNvSpPr>
          <p:nvPr>
            <p:ph type="title"/>
          </p:nvPr>
        </p:nvSpPr>
        <p:spPr>
          <a:xfrm>
            <a:off x="919119" y="609599"/>
            <a:ext cx="10353761" cy="1326321"/>
          </a:xfrm>
        </p:spPr>
        <p:txBody>
          <a:bodyPr/>
          <a:lstStyle/>
          <a:p>
            <a:pPr algn="ctr"/>
            <a:r>
              <a:rPr lang="en-US" dirty="0"/>
              <a:t>Abstract Class</a:t>
            </a:r>
            <a:endParaRPr lang="he-IL" dirty="0"/>
          </a:p>
        </p:txBody>
      </p:sp>
      <p:sp>
        <p:nvSpPr>
          <p:cNvPr id="3" name="מציין מיקום תוכן 2">
            <a:extLst>
              <a:ext uri="{FF2B5EF4-FFF2-40B4-BE49-F238E27FC236}">
                <a16:creationId xmlns:a16="http://schemas.microsoft.com/office/drawing/2014/main" id="{4300A2FC-577A-9E17-2838-89E51CA1217C}"/>
              </a:ext>
            </a:extLst>
          </p:cNvPr>
          <p:cNvSpPr>
            <a:spLocks noGrp="1"/>
          </p:cNvSpPr>
          <p:nvPr>
            <p:ph idx="1"/>
          </p:nvPr>
        </p:nvSpPr>
        <p:spPr>
          <a:xfrm>
            <a:off x="838199" y="1591945"/>
            <a:ext cx="10515600" cy="4351338"/>
          </a:xfrm>
        </p:spPr>
        <p:txBody>
          <a:bodyPr/>
          <a:lstStyle/>
          <a:p>
            <a:pPr marL="0" indent="0">
              <a:buNone/>
            </a:pPr>
            <a:r>
              <a:rPr lang="he-IL" dirty="0"/>
              <a:t>איך זה עובד?</a:t>
            </a:r>
          </a:p>
          <a:p>
            <a:r>
              <a:rPr lang="he-IL" dirty="0"/>
              <a:t>ירושה ממחלקה אבסטרקטית עובדת בדיוק כמו ירושה רגילה, עם </a:t>
            </a:r>
            <a:r>
              <a:rPr lang="en-US" dirty="0"/>
              <a:t>extends</a:t>
            </a:r>
            <a:endParaRPr lang="he-IL" dirty="0"/>
          </a:p>
          <a:p>
            <a:r>
              <a:rPr lang="he-IL" dirty="0"/>
              <a:t>ניתן להגדיר במחלקה אבסטרקטית שדות כרצוננו</a:t>
            </a:r>
          </a:p>
          <a:p>
            <a:r>
              <a:rPr lang="he-IL" dirty="0"/>
              <a:t>ניתן לממש רק חלק מהמתודות וחלק להשאיר ללא מימוש (צריך להצהיר על כך באמצעות הוספת </a:t>
            </a:r>
            <a:r>
              <a:rPr lang="en-US" dirty="0"/>
              <a:t>abstract</a:t>
            </a:r>
            <a:r>
              <a:rPr lang="he-IL" dirty="0"/>
              <a:t> בחתימה של הפונקציה)</a:t>
            </a:r>
          </a:p>
          <a:p>
            <a:r>
              <a:rPr lang="he-IL" dirty="0"/>
              <a:t> מחלקה אבסטרקטית יכולה לרשת ממחלקות אחרות וגם לממש ממשקים</a:t>
            </a:r>
          </a:p>
          <a:p>
            <a:pPr marL="0" indent="0">
              <a:buNone/>
            </a:pPr>
            <a:endParaRPr lang="he-IL" dirty="0"/>
          </a:p>
        </p:txBody>
      </p:sp>
      <p:pic>
        <p:nvPicPr>
          <p:cNvPr id="6" name="תמונה 5">
            <a:extLst>
              <a:ext uri="{FF2B5EF4-FFF2-40B4-BE49-F238E27FC236}">
                <a16:creationId xmlns:a16="http://schemas.microsoft.com/office/drawing/2014/main" id="{F6CF4DA6-53CA-7544-549A-CE9DB52F7F53}"/>
              </a:ext>
            </a:extLst>
          </p:cNvPr>
          <p:cNvPicPr>
            <a:picLocks noChangeAspect="1"/>
          </p:cNvPicPr>
          <p:nvPr/>
        </p:nvPicPr>
        <p:blipFill>
          <a:blip r:embed="rId2"/>
          <a:stretch>
            <a:fillRect/>
          </a:stretch>
        </p:blipFill>
        <p:spPr>
          <a:xfrm>
            <a:off x="163139" y="4922080"/>
            <a:ext cx="3067741" cy="4977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תמונה 4">
            <a:extLst>
              <a:ext uri="{FF2B5EF4-FFF2-40B4-BE49-F238E27FC236}">
                <a16:creationId xmlns:a16="http://schemas.microsoft.com/office/drawing/2014/main" id="{B11EBCA9-DC5E-92B8-F775-CD4A4C69A844}"/>
              </a:ext>
            </a:extLst>
          </p:cNvPr>
          <p:cNvPicPr>
            <a:picLocks noChangeAspect="1"/>
          </p:cNvPicPr>
          <p:nvPr/>
        </p:nvPicPr>
        <p:blipFill>
          <a:blip r:embed="rId3"/>
          <a:stretch>
            <a:fillRect/>
          </a:stretch>
        </p:blipFill>
        <p:spPr>
          <a:xfrm>
            <a:off x="163139" y="153536"/>
            <a:ext cx="3509518" cy="699904"/>
          </a:xfrm>
          <a:prstGeom prst="roundRect">
            <a:avLst>
              <a:gd name="adj" fmla="val 1086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403739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D40A80B1-5521-13D4-9B56-830F0F31D1A3}"/>
              </a:ext>
            </a:extLst>
          </p:cNvPr>
          <p:cNvSpPr>
            <a:spLocks noGrp="1"/>
          </p:cNvSpPr>
          <p:nvPr>
            <p:ph type="title"/>
          </p:nvPr>
        </p:nvSpPr>
        <p:spPr>
          <a:xfrm>
            <a:off x="919119" y="609599"/>
            <a:ext cx="10353761" cy="1326321"/>
          </a:xfrm>
        </p:spPr>
        <p:txBody>
          <a:bodyPr/>
          <a:lstStyle/>
          <a:p>
            <a:pPr algn="ctr"/>
            <a:r>
              <a:rPr lang="en-US" dirty="0"/>
              <a:t>Abstract Class</a:t>
            </a:r>
            <a:endParaRPr lang="he-IL" dirty="0"/>
          </a:p>
        </p:txBody>
      </p:sp>
      <p:sp>
        <p:nvSpPr>
          <p:cNvPr id="3" name="מציין מיקום תוכן 2">
            <a:extLst>
              <a:ext uri="{FF2B5EF4-FFF2-40B4-BE49-F238E27FC236}">
                <a16:creationId xmlns:a16="http://schemas.microsoft.com/office/drawing/2014/main" id="{75B7D02C-D7EE-B5BD-E4BE-E473CFE0DFD9}"/>
              </a:ext>
            </a:extLst>
          </p:cNvPr>
          <p:cNvSpPr>
            <a:spLocks noGrp="1"/>
          </p:cNvSpPr>
          <p:nvPr>
            <p:ph idx="1"/>
          </p:nvPr>
        </p:nvSpPr>
        <p:spPr/>
        <p:txBody>
          <a:bodyPr/>
          <a:lstStyle/>
          <a:p>
            <a:pPr marL="0" indent="0">
              <a:buNone/>
            </a:pPr>
            <a:r>
              <a:rPr lang="he-IL" dirty="0"/>
              <a:t>למה להשתמש ב</a:t>
            </a:r>
            <a:r>
              <a:rPr lang="en-US" dirty="0"/>
              <a:t>abstract class</a:t>
            </a:r>
            <a:r>
              <a:rPr lang="he-IL" dirty="0"/>
              <a:t>?</a:t>
            </a:r>
          </a:p>
          <a:p>
            <a:r>
              <a:rPr lang="he-IL" dirty="0"/>
              <a:t>מאפשר בנייה מלאה של מחלקה, עם אפשרות לשנות אותה בהתאם לצרכים במחלקה היורשת</a:t>
            </a:r>
          </a:p>
          <a:p>
            <a:r>
              <a:rPr lang="he-IL" dirty="0"/>
              <a:t>כדי לאפשר מימוש של מתודות בעלות מימוש זהה, והצהרה ללא מימוש של מתודות בעלות מימוש נפרד</a:t>
            </a:r>
          </a:p>
          <a:p>
            <a:r>
              <a:rPr lang="he-IL" dirty="0"/>
              <a:t>כדי לאפשר הגדרה של שדות</a:t>
            </a:r>
          </a:p>
          <a:p>
            <a:r>
              <a:rPr lang="he-IL" dirty="0"/>
              <a:t>חוסך קוד כפול במספר מחלקות ומאפשר תחזוקה ושינויים של הקוד בקלות</a:t>
            </a:r>
          </a:p>
        </p:txBody>
      </p:sp>
    </p:spTree>
    <p:extLst>
      <p:ext uri="{BB962C8B-B14F-4D97-AF65-F5344CB8AC3E}">
        <p14:creationId xmlns:p14="http://schemas.microsoft.com/office/powerpoint/2010/main" val="2625495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55847AE-5D88-BF46-0FE1-A116D4827E36}"/>
              </a:ext>
            </a:extLst>
          </p:cNvPr>
          <p:cNvSpPr>
            <a:spLocks noGrp="1"/>
          </p:cNvSpPr>
          <p:nvPr>
            <p:ph type="title"/>
          </p:nvPr>
        </p:nvSpPr>
        <p:spPr/>
        <p:txBody>
          <a:bodyPr/>
          <a:lstStyle/>
          <a:p>
            <a:pPr algn="ctr"/>
            <a:r>
              <a:rPr lang="en-US" dirty="0"/>
              <a:t>Interface vs. abstract class</a:t>
            </a:r>
            <a:endParaRPr lang="he-IL" dirty="0"/>
          </a:p>
        </p:txBody>
      </p:sp>
      <p:pic>
        <p:nvPicPr>
          <p:cNvPr id="3" name="object 2">
            <a:extLst>
              <a:ext uri="{FF2B5EF4-FFF2-40B4-BE49-F238E27FC236}">
                <a16:creationId xmlns:a16="http://schemas.microsoft.com/office/drawing/2014/main" id="{DAEF0FE8-7CA6-81EC-9C2E-A3C6903421D2}"/>
              </a:ext>
            </a:extLst>
          </p:cNvPr>
          <p:cNvPicPr/>
          <p:nvPr/>
        </p:nvPicPr>
        <p:blipFill>
          <a:blip r:embed="rId2" cstate="print"/>
          <a:stretch>
            <a:fillRect/>
          </a:stretch>
        </p:blipFill>
        <p:spPr>
          <a:xfrm>
            <a:off x="2187711" y="2599435"/>
            <a:ext cx="7805928" cy="3107436"/>
          </a:xfrm>
          <a:prstGeom prst="rect">
            <a:avLst/>
          </a:prstGeom>
        </p:spPr>
      </p:pic>
    </p:spTree>
    <p:extLst>
      <p:ext uri="{BB962C8B-B14F-4D97-AF65-F5344CB8AC3E}">
        <p14:creationId xmlns:p14="http://schemas.microsoft.com/office/powerpoint/2010/main" val="2397107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55847AE-5D88-BF46-0FE1-A116D4827E36}"/>
              </a:ext>
            </a:extLst>
          </p:cNvPr>
          <p:cNvSpPr>
            <a:spLocks noGrp="1"/>
          </p:cNvSpPr>
          <p:nvPr>
            <p:ph type="title"/>
          </p:nvPr>
        </p:nvSpPr>
        <p:spPr/>
        <p:txBody>
          <a:bodyPr/>
          <a:lstStyle/>
          <a:p>
            <a:pPr algn="ctr"/>
            <a:r>
              <a:rPr lang="en-US" dirty="0"/>
              <a:t>Interface vs. abstract class</a:t>
            </a:r>
            <a:endParaRPr lang="he-IL" dirty="0"/>
          </a:p>
        </p:txBody>
      </p:sp>
      <p:graphicFrame>
        <p:nvGraphicFramePr>
          <p:cNvPr id="4" name="טבלה 4">
            <a:extLst>
              <a:ext uri="{FF2B5EF4-FFF2-40B4-BE49-F238E27FC236}">
                <a16:creationId xmlns:a16="http://schemas.microsoft.com/office/drawing/2014/main" id="{FF48FDC8-21B0-0A34-094A-121D12A7942E}"/>
              </a:ext>
            </a:extLst>
          </p:cNvPr>
          <p:cNvGraphicFramePr>
            <a:graphicFrameLocks noGrp="1"/>
          </p:cNvGraphicFramePr>
          <p:nvPr/>
        </p:nvGraphicFramePr>
        <p:xfrm>
          <a:off x="2692400" y="1728331"/>
          <a:ext cx="7003600" cy="4572000"/>
        </p:xfrm>
        <a:graphic>
          <a:graphicData uri="http://schemas.openxmlformats.org/drawingml/2006/table">
            <a:tbl>
              <a:tblPr rtl="1" firstRow="1" bandRow="1">
                <a:tableStyleId>{5C22544A-7EE6-4342-B048-85BDC9FD1C3A}</a:tableStyleId>
              </a:tblPr>
              <a:tblGrid>
                <a:gridCol w="3501800">
                  <a:extLst>
                    <a:ext uri="{9D8B030D-6E8A-4147-A177-3AD203B41FA5}">
                      <a16:colId xmlns:a16="http://schemas.microsoft.com/office/drawing/2014/main" val="1933861831"/>
                    </a:ext>
                  </a:extLst>
                </a:gridCol>
                <a:gridCol w="3501800">
                  <a:extLst>
                    <a:ext uri="{9D8B030D-6E8A-4147-A177-3AD203B41FA5}">
                      <a16:colId xmlns:a16="http://schemas.microsoft.com/office/drawing/2014/main" val="1341796194"/>
                    </a:ext>
                  </a:extLst>
                </a:gridCol>
              </a:tblGrid>
              <a:tr h="262757">
                <a:tc>
                  <a:txBody>
                    <a:bodyPr/>
                    <a:lstStyle/>
                    <a:p>
                      <a:pPr algn="ctr" rtl="1"/>
                      <a:r>
                        <a:rPr lang="en-US" dirty="0"/>
                        <a:t>Abstract class</a:t>
                      </a:r>
                      <a:endParaRPr lang="he-IL" dirty="0"/>
                    </a:p>
                  </a:txBody>
                  <a:tcPr>
                    <a:solidFill>
                      <a:schemeClr val="accent6">
                        <a:lumMod val="60000"/>
                        <a:lumOff val="40000"/>
                      </a:schemeClr>
                    </a:solidFill>
                  </a:tcPr>
                </a:tc>
                <a:tc>
                  <a:txBody>
                    <a:bodyPr/>
                    <a:lstStyle/>
                    <a:p>
                      <a:pPr algn="ctr" rtl="1"/>
                      <a:r>
                        <a:rPr lang="en-US" dirty="0"/>
                        <a:t>interface</a:t>
                      </a:r>
                      <a:endParaRPr lang="he-IL" dirty="0"/>
                    </a:p>
                  </a:txBody>
                  <a:tcPr>
                    <a:solidFill>
                      <a:schemeClr val="accent6">
                        <a:lumMod val="60000"/>
                        <a:lumOff val="40000"/>
                      </a:schemeClr>
                    </a:solidFill>
                  </a:tcPr>
                </a:tc>
                <a:extLst>
                  <a:ext uri="{0D108BD9-81ED-4DB2-BD59-A6C34878D82A}">
                    <a16:rowId xmlns:a16="http://schemas.microsoft.com/office/drawing/2014/main" val="2100599758"/>
                  </a:ext>
                </a:extLst>
              </a:tr>
              <a:tr h="280048">
                <a:tc>
                  <a:txBody>
                    <a:bodyPr/>
                    <a:lstStyle/>
                    <a:p>
                      <a:pPr rtl="1"/>
                      <a:r>
                        <a:rPr lang="he-IL" dirty="0"/>
                        <a:t>ירושה באמצעות </a:t>
                      </a:r>
                      <a:r>
                        <a:rPr lang="en-US" dirty="0"/>
                        <a:t>extends</a:t>
                      </a:r>
                      <a:endParaRPr lang="he-IL" dirty="0"/>
                    </a:p>
                  </a:txBody>
                  <a:tcPr>
                    <a:solidFill>
                      <a:schemeClr val="accent6">
                        <a:lumMod val="20000"/>
                        <a:lumOff val="80000"/>
                      </a:schemeClr>
                    </a:solidFill>
                  </a:tcPr>
                </a:tc>
                <a:tc>
                  <a:txBody>
                    <a:bodyPr/>
                    <a:lstStyle/>
                    <a:p>
                      <a:pPr rtl="1"/>
                      <a:r>
                        <a:rPr lang="he-IL" dirty="0"/>
                        <a:t>מימוש באמצעות </a:t>
                      </a:r>
                      <a:r>
                        <a:rPr lang="en-US" dirty="0"/>
                        <a:t>implements</a:t>
                      </a:r>
                      <a:endParaRPr lang="he-IL" dirty="0"/>
                    </a:p>
                  </a:txBody>
                  <a:tcPr>
                    <a:solidFill>
                      <a:schemeClr val="accent6">
                        <a:lumMod val="20000"/>
                        <a:lumOff val="80000"/>
                      </a:schemeClr>
                    </a:solidFill>
                  </a:tcPr>
                </a:tc>
                <a:extLst>
                  <a:ext uri="{0D108BD9-81ED-4DB2-BD59-A6C34878D82A}">
                    <a16:rowId xmlns:a16="http://schemas.microsoft.com/office/drawing/2014/main" val="3612672363"/>
                  </a:ext>
                </a:extLst>
              </a:tr>
              <a:tr h="280048">
                <a:tc>
                  <a:txBody>
                    <a:bodyPr/>
                    <a:lstStyle/>
                    <a:p>
                      <a:pPr rtl="1"/>
                      <a:r>
                        <a:rPr lang="he-IL" dirty="0"/>
                        <a:t>ב</a:t>
                      </a:r>
                      <a:r>
                        <a:rPr lang="en-US" dirty="0"/>
                        <a:t>java</a:t>
                      </a:r>
                      <a:r>
                        <a:rPr lang="he-IL" dirty="0"/>
                        <a:t> ניתן לרשת מחלקה אחת בלבד</a:t>
                      </a:r>
                    </a:p>
                  </a:txBody>
                  <a:tcPr>
                    <a:solidFill>
                      <a:schemeClr val="accent6">
                        <a:lumMod val="20000"/>
                        <a:lumOff val="80000"/>
                      </a:schemeClr>
                    </a:solidFill>
                  </a:tcPr>
                </a:tc>
                <a:tc>
                  <a:txBody>
                    <a:bodyPr/>
                    <a:lstStyle/>
                    <a:p>
                      <a:pPr rtl="1"/>
                      <a:r>
                        <a:rPr lang="he-IL" dirty="0"/>
                        <a:t>ניתן לממש כמה ממשקים שנרצה</a:t>
                      </a:r>
                    </a:p>
                  </a:txBody>
                  <a:tcPr>
                    <a:solidFill>
                      <a:schemeClr val="accent6">
                        <a:lumMod val="20000"/>
                        <a:lumOff val="80000"/>
                      </a:schemeClr>
                    </a:solidFill>
                  </a:tcPr>
                </a:tc>
                <a:extLst>
                  <a:ext uri="{0D108BD9-81ED-4DB2-BD59-A6C34878D82A}">
                    <a16:rowId xmlns:a16="http://schemas.microsoft.com/office/drawing/2014/main" val="1153809910"/>
                  </a:ext>
                </a:extLst>
              </a:tr>
              <a:tr h="280048">
                <a:tc>
                  <a:txBody>
                    <a:bodyPr/>
                    <a:lstStyle/>
                    <a:p>
                      <a:pPr rtl="1"/>
                      <a:r>
                        <a:rPr lang="he-IL" dirty="0"/>
                        <a:t>ניתן להצהיר על שדות</a:t>
                      </a:r>
                    </a:p>
                  </a:txBody>
                  <a:tcPr>
                    <a:solidFill>
                      <a:schemeClr val="accent6">
                        <a:lumMod val="20000"/>
                        <a:lumOff val="80000"/>
                      </a:schemeClr>
                    </a:solidFill>
                  </a:tcPr>
                </a:tc>
                <a:tc>
                  <a:txBody>
                    <a:bodyPr/>
                    <a:lstStyle/>
                    <a:p>
                      <a:pPr rtl="1"/>
                      <a:r>
                        <a:rPr lang="he-IL" dirty="0"/>
                        <a:t>לא ניתן להצהיר על שדות</a:t>
                      </a:r>
                    </a:p>
                  </a:txBody>
                  <a:tcPr>
                    <a:solidFill>
                      <a:schemeClr val="accent6">
                        <a:lumMod val="20000"/>
                        <a:lumOff val="80000"/>
                      </a:schemeClr>
                    </a:solidFill>
                  </a:tcPr>
                </a:tc>
                <a:extLst>
                  <a:ext uri="{0D108BD9-81ED-4DB2-BD59-A6C34878D82A}">
                    <a16:rowId xmlns:a16="http://schemas.microsoft.com/office/drawing/2014/main" val="3714261128"/>
                  </a:ext>
                </a:extLst>
              </a:tr>
              <a:tr h="280048">
                <a:tc>
                  <a:txBody>
                    <a:bodyPr/>
                    <a:lstStyle/>
                    <a:p>
                      <a:pPr rtl="1"/>
                      <a:r>
                        <a:rPr lang="he-IL" dirty="0"/>
                        <a:t>ניתן לממש את המתודות</a:t>
                      </a:r>
                    </a:p>
                  </a:txBody>
                  <a:tcPr>
                    <a:solidFill>
                      <a:schemeClr val="accent6">
                        <a:lumMod val="20000"/>
                        <a:lumOff val="80000"/>
                      </a:schemeClr>
                    </a:solidFill>
                  </a:tcPr>
                </a:tc>
                <a:tc>
                  <a:txBody>
                    <a:bodyPr/>
                    <a:lstStyle/>
                    <a:p>
                      <a:pPr rtl="1"/>
                      <a:r>
                        <a:rPr lang="he-IL" dirty="0"/>
                        <a:t>רק הצהרה על מתודות ללא מימוש</a:t>
                      </a:r>
                    </a:p>
                  </a:txBody>
                  <a:tcPr>
                    <a:solidFill>
                      <a:schemeClr val="accent6">
                        <a:lumMod val="20000"/>
                        <a:lumOff val="80000"/>
                      </a:schemeClr>
                    </a:solidFill>
                  </a:tcPr>
                </a:tc>
                <a:extLst>
                  <a:ext uri="{0D108BD9-81ED-4DB2-BD59-A6C34878D82A}">
                    <a16:rowId xmlns:a16="http://schemas.microsoft.com/office/drawing/2014/main" val="142785242"/>
                  </a:ext>
                </a:extLst>
              </a:tr>
              <a:tr h="280048">
                <a:tc>
                  <a:txBody>
                    <a:bodyPr/>
                    <a:lstStyle/>
                    <a:p>
                      <a:pPr rtl="1"/>
                      <a:r>
                        <a:rPr lang="he-IL" dirty="0"/>
                        <a:t>ניתן להצהיר ולממש בנאי</a:t>
                      </a:r>
                    </a:p>
                  </a:txBody>
                  <a:tcPr>
                    <a:solidFill>
                      <a:schemeClr val="accent6">
                        <a:lumMod val="20000"/>
                        <a:lumOff val="80000"/>
                      </a:schemeClr>
                    </a:solidFill>
                  </a:tcPr>
                </a:tc>
                <a:tc>
                  <a:txBody>
                    <a:bodyPr/>
                    <a:lstStyle/>
                    <a:p>
                      <a:pPr rtl="1"/>
                      <a:r>
                        <a:rPr lang="he-IL" dirty="0"/>
                        <a:t>לא ניתן להצהיר על בנאי</a:t>
                      </a:r>
                    </a:p>
                  </a:txBody>
                  <a:tcPr>
                    <a:solidFill>
                      <a:schemeClr val="accent6">
                        <a:lumMod val="20000"/>
                        <a:lumOff val="80000"/>
                      </a:schemeClr>
                    </a:solidFill>
                  </a:tcPr>
                </a:tc>
                <a:extLst>
                  <a:ext uri="{0D108BD9-81ED-4DB2-BD59-A6C34878D82A}">
                    <a16:rowId xmlns:a16="http://schemas.microsoft.com/office/drawing/2014/main" val="1802404147"/>
                  </a:ext>
                </a:extLst>
              </a:tr>
              <a:tr h="459825">
                <a:tc>
                  <a:txBody>
                    <a:bodyPr/>
                    <a:lstStyle/>
                    <a:p>
                      <a:pPr rtl="1"/>
                      <a:r>
                        <a:rPr lang="he-IL" dirty="0"/>
                        <a:t>ניתן </a:t>
                      </a:r>
                      <a:r>
                        <a:rPr lang="he-IL" u="sng" dirty="0"/>
                        <a:t>לממש</a:t>
                      </a:r>
                      <a:r>
                        <a:rPr lang="he-IL" dirty="0"/>
                        <a:t> ממשקים אחרים</a:t>
                      </a:r>
                    </a:p>
                  </a:txBody>
                  <a:tcPr>
                    <a:solidFill>
                      <a:schemeClr val="accent6">
                        <a:lumMod val="20000"/>
                        <a:lumOff val="80000"/>
                      </a:schemeClr>
                    </a:solidFill>
                  </a:tcPr>
                </a:tc>
                <a:tc>
                  <a:txBody>
                    <a:bodyPr/>
                    <a:lstStyle/>
                    <a:p>
                      <a:pPr rtl="1"/>
                      <a:r>
                        <a:rPr lang="he-IL" dirty="0"/>
                        <a:t>ניתן </a:t>
                      </a:r>
                      <a:r>
                        <a:rPr lang="he-IL" u="sng" dirty="0"/>
                        <a:t>לרשת</a:t>
                      </a:r>
                      <a:r>
                        <a:rPr lang="he-IL" dirty="0"/>
                        <a:t> ממשקים אחרים</a:t>
                      </a:r>
                      <a:r>
                        <a:rPr lang="en-US" dirty="0"/>
                        <a:t> </a:t>
                      </a:r>
                      <a:r>
                        <a:rPr lang="he-IL" dirty="0"/>
                        <a:t> (אפילו יותר מאחד)</a:t>
                      </a:r>
                    </a:p>
                  </a:txBody>
                  <a:tcPr>
                    <a:solidFill>
                      <a:schemeClr val="accent6">
                        <a:lumMod val="20000"/>
                        <a:lumOff val="80000"/>
                      </a:schemeClr>
                    </a:solidFill>
                  </a:tcPr>
                </a:tc>
                <a:extLst>
                  <a:ext uri="{0D108BD9-81ED-4DB2-BD59-A6C34878D82A}">
                    <a16:rowId xmlns:a16="http://schemas.microsoft.com/office/drawing/2014/main" val="4115465501"/>
                  </a:ext>
                </a:extLst>
              </a:tr>
              <a:tr h="459825">
                <a:tc>
                  <a:txBody>
                    <a:bodyPr/>
                    <a:lstStyle/>
                    <a:p>
                      <a:pPr rtl="1"/>
                      <a:r>
                        <a:rPr lang="he-IL" dirty="0"/>
                        <a:t>ניתן לרשת מחלקה אחרת</a:t>
                      </a:r>
                    </a:p>
                  </a:txBody>
                  <a:tcPr>
                    <a:solidFill>
                      <a:schemeClr val="accent6">
                        <a:lumMod val="20000"/>
                        <a:lumOff val="80000"/>
                      </a:schemeClr>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לא ניתן לרשת מחלקה</a:t>
                      </a:r>
                    </a:p>
                    <a:p>
                      <a:pPr rtl="1"/>
                      <a:endParaRPr lang="he-IL" dirty="0"/>
                    </a:p>
                  </a:txBody>
                  <a:tcPr>
                    <a:solidFill>
                      <a:schemeClr val="accent6">
                        <a:lumMod val="20000"/>
                        <a:lumOff val="80000"/>
                      </a:schemeClr>
                    </a:solidFill>
                  </a:tcPr>
                </a:tc>
                <a:extLst>
                  <a:ext uri="{0D108BD9-81ED-4DB2-BD59-A6C34878D82A}">
                    <a16:rowId xmlns:a16="http://schemas.microsoft.com/office/drawing/2014/main" val="1351961273"/>
                  </a:ext>
                </a:extLst>
              </a:tr>
              <a:tr h="280048">
                <a:tc>
                  <a:txBody>
                    <a:bodyPr/>
                    <a:lstStyle/>
                    <a:p>
                      <a:pPr rtl="1"/>
                      <a:r>
                        <a:rPr lang="he-IL" dirty="0"/>
                        <a:t>יכול להכיל את כל סוגי השדות</a:t>
                      </a:r>
                    </a:p>
                  </a:txBody>
                  <a:tcPr>
                    <a:solidFill>
                      <a:schemeClr val="accent6">
                        <a:lumMod val="20000"/>
                        <a:lumOff val="80000"/>
                      </a:schemeClr>
                    </a:solidFill>
                  </a:tcPr>
                </a:tc>
                <a:tc>
                  <a:txBody>
                    <a:bodyPr/>
                    <a:lstStyle/>
                    <a:p>
                      <a:pPr rtl="1"/>
                      <a:r>
                        <a:rPr lang="he-IL" dirty="0"/>
                        <a:t>יכול להכיל רק שדות קבועים בלבד</a:t>
                      </a:r>
                    </a:p>
                  </a:txBody>
                  <a:tcPr>
                    <a:solidFill>
                      <a:schemeClr val="accent6">
                        <a:lumMod val="20000"/>
                        <a:lumOff val="80000"/>
                      </a:schemeClr>
                    </a:solidFill>
                  </a:tcPr>
                </a:tc>
                <a:extLst>
                  <a:ext uri="{0D108BD9-81ED-4DB2-BD59-A6C34878D82A}">
                    <a16:rowId xmlns:a16="http://schemas.microsoft.com/office/drawing/2014/main" val="928158437"/>
                  </a:ext>
                </a:extLst>
              </a:tr>
              <a:tr h="280048">
                <a:tc>
                  <a:txBody>
                    <a:bodyPr/>
                    <a:lstStyle/>
                    <a:p>
                      <a:pPr rtl="1"/>
                      <a:endParaRPr lang="he-IL"/>
                    </a:p>
                  </a:txBody>
                  <a:tcPr>
                    <a:solidFill>
                      <a:schemeClr val="accent6">
                        <a:lumMod val="20000"/>
                        <a:lumOff val="80000"/>
                      </a:schemeClr>
                    </a:solidFill>
                  </a:tcPr>
                </a:tc>
                <a:tc>
                  <a:txBody>
                    <a:bodyPr/>
                    <a:lstStyle/>
                    <a:p>
                      <a:pPr rtl="1"/>
                      <a:endParaRPr lang="he-IL" dirty="0"/>
                    </a:p>
                  </a:txBody>
                  <a:tcPr>
                    <a:solidFill>
                      <a:schemeClr val="accent6">
                        <a:lumMod val="20000"/>
                        <a:lumOff val="80000"/>
                      </a:schemeClr>
                    </a:solidFill>
                  </a:tcPr>
                </a:tc>
                <a:extLst>
                  <a:ext uri="{0D108BD9-81ED-4DB2-BD59-A6C34878D82A}">
                    <a16:rowId xmlns:a16="http://schemas.microsoft.com/office/drawing/2014/main" val="2276941432"/>
                  </a:ext>
                </a:extLst>
              </a:tr>
              <a:tr h="280048">
                <a:tc>
                  <a:txBody>
                    <a:bodyPr/>
                    <a:lstStyle/>
                    <a:p>
                      <a:pPr rtl="1"/>
                      <a:endParaRPr lang="he-IL" dirty="0"/>
                    </a:p>
                  </a:txBody>
                  <a:tcPr>
                    <a:solidFill>
                      <a:schemeClr val="accent6">
                        <a:lumMod val="20000"/>
                        <a:lumOff val="80000"/>
                      </a:schemeClr>
                    </a:solidFill>
                  </a:tcPr>
                </a:tc>
                <a:tc>
                  <a:txBody>
                    <a:bodyPr/>
                    <a:lstStyle/>
                    <a:p>
                      <a:pPr rtl="1"/>
                      <a:endParaRPr lang="he-IL" dirty="0"/>
                    </a:p>
                  </a:txBody>
                  <a:tcPr>
                    <a:solidFill>
                      <a:schemeClr val="accent6">
                        <a:lumMod val="20000"/>
                        <a:lumOff val="80000"/>
                      </a:schemeClr>
                    </a:solidFill>
                  </a:tcPr>
                </a:tc>
                <a:extLst>
                  <a:ext uri="{0D108BD9-81ED-4DB2-BD59-A6C34878D82A}">
                    <a16:rowId xmlns:a16="http://schemas.microsoft.com/office/drawing/2014/main" val="1391431293"/>
                  </a:ext>
                </a:extLst>
              </a:tr>
            </a:tbl>
          </a:graphicData>
        </a:graphic>
      </p:graphicFrame>
    </p:spTree>
    <p:extLst>
      <p:ext uri="{BB962C8B-B14F-4D97-AF65-F5344CB8AC3E}">
        <p14:creationId xmlns:p14="http://schemas.microsoft.com/office/powerpoint/2010/main" val="678591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8D0B24A1-75CD-FAA1-65C1-A19B88A3CD5D}"/>
              </a:ext>
            </a:extLst>
          </p:cNvPr>
          <p:cNvSpPr/>
          <p:nvPr/>
        </p:nvSpPr>
        <p:spPr>
          <a:xfrm>
            <a:off x="2895600" y="1828800"/>
            <a:ext cx="5780942" cy="1446550"/>
          </a:xfrm>
          <a:prstGeom prst="rect">
            <a:avLst/>
          </a:prstGeom>
          <a:noFill/>
        </p:spPr>
        <p:txBody>
          <a:bodyPr wrap="none" lIns="91440" tIns="45720" rIns="91440" bIns="45720">
            <a:spAutoFit/>
          </a:bodyPr>
          <a:lstStyle/>
          <a:p>
            <a:pPr algn="ctr"/>
            <a:r>
              <a:rPr lang="en-US" sz="8800"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rPr>
              <a:t>Comparator</a:t>
            </a:r>
            <a:endParaRPr lang="en-US" sz="8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862780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AF62022-155B-3D32-06DA-BA3E3A5D600B}"/>
              </a:ext>
            </a:extLst>
          </p:cNvPr>
          <p:cNvSpPr>
            <a:spLocks noGrp="1"/>
          </p:cNvSpPr>
          <p:nvPr>
            <p:ph type="title"/>
          </p:nvPr>
        </p:nvSpPr>
        <p:spPr/>
        <p:txBody>
          <a:bodyPr/>
          <a:lstStyle/>
          <a:p>
            <a:pPr algn="ctr"/>
            <a:r>
              <a:rPr lang="he-IL" dirty="0"/>
              <a:t>ירושה</a:t>
            </a:r>
          </a:p>
        </p:txBody>
      </p:sp>
      <p:pic>
        <p:nvPicPr>
          <p:cNvPr id="7" name="object 2">
            <a:extLst>
              <a:ext uri="{FF2B5EF4-FFF2-40B4-BE49-F238E27FC236}">
                <a16:creationId xmlns:a16="http://schemas.microsoft.com/office/drawing/2014/main" id="{BF3FD92F-2167-6B5B-B8EF-EF3662F82E6E}"/>
              </a:ext>
            </a:extLst>
          </p:cNvPr>
          <p:cNvPicPr/>
          <p:nvPr/>
        </p:nvPicPr>
        <p:blipFill>
          <a:blip r:embed="rId2" cstate="print"/>
          <a:stretch>
            <a:fillRect/>
          </a:stretch>
        </p:blipFill>
        <p:spPr>
          <a:xfrm>
            <a:off x="3305047" y="2106675"/>
            <a:ext cx="5838444" cy="4021836"/>
          </a:xfrm>
          <a:prstGeom prst="rect">
            <a:avLst/>
          </a:prstGeom>
        </p:spPr>
      </p:pic>
    </p:spTree>
    <p:extLst>
      <p:ext uri="{BB962C8B-B14F-4D97-AF65-F5344CB8AC3E}">
        <p14:creationId xmlns:p14="http://schemas.microsoft.com/office/powerpoint/2010/main" val="3446534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A0AD7436-C6BD-935F-7C17-8F71D7C6D7DC}"/>
              </a:ext>
            </a:extLst>
          </p:cNvPr>
          <p:cNvSpPr txBox="1"/>
          <p:nvPr/>
        </p:nvSpPr>
        <p:spPr>
          <a:xfrm>
            <a:off x="304800" y="228600"/>
            <a:ext cx="11353800" cy="369332"/>
          </a:xfrm>
          <a:prstGeom prst="rect">
            <a:avLst/>
          </a:prstGeom>
          <a:noFill/>
        </p:spPr>
        <p:txBody>
          <a:bodyPr wrap="square" rtlCol="1">
            <a:spAutoFit/>
          </a:bodyPr>
          <a:lstStyle/>
          <a:p>
            <a:r>
              <a:rPr lang="en-US" dirty="0"/>
              <a:t>d</a:t>
            </a:r>
            <a:endParaRPr lang="he-IL" dirty="0"/>
          </a:p>
        </p:txBody>
      </p:sp>
      <p:sp>
        <p:nvSpPr>
          <p:cNvPr id="5" name="תיבת טקסט 4">
            <a:extLst>
              <a:ext uri="{FF2B5EF4-FFF2-40B4-BE49-F238E27FC236}">
                <a16:creationId xmlns:a16="http://schemas.microsoft.com/office/drawing/2014/main" id="{345D09E8-5D02-D89C-0582-925E141778B9}"/>
              </a:ext>
            </a:extLst>
          </p:cNvPr>
          <p:cNvSpPr txBox="1"/>
          <p:nvPr/>
        </p:nvSpPr>
        <p:spPr>
          <a:xfrm>
            <a:off x="152400" y="289726"/>
            <a:ext cx="11353800" cy="5847755"/>
          </a:xfrm>
          <a:prstGeom prst="rect">
            <a:avLst/>
          </a:prstGeom>
          <a:noFill/>
        </p:spPr>
        <p:txBody>
          <a:bodyPr wrap="square" rtlCol="1">
            <a:spAutoFit/>
          </a:bodyPr>
          <a:lstStyle/>
          <a:p>
            <a:pPr algn="l" rtl="0"/>
            <a:r>
              <a:rPr lang="en-US" sz="2200" dirty="0">
                <a:solidFill>
                  <a:srgbClr val="FFC000"/>
                </a:solidFill>
              </a:rPr>
              <a:t>Comparator Interface:</a:t>
            </a:r>
            <a:r>
              <a:rPr lang="en-US" sz="2200" dirty="0">
                <a:solidFill>
                  <a:schemeClr val="bg1"/>
                </a:solidFill>
              </a:rPr>
              <a:t> </a:t>
            </a:r>
            <a:r>
              <a:rPr lang="en-US" sz="2200" dirty="0"/>
              <a:t>The Comparator interface in Java allows custom sorting of objects that do not implement the Comparable interface. </a:t>
            </a:r>
          </a:p>
          <a:p>
            <a:pPr algn="l" rtl="0"/>
            <a:endParaRPr lang="en-US" sz="2200" dirty="0">
              <a:solidFill>
                <a:srgbClr val="FFC000"/>
              </a:solidFill>
            </a:endParaRPr>
          </a:p>
          <a:p>
            <a:r>
              <a:rPr lang="en-US" sz="2200" dirty="0">
                <a:solidFill>
                  <a:srgbClr val="FFC000"/>
                </a:solidFill>
              </a:rPr>
              <a:t>Custom Sorting:</a:t>
            </a:r>
            <a:r>
              <a:rPr lang="en-US" sz="2200" dirty="0">
                <a:solidFill>
                  <a:schemeClr val="bg1"/>
                </a:solidFill>
              </a:rPr>
              <a:t> </a:t>
            </a:r>
            <a:r>
              <a:rPr lang="en-US" sz="2200" dirty="0"/>
              <a:t>While Comparable provides a natural ordering for objects, Comparator lets you define your own sorting logic. </a:t>
            </a:r>
          </a:p>
          <a:p>
            <a:endParaRPr lang="en-US" sz="2200" dirty="0"/>
          </a:p>
          <a:p>
            <a:pPr algn="l" rtl="0"/>
            <a:r>
              <a:rPr lang="en-US" sz="2200" dirty="0">
                <a:solidFill>
                  <a:srgbClr val="FFC000"/>
                </a:solidFill>
              </a:rPr>
              <a:t>Comparison Logic:</a:t>
            </a:r>
            <a:r>
              <a:rPr lang="en-US" sz="2200" dirty="0">
                <a:solidFill>
                  <a:schemeClr val="bg1"/>
                </a:solidFill>
              </a:rPr>
              <a:t> </a:t>
            </a:r>
            <a:r>
              <a:rPr lang="en-US" sz="2200" dirty="0"/>
              <a:t>Implement the compare method of the Comparator interface to define how objects should be compared for ordering</a:t>
            </a:r>
            <a:r>
              <a:rPr lang="en-US" sz="2200" dirty="0">
                <a:solidFill>
                  <a:schemeClr val="bg1"/>
                </a:solidFill>
              </a:rPr>
              <a:t>. </a:t>
            </a:r>
          </a:p>
          <a:p>
            <a:pPr algn="l" rtl="0"/>
            <a:endParaRPr lang="en-US" sz="2200" dirty="0">
              <a:solidFill>
                <a:srgbClr val="FFC000"/>
              </a:solidFill>
            </a:endParaRPr>
          </a:p>
          <a:p>
            <a:r>
              <a:rPr lang="en-US" sz="2200" dirty="0">
                <a:solidFill>
                  <a:srgbClr val="FFC000"/>
                </a:solidFill>
              </a:rPr>
              <a:t>Flexible Sorting:</a:t>
            </a:r>
            <a:r>
              <a:rPr lang="en-US" sz="2200" dirty="0">
                <a:solidFill>
                  <a:schemeClr val="bg1"/>
                </a:solidFill>
              </a:rPr>
              <a:t> </a:t>
            </a:r>
            <a:r>
              <a:rPr lang="en-US" sz="2200" dirty="0"/>
              <a:t>You can create multiple Comparator implementations to sort objects differently without modifying their original class. </a:t>
            </a:r>
          </a:p>
          <a:p>
            <a:pPr algn="l" rtl="0"/>
            <a:endParaRPr lang="en-US" sz="2200" dirty="0">
              <a:solidFill>
                <a:schemeClr val="bg1"/>
              </a:solidFill>
            </a:endParaRPr>
          </a:p>
          <a:p>
            <a:r>
              <a:rPr lang="en-US" sz="2200" dirty="0">
                <a:solidFill>
                  <a:srgbClr val="FFC000"/>
                </a:solidFill>
              </a:rPr>
              <a:t>Use Cases: </a:t>
            </a:r>
            <a:r>
              <a:rPr lang="en-US" sz="2200" dirty="0"/>
              <a:t>Sorting collections of complex objects, objects of library classes, or third-party classes that you can't modify. </a:t>
            </a:r>
          </a:p>
          <a:p>
            <a:pPr algn="l" rtl="0"/>
            <a:endParaRPr lang="en-US" sz="2200" dirty="0">
              <a:solidFill>
                <a:schemeClr val="bg1"/>
              </a:solidFill>
            </a:endParaRPr>
          </a:p>
          <a:p>
            <a:pPr algn="l" rtl="0"/>
            <a:r>
              <a:rPr lang="en-US" sz="2200" dirty="0">
                <a:solidFill>
                  <a:srgbClr val="FFC000"/>
                </a:solidFill>
              </a:rPr>
              <a:t>Anonymous Comparators:</a:t>
            </a:r>
            <a:r>
              <a:rPr lang="en-US" sz="2200" dirty="0">
                <a:solidFill>
                  <a:schemeClr val="bg1"/>
                </a:solidFill>
              </a:rPr>
              <a:t> </a:t>
            </a:r>
            <a:r>
              <a:rPr lang="en-US" sz="2200" dirty="0"/>
              <a:t>You can define Comparator instances inline using anonymous classes or lambda expressions</a:t>
            </a:r>
            <a:r>
              <a:rPr lang="en-US" sz="2200" dirty="0">
                <a:solidFill>
                  <a:schemeClr val="bg1"/>
                </a:solidFill>
              </a:rPr>
              <a:t>.</a:t>
            </a:r>
            <a:endParaRPr lang="he-IL" sz="2200" dirty="0">
              <a:solidFill>
                <a:schemeClr val="bg1"/>
              </a:solidFill>
            </a:endParaRPr>
          </a:p>
        </p:txBody>
      </p:sp>
    </p:spTree>
    <p:extLst>
      <p:ext uri="{BB962C8B-B14F-4D97-AF65-F5344CB8AC3E}">
        <p14:creationId xmlns:p14="http://schemas.microsoft.com/office/powerpoint/2010/main" val="67801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8DF5DBC4-E896-A1F0-A285-F1E274FCF5B6}"/>
              </a:ext>
            </a:extLst>
          </p:cNvPr>
          <p:cNvSpPr txBox="1"/>
          <p:nvPr/>
        </p:nvSpPr>
        <p:spPr>
          <a:xfrm>
            <a:off x="304800" y="152400"/>
            <a:ext cx="9525000" cy="584775"/>
          </a:xfrm>
          <a:prstGeom prst="rect">
            <a:avLst/>
          </a:prstGeom>
          <a:noFill/>
        </p:spPr>
        <p:txBody>
          <a:bodyPr wrap="square">
            <a:spAutoFit/>
          </a:bodyPr>
          <a:lstStyle/>
          <a:p>
            <a:pPr algn="l" rtl="0"/>
            <a:r>
              <a:rPr lang="en-US" sz="3200" spc="190" dirty="0">
                <a:solidFill>
                  <a:srgbClr val="FA8B29"/>
                </a:solidFill>
                <a:latin typeface="Cambria"/>
                <a:cs typeface="Cambria"/>
              </a:rPr>
              <a:t>Option 1</a:t>
            </a:r>
            <a:r>
              <a:rPr lang="en-US" sz="3200" spc="190" dirty="0">
                <a:solidFill>
                  <a:srgbClr val="FFC000"/>
                </a:solidFill>
                <a:latin typeface="Cambria"/>
                <a:cs typeface="Cambria"/>
              </a:rPr>
              <a:t>: </a:t>
            </a:r>
            <a:r>
              <a:rPr lang="en-US" sz="3200" spc="190" dirty="0">
                <a:solidFill>
                  <a:srgbClr val="FA8B29"/>
                </a:solidFill>
                <a:latin typeface="Cambria"/>
              </a:rPr>
              <a:t>Using a Separate Comparator Class</a:t>
            </a:r>
            <a:endParaRPr lang="he-IL" sz="3200" spc="190" dirty="0">
              <a:solidFill>
                <a:srgbClr val="FA8B29"/>
              </a:solidFill>
              <a:latin typeface="Cambria"/>
            </a:endParaRPr>
          </a:p>
        </p:txBody>
      </p:sp>
      <p:pic>
        <p:nvPicPr>
          <p:cNvPr id="4" name="תמונה 3">
            <a:extLst>
              <a:ext uri="{FF2B5EF4-FFF2-40B4-BE49-F238E27FC236}">
                <a16:creationId xmlns:a16="http://schemas.microsoft.com/office/drawing/2014/main" id="{99600E82-CF85-3BE2-E6AF-B051AD7A96E2}"/>
              </a:ext>
            </a:extLst>
          </p:cNvPr>
          <p:cNvPicPr>
            <a:picLocks noChangeAspect="1"/>
          </p:cNvPicPr>
          <p:nvPr/>
        </p:nvPicPr>
        <p:blipFill rotWithShape="1">
          <a:blip r:embed="rId2"/>
          <a:srcRect l="8126" t="17071" r="9375" b="21022"/>
          <a:stretch/>
        </p:blipFill>
        <p:spPr>
          <a:xfrm>
            <a:off x="304800" y="939225"/>
            <a:ext cx="5350213" cy="1905000"/>
          </a:xfrm>
          <a:prstGeom prst="rect">
            <a:avLst/>
          </a:prstGeom>
        </p:spPr>
      </p:pic>
      <p:pic>
        <p:nvPicPr>
          <p:cNvPr id="6" name="תמונה 5">
            <a:extLst>
              <a:ext uri="{FF2B5EF4-FFF2-40B4-BE49-F238E27FC236}">
                <a16:creationId xmlns:a16="http://schemas.microsoft.com/office/drawing/2014/main" id="{FA50714C-5600-B0A3-24DB-C4F3A5DEB93B}"/>
              </a:ext>
            </a:extLst>
          </p:cNvPr>
          <p:cNvPicPr>
            <a:picLocks noChangeAspect="1"/>
          </p:cNvPicPr>
          <p:nvPr/>
        </p:nvPicPr>
        <p:blipFill>
          <a:blip r:embed="rId3"/>
          <a:stretch>
            <a:fillRect/>
          </a:stretch>
        </p:blipFill>
        <p:spPr>
          <a:xfrm>
            <a:off x="4953000" y="2337122"/>
            <a:ext cx="6515101" cy="4343400"/>
          </a:xfrm>
          <a:prstGeom prst="rect">
            <a:avLst/>
          </a:prstGeom>
        </p:spPr>
      </p:pic>
    </p:spTree>
    <p:extLst>
      <p:ext uri="{BB962C8B-B14F-4D97-AF65-F5344CB8AC3E}">
        <p14:creationId xmlns:p14="http://schemas.microsoft.com/office/powerpoint/2010/main" val="2599252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8DF5DBC4-E896-A1F0-A285-F1E274FCF5B6}"/>
              </a:ext>
            </a:extLst>
          </p:cNvPr>
          <p:cNvSpPr txBox="1"/>
          <p:nvPr/>
        </p:nvSpPr>
        <p:spPr>
          <a:xfrm>
            <a:off x="304800" y="152400"/>
            <a:ext cx="9525000" cy="584775"/>
          </a:xfrm>
          <a:prstGeom prst="rect">
            <a:avLst/>
          </a:prstGeom>
          <a:noFill/>
        </p:spPr>
        <p:txBody>
          <a:bodyPr wrap="square">
            <a:spAutoFit/>
          </a:bodyPr>
          <a:lstStyle/>
          <a:p>
            <a:pPr algn="l" rtl="0"/>
            <a:r>
              <a:rPr lang="en-US" sz="3200" spc="190" dirty="0">
                <a:solidFill>
                  <a:srgbClr val="FA8B29"/>
                </a:solidFill>
                <a:latin typeface="Cambria"/>
                <a:cs typeface="Cambria"/>
              </a:rPr>
              <a:t>Option 2</a:t>
            </a:r>
            <a:r>
              <a:rPr lang="en-US" sz="3200" spc="190" dirty="0">
                <a:solidFill>
                  <a:srgbClr val="FFC000"/>
                </a:solidFill>
                <a:latin typeface="Cambria"/>
                <a:cs typeface="Cambria"/>
              </a:rPr>
              <a:t>: </a:t>
            </a:r>
            <a:r>
              <a:rPr lang="en-US" sz="3200" spc="190" dirty="0">
                <a:solidFill>
                  <a:srgbClr val="FA8B29"/>
                </a:solidFill>
                <a:latin typeface="Cambria"/>
              </a:rPr>
              <a:t>Using Anonymous Class</a:t>
            </a:r>
            <a:endParaRPr lang="he-IL" sz="3200" spc="190" dirty="0">
              <a:solidFill>
                <a:srgbClr val="FA8B29"/>
              </a:solidFill>
              <a:latin typeface="Cambria"/>
            </a:endParaRPr>
          </a:p>
        </p:txBody>
      </p:sp>
      <p:pic>
        <p:nvPicPr>
          <p:cNvPr id="5" name="תמונה 4">
            <a:extLst>
              <a:ext uri="{FF2B5EF4-FFF2-40B4-BE49-F238E27FC236}">
                <a16:creationId xmlns:a16="http://schemas.microsoft.com/office/drawing/2014/main" id="{A385B69E-0CE6-1384-0636-51100F5A3452}"/>
              </a:ext>
            </a:extLst>
          </p:cNvPr>
          <p:cNvPicPr>
            <a:picLocks noChangeAspect="1"/>
          </p:cNvPicPr>
          <p:nvPr/>
        </p:nvPicPr>
        <p:blipFill>
          <a:blip r:embed="rId2"/>
          <a:stretch>
            <a:fillRect/>
          </a:stretch>
        </p:blipFill>
        <p:spPr>
          <a:xfrm>
            <a:off x="1905000" y="914400"/>
            <a:ext cx="7711289" cy="4570764"/>
          </a:xfrm>
          <a:prstGeom prst="rect">
            <a:avLst/>
          </a:prstGeom>
        </p:spPr>
      </p:pic>
    </p:spTree>
    <p:extLst>
      <p:ext uri="{BB962C8B-B14F-4D97-AF65-F5344CB8AC3E}">
        <p14:creationId xmlns:p14="http://schemas.microsoft.com/office/powerpoint/2010/main" val="3500795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8DF5DBC4-E896-A1F0-A285-F1E274FCF5B6}"/>
              </a:ext>
            </a:extLst>
          </p:cNvPr>
          <p:cNvSpPr txBox="1"/>
          <p:nvPr/>
        </p:nvSpPr>
        <p:spPr>
          <a:xfrm>
            <a:off x="304800" y="152400"/>
            <a:ext cx="9525000" cy="584775"/>
          </a:xfrm>
          <a:prstGeom prst="rect">
            <a:avLst/>
          </a:prstGeom>
          <a:noFill/>
        </p:spPr>
        <p:txBody>
          <a:bodyPr wrap="square">
            <a:spAutoFit/>
          </a:bodyPr>
          <a:lstStyle/>
          <a:p>
            <a:pPr algn="l" rtl="0"/>
            <a:r>
              <a:rPr lang="en-US" sz="3200" spc="190" dirty="0">
                <a:solidFill>
                  <a:srgbClr val="FA8B29"/>
                </a:solidFill>
                <a:latin typeface="Cambria"/>
                <a:cs typeface="Cambria"/>
              </a:rPr>
              <a:t>Option 3</a:t>
            </a:r>
            <a:r>
              <a:rPr lang="en-US" sz="3200" spc="190" dirty="0">
                <a:solidFill>
                  <a:srgbClr val="FFC000"/>
                </a:solidFill>
                <a:latin typeface="Cambria"/>
                <a:cs typeface="Cambria"/>
              </a:rPr>
              <a:t>: </a:t>
            </a:r>
            <a:r>
              <a:rPr lang="en-US" sz="3200" spc="190" dirty="0">
                <a:solidFill>
                  <a:srgbClr val="FA8B29"/>
                </a:solidFill>
                <a:latin typeface="Cambria"/>
              </a:rPr>
              <a:t>Using Lambda Expression</a:t>
            </a:r>
            <a:endParaRPr lang="he-IL" sz="3200" spc="190" dirty="0">
              <a:solidFill>
                <a:srgbClr val="FA8B29"/>
              </a:solidFill>
              <a:latin typeface="Cambria"/>
            </a:endParaRPr>
          </a:p>
        </p:txBody>
      </p:sp>
      <p:pic>
        <p:nvPicPr>
          <p:cNvPr id="4" name="תמונה 3">
            <a:extLst>
              <a:ext uri="{FF2B5EF4-FFF2-40B4-BE49-F238E27FC236}">
                <a16:creationId xmlns:a16="http://schemas.microsoft.com/office/drawing/2014/main" id="{BEE050FD-4931-5B11-BFB1-C76F940F6E7D}"/>
              </a:ext>
            </a:extLst>
          </p:cNvPr>
          <p:cNvPicPr>
            <a:picLocks noChangeAspect="1"/>
          </p:cNvPicPr>
          <p:nvPr/>
        </p:nvPicPr>
        <p:blipFill>
          <a:blip r:embed="rId2"/>
          <a:stretch>
            <a:fillRect/>
          </a:stretch>
        </p:blipFill>
        <p:spPr>
          <a:xfrm>
            <a:off x="1905000" y="914400"/>
            <a:ext cx="8686186" cy="4191000"/>
          </a:xfrm>
          <a:prstGeom prst="rect">
            <a:avLst/>
          </a:prstGeom>
        </p:spPr>
      </p:pic>
    </p:spTree>
    <p:extLst>
      <p:ext uri="{BB962C8B-B14F-4D97-AF65-F5344CB8AC3E}">
        <p14:creationId xmlns:p14="http://schemas.microsoft.com/office/powerpoint/2010/main" val="909659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8D0B24A1-75CD-FAA1-65C1-A19B88A3CD5D}"/>
              </a:ext>
            </a:extLst>
          </p:cNvPr>
          <p:cNvSpPr/>
          <p:nvPr/>
        </p:nvSpPr>
        <p:spPr>
          <a:xfrm>
            <a:off x="3697264" y="1828800"/>
            <a:ext cx="4177619" cy="1446550"/>
          </a:xfrm>
          <a:prstGeom prst="rect">
            <a:avLst/>
          </a:prstGeom>
          <a:noFill/>
        </p:spPr>
        <p:txBody>
          <a:bodyPr wrap="none" lIns="91440" tIns="45720" rIns="91440" bIns="45720">
            <a:spAutoFit/>
          </a:bodyPr>
          <a:lstStyle/>
          <a:p>
            <a:pPr algn="ctr"/>
            <a:r>
              <a:rPr lang="en-US" sz="8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Iterators</a:t>
            </a:r>
          </a:p>
        </p:txBody>
      </p:sp>
    </p:spTree>
    <p:extLst>
      <p:ext uri="{BB962C8B-B14F-4D97-AF65-F5344CB8AC3E}">
        <p14:creationId xmlns:p14="http://schemas.microsoft.com/office/powerpoint/2010/main" val="2657990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CE7EC002-2260-ED75-8FC2-3D7CF7BE2EC7}"/>
              </a:ext>
            </a:extLst>
          </p:cNvPr>
          <p:cNvSpPr txBox="1"/>
          <p:nvPr/>
        </p:nvSpPr>
        <p:spPr>
          <a:xfrm>
            <a:off x="152400" y="304800"/>
            <a:ext cx="11582400" cy="5388013"/>
          </a:xfrm>
          <a:prstGeom prst="rect">
            <a:avLst/>
          </a:prstGeom>
          <a:noFill/>
        </p:spPr>
        <p:txBody>
          <a:bodyPr wrap="square" rtlCol="1">
            <a:spAutoFit/>
          </a:bodyPr>
          <a:lstStyle/>
          <a:p>
            <a:pPr algn="l" rtl="0"/>
            <a:r>
              <a:rPr lang="en-US" sz="2400" dirty="0">
                <a:solidFill>
                  <a:srgbClr val="FFC000"/>
                </a:solidFill>
              </a:rPr>
              <a:t>Iterator Interface: </a:t>
            </a:r>
            <a:r>
              <a:rPr lang="en-US" sz="2400" dirty="0">
                <a:solidFill>
                  <a:schemeClr val="bg1"/>
                </a:solidFill>
              </a:rPr>
              <a:t>The Iterator interface in Java provides a way to iterate over elements in a collection without exposing the underlying implementation details. </a:t>
            </a:r>
          </a:p>
          <a:p>
            <a:pPr algn="l" rtl="0"/>
            <a:endParaRPr lang="en-US" sz="2400" dirty="0">
              <a:solidFill>
                <a:schemeClr val="bg1"/>
              </a:solidFill>
            </a:endParaRPr>
          </a:p>
          <a:p>
            <a:pPr algn="l" rtl="0"/>
            <a:r>
              <a:rPr lang="en-US" sz="2400" dirty="0">
                <a:solidFill>
                  <a:srgbClr val="FFC000"/>
                </a:solidFill>
              </a:rPr>
              <a:t>Traversal of Collections: </a:t>
            </a:r>
            <a:r>
              <a:rPr lang="en-US" sz="2400" dirty="0">
                <a:solidFill>
                  <a:schemeClr val="bg1"/>
                </a:solidFill>
              </a:rPr>
              <a:t>Iterators allow sequential access to elements in collections like lists, sets, and maps. </a:t>
            </a:r>
          </a:p>
          <a:p>
            <a:pPr algn="l" rtl="0"/>
            <a:endParaRPr lang="en-US" sz="2400" dirty="0">
              <a:solidFill>
                <a:schemeClr val="bg1"/>
              </a:solidFill>
            </a:endParaRPr>
          </a:p>
          <a:p>
            <a:pPr algn="l" rtl="0"/>
            <a:r>
              <a:rPr lang="en-US" sz="2400" dirty="0">
                <a:solidFill>
                  <a:srgbClr val="FFC000"/>
                </a:solidFill>
              </a:rPr>
              <a:t>Advantages: </a:t>
            </a:r>
            <a:r>
              <a:rPr lang="en-US" sz="2400" dirty="0">
                <a:solidFill>
                  <a:schemeClr val="bg1"/>
                </a:solidFill>
              </a:rPr>
              <a:t>Iterators are memory-efficient as they don't require creating additional data structures to store the collection's elements. </a:t>
            </a:r>
          </a:p>
          <a:p>
            <a:pPr algn="l" rtl="0"/>
            <a:endParaRPr lang="en-US" sz="2400" dirty="0">
              <a:solidFill>
                <a:schemeClr val="bg1"/>
              </a:solidFill>
            </a:endParaRPr>
          </a:p>
          <a:p>
            <a:pPr algn="l" rtl="0"/>
            <a:r>
              <a:rPr lang="en-US" sz="2400" dirty="0">
                <a:solidFill>
                  <a:srgbClr val="FFC000"/>
                </a:solidFill>
              </a:rPr>
              <a:t>Basic Methods:</a:t>
            </a:r>
          </a:p>
          <a:p>
            <a:pPr marL="342900" indent="-342900" algn="l" rtl="0">
              <a:lnSpc>
                <a:spcPct val="150000"/>
              </a:lnSpc>
              <a:buFont typeface="Arial" panose="020B0604020202020204" pitchFamily="34" charset="0"/>
              <a:buChar char="•"/>
            </a:pPr>
            <a:r>
              <a:rPr lang="en-US" sz="2400" dirty="0">
                <a:solidFill>
                  <a:schemeClr val="bg1"/>
                </a:solidFill>
              </a:rPr>
              <a:t> </a:t>
            </a:r>
            <a:r>
              <a:rPr lang="en-US" sz="2400" dirty="0" err="1">
                <a:solidFill>
                  <a:schemeClr val="bg1"/>
                </a:solidFill>
              </a:rPr>
              <a:t>boolean</a:t>
            </a:r>
            <a:r>
              <a:rPr lang="en-US" sz="2400" dirty="0">
                <a:solidFill>
                  <a:schemeClr val="bg1"/>
                </a:solidFill>
              </a:rPr>
              <a:t> </a:t>
            </a:r>
            <a:r>
              <a:rPr lang="en-US" sz="2400" dirty="0" err="1">
                <a:solidFill>
                  <a:schemeClr val="bg1"/>
                </a:solidFill>
              </a:rPr>
              <a:t>hasNext</a:t>
            </a:r>
            <a:r>
              <a:rPr lang="en-US" sz="2400" dirty="0">
                <a:solidFill>
                  <a:schemeClr val="bg1"/>
                </a:solidFill>
              </a:rPr>
              <a:t>(): Returns true if there are more elements to iterate over. </a:t>
            </a:r>
          </a:p>
          <a:p>
            <a:pPr marL="342900" indent="-342900" algn="l" rtl="0">
              <a:lnSpc>
                <a:spcPct val="150000"/>
              </a:lnSpc>
              <a:buFont typeface="Arial" panose="020B0604020202020204" pitchFamily="34" charset="0"/>
              <a:buChar char="•"/>
            </a:pPr>
            <a:r>
              <a:rPr lang="en-US" sz="2400" dirty="0">
                <a:solidFill>
                  <a:schemeClr val="bg1"/>
                </a:solidFill>
              </a:rPr>
              <a:t>E next(): Returns the next element in the collection and advances the iterator. </a:t>
            </a:r>
          </a:p>
          <a:p>
            <a:pPr marL="342900" indent="-342900" algn="l" rtl="0">
              <a:lnSpc>
                <a:spcPct val="150000"/>
              </a:lnSpc>
              <a:buFont typeface="Arial" panose="020B0604020202020204" pitchFamily="34" charset="0"/>
              <a:buChar char="•"/>
            </a:pPr>
            <a:r>
              <a:rPr lang="en-US" sz="2400" dirty="0">
                <a:solidFill>
                  <a:schemeClr val="bg1"/>
                </a:solidFill>
              </a:rPr>
              <a:t>void remove(): Removes the last element returned by next().</a:t>
            </a:r>
            <a:endParaRPr lang="he-IL" sz="2400" dirty="0">
              <a:solidFill>
                <a:schemeClr val="bg1"/>
              </a:solidFill>
            </a:endParaRPr>
          </a:p>
        </p:txBody>
      </p:sp>
    </p:spTree>
    <p:extLst>
      <p:ext uri="{BB962C8B-B14F-4D97-AF65-F5344CB8AC3E}">
        <p14:creationId xmlns:p14="http://schemas.microsoft.com/office/powerpoint/2010/main" val="527312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B4370938-4E6D-3E3B-5656-5A0B4E5457BB}"/>
              </a:ext>
            </a:extLst>
          </p:cNvPr>
          <p:cNvPicPr>
            <a:picLocks noChangeAspect="1"/>
          </p:cNvPicPr>
          <p:nvPr/>
        </p:nvPicPr>
        <p:blipFill>
          <a:blip r:embed="rId2"/>
          <a:stretch>
            <a:fillRect/>
          </a:stretch>
        </p:blipFill>
        <p:spPr>
          <a:xfrm>
            <a:off x="1066800" y="304800"/>
            <a:ext cx="10645106" cy="601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91579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AF62022-155B-3D32-06DA-BA3E3A5D600B}"/>
              </a:ext>
            </a:extLst>
          </p:cNvPr>
          <p:cNvSpPr>
            <a:spLocks noGrp="1"/>
          </p:cNvSpPr>
          <p:nvPr>
            <p:ph type="title"/>
          </p:nvPr>
        </p:nvSpPr>
        <p:spPr/>
        <p:txBody>
          <a:bodyPr/>
          <a:lstStyle/>
          <a:p>
            <a:pPr algn="ctr"/>
            <a:r>
              <a:rPr lang="he-IL" dirty="0"/>
              <a:t>ירושה</a:t>
            </a:r>
          </a:p>
        </p:txBody>
      </p:sp>
      <p:sp>
        <p:nvSpPr>
          <p:cNvPr id="3" name="מציין מיקום תוכן 2">
            <a:extLst>
              <a:ext uri="{FF2B5EF4-FFF2-40B4-BE49-F238E27FC236}">
                <a16:creationId xmlns:a16="http://schemas.microsoft.com/office/drawing/2014/main" id="{800012A6-9412-5295-97BE-DBA3F9003BFF}"/>
              </a:ext>
            </a:extLst>
          </p:cNvPr>
          <p:cNvSpPr>
            <a:spLocks noGrp="1"/>
          </p:cNvSpPr>
          <p:nvPr>
            <p:ph idx="1"/>
          </p:nvPr>
        </p:nvSpPr>
        <p:spPr/>
        <p:txBody>
          <a:bodyPr>
            <a:normAutofit/>
          </a:bodyPr>
          <a:lstStyle/>
          <a:p>
            <a:pPr marL="0" indent="0">
              <a:buNone/>
            </a:pPr>
            <a:r>
              <a:rPr lang="he-IL" dirty="0"/>
              <a:t>מוטיבציה:</a:t>
            </a:r>
          </a:p>
          <a:p>
            <a:pPr marL="0" indent="0">
              <a:buNone/>
            </a:pPr>
            <a:r>
              <a:rPr lang="he-IL" dirty="0"/>
              <a:t>נניח שאנו רוצים לבנות מחלקה של </a:t>
            </a:r>
            <a:r>
              <a:rPr lang="en-US" dirty="0"/>
              <a:t>student</a:t>
            </a:r>
            <a:r>
              <a:rPr lang="he-IL" dirty="0"/>
              <a:t>, לכל סטודנט יש מאפיינים כמו ת.ז, שם, תאריך לידה וממוצע ציונים</a:t>
            </a:r>
          </a:p>
          <a:p>
            <a:pPr marL="0" indent="0">
              <a:buNone/>
            </a:pPr>
            <a:r>
              <a:rPr lang="he-IL" dirty="0"/>
              <a:t>ואם נרצה לבנות מחלקה של </a:t>
            </a:r>
            <a:r>
              <a:rPr lang="en-US" dirty="0"/>
              <a:t>employee</a:t>
            </a:r>
            <a:r>
              <a:rPr lang="he-IL" dirty="0"/>
              <a:t>, גם כאן לכל עובד יש ת.ז, שם, תאריך לידה ושכר חודשי</a:t>
            </a:r>
          </a:p>
          <a:p>
            <a:pPr marL="0" indent="0">
              <a:buNone/>
            </a:pPr>
            <a:r>
              <a:rPr lang="he-IL" dirty="0"/>
              <a:t>הבעיה – אנחנו מגדירים במחלקות שונות שוב ושוב את אותן השדות וזה יגרור כמובן גם כתיבה של עוד ועוד מתודות</a:t>
            </a:r>
          </a:p>
          <a:p>
            <a:pPr marL="0" indent="0">
              <a:buNone/>
            </a:pPr>
            <a:r>
              <a:rPr lang="he-IL" dirty="0"/>
              <a:t>אבחנה פשוטה – מרבית מהשדות הללו מגדירים את המחלקה </a:t>
            </a:r>
            <a:r>
              <a:rPr lang="en-US" dirty="0"/>
              <a:t>person</a:t>
            </a:r>
            <a:r>
              <a:rPr lang="he-IL" dirty="0"/>
              <a:t>, והמחלקה שלנו רק מרחיבה אותה   </a:t>
            </a:r>
          </a:p>
        </p:txBody>
      </p:sp>
    </p:spTree>
    <p:extLst>
      <p:ext uri="{BB962C8B-B14F-4D97-AF65-F5344CB8AC3E}">
        <p14:creationId xmlns:p14="http://schemas.microsoft.com/office/powerpoint/2010/main" val="3494805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010BAA4-8442-2520-676C-8A2C785CD558}"/>
              </a:ext>
            </a:extLst>
          </p:cNvPr>
          <p:cNvSpPr>
            <a:spLocks noGrp="1"/>
          </p:cNvSpPr>
          <p:nvPr>
            <p:ph type="title"/>
          </p:nvPr>
        </p:nvSpPr>
        <p:spPr/>
        <p:txBody>
          <a:bodyPr/>
          <a:lstStyle/>
          <a:p>
            <a:pPr algn="ctr"/>
            <a:r>
              <a:rPr lang="he-IL" dirty="0"/>
              <a:t>ירושה</a:t>
            </a:r>
          </a:p>
        </p:txBody>
      </p:sp>
      <p:sp>
        <p:nvSpPr>
          <p:cNvPr id="3" name="מציין מיקום תוכן 2">
            <a:extLst>
              <a:ext uri="{FF2B5EF4-FFF2-40B4-BE49-F238E27FC236}">
                <a16:creationId xmlns:a16="http://schemas.microsoft.com/office/drawing/2014/main" id="{9E2B9AA7-884C-617F-57E5-EEFB50BCE8BC}"/>
              </a:ext>
            </a:extLst>
          </p:cNvPr>
          <p:cNvSpPr>
            <a:spLocks noGrp="1"/>
          </p:cNvSpPr>
          <p:nvPr>
            <p:ph idx="1"/>
          </p:nvPr>
        </p:nvSpPr>
        <p:spPr>
          <a:xfrm>
            <a:off x="822960" y="1770944"/>
            <a:ext cx="11003396" cy="3999936"/>
          </a:xfrm>
        </p:spPr>
        <p:txBody>
          <a:bodyPr>
            <a:normAutofit/>
          </a:bodyPr>
          <a:lstStyle/>
          <a:p>
            <a:pPr marL="0" indent="0">
              <a:buNone/>
            </a:pPr>
            <a:r>
              <a:rPr lang="he-IL" sz="2400" dirty="0"/>
              <a:t>הגדרה:</a:t>
            </a:r>
          </a:p>
          <a:p>
            <a:pPr marL="0" indent="0">
              <a:buNone/>
            </a:pPr>
            <a:r>
              <a:rPr lang="he-IL" sz="2400" dirty="0"/>
              <a:t>המטרה של ירושה זה לקחת מחלקה קיימת ולהרחיב אותה למשהו גדול יותר</a:t>
            </a:r>
          </a:p>
          <a:p>
            <a:pPr marL="0" indent="0">
              <a:buNone/>
            </a:pPr>
            <a:r>
              <a:rPr lang="he-IL" sz="2400" dirty="0"/>
              <a:t>לקחת בן אדם ולהוסיף לו את הפונקציונאליות הדרושה </a:t>
            </a:r>
            <a:r>
              <a:rPr lang="he-IL" sz="2400" dirty="0" err="1"/>
              <a:t>ללהיות</a:t>
            </a:r>
            <a:r>
              <a:rPr lang="he-IL" sz="2400" dirty="0"/>
              <a:t> סטודנט\עובד</a:t>
            </a:r>
          </a:p>
          <a:p>
            <a:pPr marL="0" indent="0">
              <a:buNone/>
            </a:pPr>
            <a:r>
              <a:rPr lang="he-IL" sz="2400" dirty="0">
                <a:latin typeface="Guttman Yad-Brush" panose="02010401010101010101" pitchFamily="2" charset="-79"/>
                <a:cs typeface="Guttman Yad-Brush" panose="02010401010101010101" pitchFamily="2" charset="-79"/>
              </a:rPr>
              <a:t>מחלקה </a:t>
            </a:r>
            <a:r>
              <a:rPr lang="en-US" sz="2400" dirty="0">
                <a:cs typeface="Guttman Yad-Brush" panose="02010401010101010101" pitchFamily="2" charset="-79"/>
              </a:rPr>
              <a:t>A</a:t>
            </a:r>
            <a:r>
              <a:rPr lang="he-IL" sz="2400" dirty="0">
                <a:latin typeface="Guttman Yad-Brush" panose="02010401010101010101" pitchFamily="2" charset="-79"/>
                <a:cs typeface="Guttman Yad-Brush" panose="02010401010101010101" pitchFamily="2" charset="-79"/>
              </a:rPr>
              <a:t> שיורשת את מחלקה </a:t>
            </a:r>
            <a:r>
              <a:rPr lang="en-US" sz="2400" dirty="0">
                <a:cs typeface="Guttman Yad-Brush" panose="02010401010101010101" pitchFamily="2" charset="-79"/>
              </a:rPr>
              <a:t>B</a:t>
            </a:r>
            <a:r>
              <a:rPr lang="he-IL" sz="2400" dirty="0">
                <a:latin typeface="Guttman Yad-Brush" panose="02010401010101010101" pitchFamily="2" charset="-79"/>
                <a:cs typeface="Guttman Yad-Brush" panose="02010401010101010101" pitchFamily="2" charset="-79"/>
              </a:rPr>
              <a:t> מגדירה יחס של </a:t>
            </a:r>
            <a:r>
              <a:rPr lang="en-US" sz="2400" dirty="0">
                <a:cs typeface="Guttman Yad-Brush" panose="02010401010101010101" pitchFamily="2" charset="-79"/>
              </a:rPr>
              <a:t>B</a:t>
            </a:r>
            <a:r>
              <a:rPr lang="he-IL" sz="2400" dirty="0">
                <a:latin typeface="Guttman Yad-Brush" panose="02010401010101010101" pitchFamily="2" charset="-79"/>
                <a:cs typeface="Guttman Yad-Brush" panose="02010401010101010101" pitchFamily="2" charset="-79"/>
              </a:rPr>
              <a:t> הוא "גם" </a:t>
            </a:r>
            <a:r>
              <a:rPr lang="en-US" sz="2400" dirty="0">
                <a:cs typeface="Guttman Yad-Brush" panose="02010401010101010101" pitchFamily="2" charset="-79"/>
              </a:rPr>
              <a:t>A</a:t>
            </a:r>
            <a:endParaRPr lang="he-IL" sz="2400" dirty="0">
              <a:cs typeface="Guttman Yad-Brush" panose="02010401010101010101" pitchFamily="2" charset="-79"/>
            </a:endParaRPr>
          </a:p>
          <a:p>
            <a:pPr marL="0" indent="0">
              <a:buNone/>
            </a:pPr>
            <a:r>
              <a:rPr lang="he-IL" sz="2400" dirty="0">
                <a:latin typeface="Guttman Yad-Brush" panose="02010401010101010101" pitchFamily="2" charset="-79"/>
                <a:cs typeface="Guttman Yad-Brush" panose="02010401010101010101" pitchFamily="2" charset="-79"/>
              </a:rPr>
              <a:t>למשל – סטודנט הוא גם בן אדם</a:t>
            </a:r>
          </a:p>
          <a:p>
            <a:pPr marL="0" indent="0">
              <a:buNone/>
            </a:pPr>
            <a:endParaRPr lang="he-IL" sz="2800" dirty="0">
              <a:latin typeface="Guttman Yad-Brush" panose="02010401010101010101" pitchFamily="2" charset="-79"/>
              <a:cs typeface="Guttman Yad-Brush" panose="02010401010101010101" pitchFamily="2" charset="-79"/>
            </a:endParaRPr>
          </a:p>
          <a:p>
            <a:r>
              <a:rPr lang="he-IL" sz="2400" dirty="0"/>
              <a:t>המחלקה ממנה יורשים נקראת מחלקת האב והמחלקה היורשת נקראת מחלקת הבן </a:t>
            </a:r>
          </a:p>
        </p:txBody>
      </p:sp>
    </p:spTree>
    <p:extLst>
      <p:ext uri="{BB962C8B-B14F-4D97-AF65-F5344CB8AC3E}">
        <p14:creationId xmlns:p14="http://schemas.microsoft.com/office/powerpoint/2010/main" val="3718211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8BC5AF2-57B6-61F1-77B2-F9AA41D7C929}"/>
              </a:ext>
            </a:extLst>
          </p:cNvPr>
          <p:cNvSpPr>
            <a:spLocks noGrp="1"/>
          </p:cNvSpPr>
          <p:nvPr>
            <p:ph type="title"/>
          </p:nvPr>
        </p:nvSpPr>
        <p:spPr/>
        <p:txBody>
          <a:bodyPr/>
          <a:lstStyle/>
          <a:p>
            <a:pPr algn="ctr"/>
            <a:r>
              <a:rPr lang="he-IL" dirty="0"/>
              <a:t>ירושה</a:t>
            </a:r>
          </a:p>
        </p:txBody>
      </p:sp>
      <p:sp>
        <p:nvSpPr>
          <p:cNvPr id="3" name="מציין מיקום תוכן 2">
            <a:extLst>
              <a:ext uri="{FF2B5EF4-FFF2-40B4-BE49-F238E27FC236}">
                <a16:creationId xmlns:a16="http://schemas.microsoft.com/office/drawing/2014/main" id="{7FF19995-A9D0-49D0-3F10-42B916EF93C9}"/>
              </a:ext>
            </a:extLst>
          </p:cNvPr>
          <p:cNvSpPr>
            <a:spLocks noGrp="1"/>
          </p:cNvSpPr>
          <p:nvPr>
            <p:ph idx="1"/>
          </p:nvPr>
        </p:nvSpPr>
        <p:spPr>
          <a:xfrm>
            <a:off x="1124638" y="1528169"/>
            <a:ext cx="10515600" cy="4351338"/>
          </a:xfrm>
        </p:spPr>
        <p:txBody>
          <a:bodyPr/>
          <a:lstStyle/>
          <a:p>
            <a:pPr marL="0" indent="0">
              <a:buNone/>
            </a:pPr>
            <a:r>
              <a:rPr lang="he-IL" dirty="0"/>
              <a:t>איך זה עובד?</a:t>
            </a:r>
          </a:p>
          <a:p>
            <a:r>
              <a:rPr lang="he-IL" dirty="0"/>
              <a:t>ירושה ב</a:t>
            </a:r>
            <a:r>
              <a:rPr lang="en-US" dirty="0"/>
              <a:t>java</a:t>
            </a:r>
            <a:r>
              <a:rPr lang="he-IL" dirty="0"/>
              <a:t> מתבצעת באמצעות המילה השמורה </a:t>
            </a:r>
            <a:r>
              <a:rPr lang="en-US" dirty="0"/>
              <a:t>extends</a:t>
            </a:r>
          </a:p>
          <a:p>
            <a:r>
              <a:rPr lang="he-IL" dirty="0"/>
              <a:t>המחלקה היורשת מקבלת באופן אוטומטי גישה לכל השדות והמתודות של מחלקת האב</a:t>
            </a:r>
          </a:p>
          <a:p>
            <a:r>
              <a:rPr lang="he-IL" dirty="0"/>
              <a:t>ב</a:t>
            </a:r>
            <a:r>
              <a:rPr lang="en-US" dirty="0"/>
              <a:t>java</a:t>
            </a:r>
            <a:r>
              <a:rPr lang="he-IL" dirty="0"/>
              <a:t> כל מחלקה יכולה לרשת מחלקה אחת בלבד</a:t>
            </a:r>
          </a:p>
          <a:p>
            <a:r>
              <a:rPr lang="he-IL" dirty="0"/>
              <a:t>הירושה </a:t>
            </a:r>
            <a:r>
              <a:rPr lang="he-IL" dirty="0" err="1"/>
              <a:t>טרנזטיבית</a:t>
            </a:r>
            <a:r>
              <a:rPr lang="he-IL" dirty="0"/>
              <a:t> – כלומר אם </a:t>
            </a:r>
            <a:r>
              <a:rPr lang="en-US" dirty="0"/>
              <a:t>C</a:t>
            </a:r>
            <a:r>
              <a:rPr lang="he-IL" dirty="0"/>
              <a:t> יורש את </a:t>
            </a:r>
            <a:r>
              <a:rPr lang="en-US" dirty="0"/>
              <a:t>B</a:t>
            </a:r>
            <a:r>
              <a:rPr lang="he-IL" dirty="0"/>
              <a:t> שיורש את </a:t>
            </a:r>
            <a:r>
              <a:rPr lang="en-US" dirty="0"/>
              <a:t>A</a:t>
            </a:r>
            <a:r>
              <a:rPr lang="he-IL" dirty="0"/>
              <a:t>, זה אומר ש</a:t>
            </a:r>
            <a:r>
              <a:rPr lang="en-US" dirty="0"/>
              <a:t>C</a:t>
            </a:r>
            <a:r>
              <a:rPr lang="he-IL" dirty="0"/>
              <a:t> יורש גם את </a:t>
            </a:r>
            <a:r>
              <a:rPr lang="en-US" dirty="0"/>
              <a:t>A</a:t>
            </a:r>
            <a:r>
              <a:rPr lang="he-IL" dirty="0"/>
              <a:t> ויש לו גישה לכל השדות והמתודות שלה</a:t>
            </a:r>
          </a:p>
          <a:p>
            <a:r>
              <a:rPr lang="he-IL" dirty="0"/>
              <a:t>כל המחלקות ב</a:t>
            </a:r>
            <a:r>
              <a:rPr lang="en-US" dirty="0"/>
              <a:t>java</a:t>
            </a:r>
            <a:r>
              <a:rPr lang="he-IL" dirty="0"/>
              <a:t> יורשות ממחלקת </a:t>
            </a:r>
            <a:r>
              <a:rPr lang="en-US" dirty="0"/>
              <a:t>object</a:t>
            </a:r>
            <a:r>
              <a:rPr lang="he-IL" dirty="0"/>
              <a:t> באופן אוטומטי</a:t>
            </a:r>
          </a:p>
        </p:txBody>
      </p:sp>
      <p:pic>
        <p:nvPicPr>
          <p:cNvPr id="9" name="תמונה 8">
            <a:extLst>
              <a:ext uri="{FF2B5EF4-FFF2-40B4-BE49-F238E27FC236}">
                <a16:creationId xmlns:a16="http://schemas.microsoft.com/office/drawing/2014/main" id="{57F8EDFB-5295-EA41-1E71-E212458B19C8}"/>
              </a:ext>
            </a:extLst>
          </p:cNvPr>
          <p:cNvPicPr>
            <a:picLocks noChangeAspect="1"/>
          </p:cNvPicPr>
          <p:nvPr/>
        </p:nvPicPr>
        <p:blipFill>
          <a:blip r:embed="rId2"/>
          <a:stretch>
            <a:fillRect/>
          </a:stretch>
        </p:blipFill>
        <p:spPr>
          <a:xfrm>
            <a:off x="293784" y="365125"/>
            <a:ext cx="3821949" cy="912832"/>
          </a:xfrm>
          <a:prstGeom prst="roundRect">
            <a:avLst>
              <a:gd name="adj" fmla="val 665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646406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C6D6D11-BCB3-38EE-49CC-36A0CB071649}"/>
              </a:ext>
            </a:extLst>
          </p:cNvPr>
          <p:cNvSpPr>
            <a:spLocks noGrp="1"/>
          </p:cNvSpPr>
          <p:nvPr>
            <p:ph type="title"/>
          </p:nvPr>
        </p:nvSpPr>
        <p:spPr/>
        <p:txBody>
          <a:bodyPr/>
          <a:lstStyle/>
          <a:p>
            <a:pPr algn="ctr"/>
            <a:r>
              <a:rPr lang="he-IL" dirty="0"/>
              <a:t>ירושה</a:t>
            </a:r>
          </a:p>
        </p:txBody>
      </p:sp>
      <p:sp>
        <p:nvSpPr>
          <p:cNvPr id="3" name="מציין מיקום תוכן 2">
            <a:extLst>
              <a:ext uri="{FF2B5EF4-FFF2-40B4-BE49-F238E27FC236}">
                <a16:creationId xmlns:a16="http://schemas.microsoft.com/office/drawing/2014/main" id="{82CE2ECA-24A4-7C80-28FD-1EFB56D180BC}"/>
              </a:ext>
            </a:extLst>
          </p:cNvPr>
          <p:cNvSpPr>
            <a:spLocks noGrp="1"/>
          </p:cNvSpPr>
          <p:nvPr>
            <p:ph idx="1"/>
          </p:nvPr>
        </p:nvSpPr>
        <p:spPr>
          <a:xfrm>
            <a:off x="6776719" y="1791264"/>
            <a:ext cx="5100437" cy="3695136"/>
          </a:xfrm>
        </p:spPr>
        <p:txBody>
          <a:bodyPr/>
          <a:lstStyle/>
          <a:p>
            <a:pPr marL="0" indent="0">
              <a:buNone/>
            </a:pPr>
            <a:r>
              <a:rPr lang="he-IL" dirty="0"/>
              <a:t>למה להשתמש בירושה?</a:t>
            </a:r>
          </a:p>
          <a:p>
            <a:r>
              <a:rPr lang="he-IL" dirty="0"/>
              <a:t>חוסך משמעותית בכתיבת קוד חוזר</a:t>
            </a:r>
          </a:p>
          <a:p>
            <a:r>
              <a:rPr lang="he-IL" dirty="0"/>
              <a:t>מפשט מחלקות שעלולות להיות מורכבות לקטנות יותר</a:t>
            </a:r>
          </a:p>
          <a:p>
            <a:r>
              <a:rPr lang="he-IL" dirty="0"/>
              <a:t>מאפשר לשנות מתודות מבלי לשנות את מימוש המחלקה</a:t>
            </a:r>
          </a:p>
          <a:p>
            <a:endParaRPr lang="he-IL" dirty="0"/>
          </a:p>
        </p:txBody>
      </p:sp>
      <p:pic>
        <p:nvPicPr>
          <p:cNvPr id="5" name="תמונה 4">
            <a:extLst>
              <a:ext uri="{FF2B5EF4-FFF2-40B4-BE49-F238E27FC236}">
                <a16:creationId xmlns:a16="http://schemas.microsoft.com/office/drawing/2014/main" id="{64FD1D65-89EB-1713-7921-8CE88402DE3C}"/>
              </a:ext>
            </a:extLst>
          </p:cNvPr>
          <p:cNvPicPr>
            <a:picLocks noChangeAspect="1"/>
          </p:cNvPicPr>
          <p:nvPr/>
        </p:nvPicPr>
        <p:blipFill>
          <a:blip r:embed="rId2">
            <a:duotone>
              <a:schemeClr val="accent3">
                <a:shade val="45000"/>
                <a:satMod val="135000"/>
              </a:schemeClr>
              <a:prstClr val="white"/>
            </a:duotone>
          </a:blip>
          <a:stretch>
            <a:fillRect/>
          </a:stretch>
        </p:blipFill>
        <p:spPr>
          <a:xfrm>
            <a:off x="0" y="3540319"/>
            <a:ext cx="6327551" cy="3271520"/>
          </a:xfrm>
          <a:prstGeom prst="roundRect">
            <a:avLst>
              <a:gd name="adj" fmla="val 3313"/>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10929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6A1F4BE-1F29-DB9F-1C40-D14427A05B48}"/>
              </a:ext>
            </a:extLst>
          </p:cNvPr>
          <p:cNvSpPr>
            <a:spLocks noGrp="1"/>
          </p:cNvSpPr>
          <p:nvPr>
            <p:ph type="title"/>
          </p:nvPr>
        </p:nvSpPr>
        <p:spPr/>
        <p:txBody>
          <a:bodyPr/>
          <a:lstStyle/>
          <a:p>
            <a:pPr algn="ctr"/>
            <a:r>
              <a:rPr lang="he-IL" dirty="0"/>
              <a:t>ממשק -</a:t>
            </a:r>
            <a:r>
              <a:rPr lang="en-US" dirty="0"/>
              <a:t>  interface </a:t>
            </a:r>
            <a:endParaRPr lang="he-IL" dirty="0"/>
          </a:p>
        </p:txBody>
      </p:sp>
      <p:sp>
        <p:nvSpPr>
          <p:cNvPr id="3" name="מציין מיקום תוכן 2">
            <a:extLst>
              <a:ext uri="{FF2B5EF4-FFF2-40B4-BE49-F238E27FC236}">
                <a16:creationId xmlns:a16="http://schemas.microsoft.com/office/drawing/2014/main" id="{7AADF69F-3FB4-C2E3-59E6-DBDF477F94D7}"/>
              </a:ext>
            </a:extLst>
          </p:cNvPr>
          <p:cNvSpPr>
            <a:spLocks noGrp="1"/>
          </p:cNvSpPr>
          <p:nvPr>
            <p:ph idx="1"/>
          </p:nvPr>
        </p:nvSpPr>
        <p:spPr/>
        <p:txBody>
          <a:bodyPr>
            <a:normAutofit/>
          </a:bodyPr>
          <a:lstStyle/>
          <a:p>
            <a:pPr marL="0" indent="0">
              <a:buNone/>
            </a:pPr>
            <a:r>
              <a:rPr lang="he-IL" dirty="0"/>
              <a:t>מוטיבציה:</a:t>
            </a:r>
          </a:p>
          <a:p>
            <a:pPr marL="0" indent="0">
              <a:buNone/>
            </a:pPr>
            <a:r>
              <a:rPr lang="he-IL" dirty="0"/>
              <a:t>יש עצמים רבים בעולם ששונים בצורת ההתנהגות שלהם אך בבסיס ששלהם הם שייכים לאותו דבר</a:t>
            </a:r>
          </a:p>
          <a:p>
            <a:pPr marL="0" indent="0">
              <a:buNone/>
            </a:pPr>
            <a:r>
              <a:rPr lang="he-IL" dirty="0"/>
              <a:t>למשל:</a:t>
            </a:r>
          </a:p>
          <a:p>
            <a:r>
              <a:rPr lang="he-IL" dirty="0"/>
              <a:t>חתול, חמור וכלב הם סוגים שונים של בעלי חיים</a:t>
            </a:r>
          </a:p>
          <a:p>
            <a:pPr marL="0" indent="0">
              <a:buNone/>
            </a:pPr>
            <a:r>
              <a:rPr lang="he-IL" dirty="0"/>
              <a:t>	- כולם משמיעים קול, אבל לכל אחד יש קול שונה</a:t>
            </a:r>
          </a:p>
          <a:p>
            <a:r>
              <a:rPr lang="he-IL" dirty="0"/>
              <a:t>עיגול, ריבוע ומשולש הם סוגים שונים של צורה</a:t>
            </a:r>
          </a:p>
          <a:p>
            <a:pPr marL="0" indent="0">
              <a:buNone/>
            </a:pPr>
            <a:r>
              <a:rPr lang="he-IL" dirty="0"/>
              <a:t>	- לכולם יש פונקציה של חישוב שטח, אבל לכל צורה חישוב השטח נעשה בצורה אחרת</a:t>
            </a:r>
          </a:p>
          <a:p>
            <a:pPr marL="0" indent="0">
              <a:buNone/>
            </a:pPr>
            <a:endParaRPr lang="he-IL" dirty="0"/>
          </a:p>
          <a:p>
            <a:pPr marL="0" indent="0">
              <a:buNone/>
            </a:pPr>
            <a:endParaRPr lang="he-IL" dirty="0"/>
          </a:p>
        </p:txBody>
      </p:sp>
    </p:spTree>
    <p:extLst>
      <p:ext uri="{BB962C8B-B14F-4D97-AF65-F5344CB8AC3E}">
        <p14:creationId xmlns:p14="http://schemas.microsoft.com/office/powerpoint/2010/main" val="3512819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6A1F4BE-1F29-DB9F-1C40-D14427A05B48}"/>
              </a:ext>
            </a:extLst>
          </p:cNvPr>
          <p:cNvSpPr>
            <a:spLocks noGrp="1"/>
          </p:cNvSpPr>
          <p:nvPr>
            <p:ph type="title"/>
          </p:nvPr>
        </p:nvSpPr>
        <p:spPr/>
        <p:txBody>
          <a:bodyPr/>
          <a:lstStyle/>
          <a:p>
            <a:pPr algn="ctr"/>
            <a:r>
              <a:rPr lang="he-IL" dirty="0"/>
              <a:t>ממשק -</a:t>
            </a:r>
            <a:r>
              <a:rPr lang="en-US" dirty="0"/>
              <a:t>  interface </a:t>
            </a:r>
            <a:endParaRPr lang="he-IL" dirty="0"/>
          </a:p>
        </p:txBody>
      </p:sp>
      <p:sp>
        <p:nvSpPr>
          <p:cNvPr id="3" name="מציין מיקום תוכן 2">
            <a:extLst>
              <a:ext uri="{FF2B5EF4-FFF2-40B4-BE49-F238E27FC236}">
                <a16:creationId xmlns:a16="http://schemas.microsoft.com/office/drawing/2014/main" id="{7AADF69F-3FB4-C2E3-59E6-DBDF477F94D7}"/>
              </a:ext>
            </a:extLst>
          </p:cNvPr>
          <p:cNvSpPr>
            <a:spLocks noGrp="1"/>
          </p:cNvSpPr>
          <p:nvPr>
            <p:ph idx="1"/>
          </p:nvPr>
        </p:nvSpPr>
        <p:spPr>
          <a:xfrm>
            <a:off x="817880" y="1825625"/>
            <a:ext cx="10515600" cy="4351338"/>
          </a:xfrm>
        </p:spPr>
        <p:txBody>
          <a:bodyPr>
            <a:normAutofit fontScale="92500" lnSpcReduction="20000"/>
          </a:bodyPr>
          <a:lstStyle/>
          <a:p>
            <a:pPr marL="0" indent="0">
              <a:buNone/>
            </a:pPr>
            <a:r>
              <a:rPr lang="he-IL" dirty="0"/>
              <a:t>הגדרה:</a:t>
            </a:r>
          </a:p>
          <a:p>
            <a:pPr marL="0" indent="0">
              <a:buNone/>
            </a:pPr>
            <a:r>
              <a:rPr lang="he-IL" dirty="0"/>
              <a:t>המטרה של ממשק זה לאגד עצמים שונים תחת אותה קטגוריה, ולספק להם תשתית למימוש המחלקות השונות בצורה אחידה</a:t>
            </a:r>
          </a:p>
          <a:p>
            <a:pPr marL="0" indent="0">
              <a:buNone/>
            </a:pPr>
            <a:r>
              <a:rPr lang="he-IL" sz="2400" dirty="0">
                <a:latin typeface="Guttman Yad-Brush" panose="02010401010101010101" pitchFamily="2" charset="-79"/>
                <a:cs typeface="Guttman Yad-Brush" panose="02010401010101010101" pitchFamily="2" charset="-79"/>
              </a:rPr>
              <a:t>מחלקה </a:t>
            </a:r>
            <a:r>
              <a:rPr lang="en-US" sz="2400" dirty="0">
                <a:cs typeface="Guttman Yad-Brush" panose="02010401010101010101" pitchFamily="2" charset="-79"/>
              </a:rPr>
              <a:t>A</a:t>
            </a:r>
            <a:r>
              <a:rPr lang="he-IL" sz="2400" dirty="0">
                <a:latin typeface="Guttman Yad-Brush" panose="02010401010101010101" pitchFamily="2" charset="-79"/>
                <a:cs typeface="Guttman Yad-Brush" panose="02010401010101010101" pitchFamily="2" charset="-79"/>
              </a:rPr>
              <a:t> שמממשת את מחלקה </a:t>
            </a:r>
            <a:r>
              <a:rPr lang="en-US" sz="2400" dirty="0">
                <a:cs typeface="Guttman Yad-Brush" panose="02010401010101010101" pitchFamily="2" charset="-79"/>
              </a:rPr>
              <a:t>B</a:t>
            </a:r>
            <a:r>
              <a:rPr lang="he-IL" sz="2400" dirty="0">
                <a:latin typeface="Guttman Yad-Brush" panose="02010401010101010101" pitchFamily="2" charset="-79"/>
                <a:cs typeface="Guttman Yad-Brush" panose="02010401010101010101" pitchFamily="2" charset="-79"/>
              </a:rPr>
              <a:t> מגדירה יחס של </a:t>
            </a:r>
            <a:r>
              <a:rPr lang="en-US" sz="2400" dirty="0">
                <a:cs typeface="Guttman Yad-Brush" panose="02010401010101010101" pitchFamily="2" charset="-79"/>
              </a:rPr>
              <a:t>B</a:t>
            </a:r>
            <a:r>
              <a:rPr lang="he-IL" sz="2400" dirty="0">
                <a:latin typeface="Guttman Yad-Brush" panose="02010401010101010101" pitchFamily="2" charset="-79"/>
                <a:cs typeface="Guttman Yad-Brush" panose="02010401010101010101" pitchFamily="2" charset="-79"/>
              </a:rPr>
              <a:t> זה "סוג של" </a:t>
            </a:r>
            <a:r>
              <a:rPr lang="en-US" sz="2400" dirty="0">
                <a:cs typeface="Guttman Yad-Brush" panose="02010401010101010101" pitchFamily="2" charset="-79"/>
              </a:rPr>
              <a:t>A</a:t>
            </a:r>
            <a:endParaRPr lang="he-IL" sz="2400" dirty="0">
              <a:cs typeface="Guttman Yad-Brush" panose="02010401010101010101" pitchFamily="2" charset="-79"/>
            </a:endParaRPr>
          </a:p>
          <a:p>
            <a:pPr marL="0" indent="0">
              <a:buNone/>
            </a:pPr>
            <a:r>
              <a:rPr lang="he-IL" sz="2400" dirty="0">
                <a:latin typeface="Guttman Yad-Brush" panose="02010401010101010101" pitchFamily="2" charset="-79"/>
                <a:cs typeface="Guttman Yad-Brush" panose="02010401010101010101" pitchFamily="2" charset="-79"/>
              </a:rPr>
              <a:t>למשל – עיגול זה סוג של צורה</a:t>
            </a:r>
          </a:p>
          <a:p>
            <a:pPr marL="0" indent="0">
              <a:buNone/>
            </a:pPr>
            <a:endParaRPr lang="he-IL" sz="2800" dirty="0">
              <a:latin typeface="Guttman Yad-Brush" panose="02010401010101010101" pitchFamily="2" charset="-79"/>
              <a:cs typeface="Guttman Yad-Brush" panose="02010401010101010101" pitchFamily="2" charset="-79"/>
            </a:endParaRPr>
          </a:p>
          <a:p>
            <a:pPr marL="0" indent="0">
              <a:buNone/>
            </a:pPr>
            <a:r>
              <a:rPr lang="he-IL" dirty="0"/>
              <a:t>ממשק משמש כסוג של חוזה שמי שמממש אותו חייב לכבד</a:t>
            </a:r>
          </a:p>
          <a:p>
            <a:pPr marL="0" indent="0">
              <a:buNone/>
            </a:pPr>
            <a:endParaRPr lang="he-IL" dirty="0"/>
          </a:p>
          <a:p>
            <a:pPr marL="0" indent="0">
              <a:buNone/>
            </a:pPr>
            <a:endParaRPr lang="he-IL" dirty="0"/>
          </a:p>
          <a:p>
            <a:pPr marL="0" indent="0">
              <a:buNone/>
            </a:pPr>
            <a:r>
              <a:rPr lang="he-IL" dirty="0"/>
              <a:t> </a:t>
            </a:r>
          </a:p>
          <a:p>
            <a:pPr marL="0" indent="0">
              <a:buNone/>
            </a:pPr>
            <a:endParaRPr lang="he-IL" dirty="0"/>
          </a:p>
          <a:p>
            <a:pPr marL="0" indent="0">
              <a:buNone/>
            </a:pPr>
            <a:endParaRPr lang="he-IL" dirty="0"/>
          </a:p>
        </p:txBody>
      </p:sp>
    </p:spTree>
    <p:extLst>
      <p:ext uri="{BB962C8B-B14F-4D97-AF65-F5344CB8AC3E}">
        <p14:creationId xmlns:p14="http://schemas.microsoft.com/office/powerpoint/2010/main" val="3098798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FF19995-A9D0-49D0-3F10-42B916EF93C9}"/>
              </a:ext>
            </a:extLst>
          </p:cNvPr>
          <p:cNvSpPr>
            <a:spLocks noGrp="1"/>
          </p:cNvSpPr>
          <p:nvPr>
            <p:ph idx="1"/>
          </p:nvPr>
        </p:nvSpPr>
        <p:spPr>
          <a:xfrm>
            <a:off x="1124638" y="1528169"/>
            <a:ext cx="10515600" cy="4351338"/>
          </a:xfrm>
        </p:spPr>
        <p:txBody>
          <a:bodyPr/>
          <a:lstStyle/>
          <a:p>
            <a:pPr marL="0" indent="0">
              <a:buNone/>
            </a:pPr>
            <a:r>
              <a:rPr lang="he-IL" dirty="0"/>
              <a:t>איך זה עובד?</a:t>
            </a:r>
          </a:p>
          <a:p>
            <a:r>
              <a:rPr lang="he-IL" dirty="0"/>
              <a:t>מימוש ממשק ב</a:t>
            </a:r>
            <a:r>
              <a:rPr lang="en-US" dirty="0"/>
              <a:t>java</a:t>
            </a:r>
            <a:r>
              <a:rPr lang="he-IL" dirty="0"/>
              <a:t> מתבצע באמצעות המילה השמורה </a:t>
            </a:r>
            <a:r>
              <a:rPr lang="en-US" dirty="0"/>
              <a:t>implements</a:t>
            </a:r>
          </a:p>
          <a:p>
            <a:r>
              <a:rPr lang="he-IL" dirty="0"/>
              <a:t>המחלקה המממשת חייבת לממש את כל השדות המוגדרים בממשק</a:t>
            </a:r>
          </a:p>
          <a:p>
            <a:r>
              <a:rPr lang="he-IL" dirty="0"/>
              <a:t>ב</a:t>
            </a:r>
            <a:r>
              <a:rPr lang="en-US" dirty="0"/>
              <a:t>java</a:t>
            </a:r>
            <a:r>
              <a:rPr lang="he-IL" dirty="0"/>
              <a:t> ניתן לממש כמה ממשקים שרוצים</a:t>
            </a:r>
          </a:p>
          <a:p>
            <a:r>
              <a:rPr lang="he-IL" dirty="0"/>
              <a:t>ממשק מכיל רק </a:t>
            </a:r>
            <a:r>
              <a:rPr lang="he-IL" b="1" dirty="0"/>
              <a:t>הצהרה</a:t>
            </a:r>
            <a:r>
              <a:rPr lang="he-IL" dirty="0"/>
              <a:t> על מתודות, לא מימוש של המתודות וללא שדות (למעט שדות מסוימים שמוגדרים להיות אוטומטית </a:t>
            </a:r>
            <a:r>
              <a:rPr lang="en-US" dirty="0"/>
              <a:t>static final</a:t>
            </a:r>
            <a:r>
              <a:rPr lang="he-IL" dirty="0"/>
              <a:t> בלי אפשרות שינוי)</a:t>
            </a:r>
          </a:p>
          <a:p>
            <a:endParaRPr lang="he-IL" dirty="0"/>
          </a:p>
        </p:txBody>
      </p:sp>
      <p:sp>
        <p:nvSpPr>
          <p:cNvPr id="7" name="כותרת 1">
            <a:extLst>
              <a:ext uri="{FF2B5EF4-FFF2-40B4-BE49-F238E27FC236}">
                <a16:creationId xmlns:a16="http://schemas.microsoft.com/office/drawing/2014/main" id="{B8A2511D-2090-9048-2DB3-16B59F3E2A65}"/>
              </a:ext>
            </a:extLst>
          </p:cNvPr>
          <p:cNvSpPr txBox="1">
            <a:spLocks/>
          </p:cNvSpPr>
          <p:nvPr/>
        </p:nvSpPr>
        <p:spPr>
          <a:xfrm>
            <a:off x="990600" y="517525"/>
            <a:ext cx="10515600" cy="1325563"/>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a:t>ממשק -</a:t>
            </a:r>
            <a:r>
              <a:rPr lang="en-US"/>
              <a:t>  interface </a:t>
            </a:r>
            <a:endParaRPr lang="he-IL" dirty="0"/>
          </a:p>
        </p:txBody>
      </p:sp>
      <p:pic>
        <p:nvPicPr>
          <p:cNvPr id="10" name="תמונה 9">
            <a:extLst>
              <a:ext uri="{FF2B5EF4-FFF2-40B4-BE49-F238E27FC236}">
                <a16:creationId xmlns:a16="http://schemas.microsoft.com/office/drawing/2014/main" id="{7415B469-D1F0-C241-82DE-26F9651F432D}"/>
              </a:ext>
            </a:extLst>
          </p:cNvPr>
          <p:cNvPicPr>
            <a:picLocks noChangeAspect="1"/>
          </p:cNvPicPr>
          <p:nvPr/>
        </p:nvPicPr>
        <p:blipFill>
          <a:blip r:embed="rId2"/>
          <a:stretch>
            <a:fillRect/>
          </a:stretch>
        </p:blipFill>
        <p:spPr>
          <a:xfrm>
            <a:off x="146738" y="232727"/>
            <a:ext cx="4262777" cy="56959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548209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944695EAA4F994D8CAEE17A0F9B79F8" ma:contentTypeVersion="6" ma:contentTypeDescription="Create a new document." ma:contentTypeScope="" ma:versionID="12f2274d97c676419829409cce7de5c5">
  <xsd:schema xmlns:xsd="http://www.w3.org/2001/XMLSchema" xmlns:xs="http://www.w3.org/2001/XMLSchema" xmlns:p="http://schemas.microsoft.com/office/2006/metadata/properties" xmlns:ns3="5bdee353-e596-491b-8d0e-43dbec033856" targetNamespace="http://schemas.microsoft.com/office/2006/metadata/properties" ma:root="true" ma:fieldsID="01b7289592af5e7473cafd238dff8f9b" ns3:_="">
    <xsd:import namespace="5bdee353-e596-491b-8d0e-43dbec03385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dee353-e596-491b-8d0e-43dbec0338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AC96938-F805-46A5-BA75-D8E90E92C77D}">
  <ds:schemaRefs>
    <ds:schemaRef ds:uri="http://schemas.microsoft.com/sharepoint/v3/contenttype/forms"/>
  </ds:schemaRefs>
</ds:datastoreItem>
</file>

<file path=customXml/itemProps2.xml><?xml version="1.0" encoding="utf-8"?>
<ds:datastoreItem xmlns:ds="http://schemas.openxmlformats.org/officeDocument/2006/customXml" ds:itemID="{3EF4168E-F300-46D1-9C02-481DDA171B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dee353-e596-491b-8d0e-43dbec0338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A577841-B127-4CC4-87D9-4E989EEE6164}">
  <ds:schemaRefs>
    <ds:schemaRef ds:uri="http://purl.org/dc/elements/1.1/"/>
    <ds:schemaRef ds:uri="http://purl.org/dc/dcmitype/"/>
    <ds:schemaRef ds:uri="http://schemas.openxmlformats.org/package/2006/metadata/core-properties"/>
    <ds:schemaRef ds:uri="http://schemas.microsoft.com/office/infopath/2007/PartnerControls"/>
    <ds:schemaRef ds:uri="http://purl.org/dc/terms/"/>
    <ds:schemaRef ds:uri="http://schemas.microsoft.com/office/2006/documentManagement/types"/>
    <ds:schemaRef ds:uri="5bdee353-e596-491b-8d0e-43dbec033856"/>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אריג דמשק</Template>
  <TotalTime>558</TotalTime>
  <Words>1207</Words>
  <Application>Microsoft Office PowerPoint</Application>
  <PresentationFormat>מסך רחב</PresentationFormat>
  <Paragraphs>149</Paragraphs>
  <Slides>26</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26</vt:i4>
      </vt:variant>
    </vt:vector>
  </HeadingPairs>
  <TitlesOfParts>
    <vt:vector size="33" baseType="lpstr">
      <vt:lpstr>Arial</vt:lpstr>
      <vt:lpstr>Bookman Old Style</vt:lpstr>
      <vt:lpstr>Calibri</vt:lpstr>
      <vt:lpstr>Cambria</vt:lpstr>
      <vt:lpstr>Guttman Yad-Brush</vt:lpstr>
      <vt:lpstr>Rockwell</vt:lpstr>
      <vt:lpstr>Damask</vt:lpstr>
      <vt:lpstr>תרגול 3 תכנות מונחה עצמים</vt:lpstr>
      <vt:lpstr>ירושה</vt:lpstr>
      <vt:lpstr>ירושה</vt:lpstr>
      <vt:lpstr>ירושה</vt:lpstr>
      <vt:lpstr>ירושה</vt:lpstr>
      <vt:lpstr>ירושה</vt:lpstr>
      <vt:lpstr>ממשק -  interface </vt:lpstr>
      <vt:lpstr>ממשק -  interface </vt:lpstr>
      <vt:lpstr>מצגת של PowerPoint‏</vt:lpstr>
      <vt:lpstr>מצגת של PowerPoint‏</vt:lpstr>
      <vt:lpstr>ממשק -  interface </vt:lpstr>
      <vt:lpstr>ממשק -  interface </vt:lpstr>
      <vt:lpstr>Abstract Class</vt:lpstr>
      <vt:lpstr>Abstract Class</vt:lpstr>
      <vt:lpstr>Abstract Class</vt:lpstr>
      <vt:lpstr>Abstract Class</vt:lpstr>
      <vt:lpstr>Interface vs. abstract class</vt:lpstr>
      <vt:lpstr>Interface vs. abstract class</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תרגול 4 תכנות מונחה עצמים</dc:title>
  <dc:creator>אילן שמחון</dc:creator>
  <cp:lastModifiedBy>אילן שמחון</cp:lastModifiedBy>
  <cp:revision>11</cp:revision>
  <dcterms:created xsi:type="dcterms:W3CDTF">2023-09-07T10:56:37Z</dcterms:created>
  <dcterms:modified xsi:type="dcterms:W3CDTF">2024-01-15T12:09:13Z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0x0101008944695EAA4F994D8CAEE17A0F9B79F8</vt:lpwstr>
  </property>
</Properties>
</file>