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320" r:id="rId2"/>
    <p:sldId id="329" r:id="rId3"/>
    <p:sldId id="321" r:id="rId4"/>
    <p:sldId id="322" r:id="rId5"/>
    <p:sldId id="334" r:id="rId6"/>
    <p:sldId id="323" r:id="rId7"/>
    <p:sldId id="325" r:id="rId8"/>
    <p:sldId id="335" r:id="rId9"/>
    <p:sldId id="306" r:id="rId10"/>
    <p:sldId id="307" r:id="rId11"/>
    <p:sldId id="308" r:id="rId12"/>
    <p:sldId id="273" r:id="rId13"/>
    <p:sldId id="272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25999-0395-4241-B04C-02C9B4EF7507}" v="3" dt="2023-10-01T17:05:0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fc811f9f4bb3367c" providerId="LiveId" clId="{0E925999-0395-4241-B04C-02C9B4EF7507}"/>
    <pc:docChg chg="custSel addSld delSld modSld">
      <pc:chgData name="משה עופר" userId="fc811f9f4bb3367c" providerId="LiveId" clId="{0E925999-0395-4241-B04C-02C9B4EF7507}" dt="2023-10-01T17:06:17.183" v="77" actId="20577"/>
      <pc:docMkLst>
        <pc:docMk/>
      </pc:docMkLst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67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68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69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70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71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72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73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74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275"/>
        </pc:sldMkLst>
      </pc:sldChg>
      <pc:sldChg chg="del">
        <pc:chgData name="משה עופר" userId="fc811f9f4bb3367c" providerId="LiveId" clId="{0E925999-0395-4241-B04C-02C9B4EF7507}" dt="2023-09-30T19:50:11.407" v="0" actId="2696"/>
        <pc:sldMkLst>
          <pc:docMk/>
          <pc:sldMk cId="0" sldId="300"/>
        </pc:sldMkLst>
      </pc:sldChg>
      <pc:sldChg chg="del">
        <pc:chgData name="משה עופר" userId="fc811f9f4bb3367c" providerId="LiveId" clId="{0E925999-0395-4241-B04C-02C9B4EF7507}" dt="2023-09-30T19:50:11.407" v="0" actId="2696"/>
        <pc:sldMkLst>
          <pc:docMk/>
          <pc:sldMk cId="0" sldId="301"/>
        </pc:sldMkLst>
      </pc:sldChg>
      <pc:sldChg chg="del">
        <pc:chgData name="משה עופר" userId="fc811f9f4bb3367c" providerId="LiveId" clId="{0E925999-0395-4241-B04C-02C9B4EF7507}" dt="2023-09-30T19:50:11.407" v="0" actId="2696"/>
        <pc:sldMkLst>
          <pc:docMk/>
          <pc:sldMk cId="0" sldId="302"/>
        </pc:sldMkLst>
      </pc:sldChg>
      <pc:sldChg chg="del">
        <pc:chgData name="משה עופר" userId="fc811f9f4bb3367c" providerId="LiveId" clId="{0E925999-0395-4241-B04C-02C9B4EF7507}" dt="2023-09-30T19:50:11.407" v="0" actId="2696"/>
        <pc:sldMkLst>
          <pc:docMk/>
          <pc:sldMk cId="0" sldId="303"/>
        </pc:sldMkLst>
      </pc:sldChg>
      <pc:sldChg chg="del">
        <pc:chgData name="משה עופר" userId="fc811f9f4bb3367c" providerId="LiveId" clId="{0E925999-0395-4241-B04C-02C9B4EF7507}" dt="2023-09-30T19:50:11.407" v="0" actId="2696"/>
        <pc:sldMkLst>
          <pc:docMk/>
          <pc:sldMk cId="0" sldId="304"/>
        </pc:sldMkLst>
      </pc:sldChg>
      <pc:sldChg chg="del">
        <pc:chgData name="משה עופר" userId="fc811f9f4bb3367c" providerId="LiveId" clId="{0E925999-0395-4241-B04C-02C9B4EF7507}" dt="2023-09-30T19:50:11.407" v="0" actId="2696"/>
        <pc:sldMkLst>
          <pc:docMk/>
          <pc:sldMk cId="0" sldId="305"/>
        </pc:sldMkLst>
      </pc:sldChg>
      <pc:sldChg chg="mod modShow">
        <pc:chgData name="משה עופר" userId="fc811f9f4bb3367c" providerId="LiveId" clId="{0E925999-0395-4241-B04C-02C9B4EF7507}" dt="2023-10-01T09:16:49.401" v="12" actId="729"/>
        <pc:sldMkLst>
          <pc:docMk/>
          <pc:sldMk cId="0" sldId="306"/>
        </pc:sldMkLst>
      </pc:sldChg>
      <pc:sldChg chg="mod modShow">
        <pc:chgData name="משה עופר" userId="fc811f9f4bb3367c" providerId="LiveId" clId="{0E925999-0395-4241-B04C-02C9B4EF7507}" dt="2023-10-01T09:16:49.401" v="12" actId="729"/>
        <pc:sldMkLst>
          <pc:docMk/>
          <pc:sldMk cId="0" sldId="307"/>
        </pc:sldMkLst>
      </pc:sldChg>
      <pc:sldChg chg="modSp mod modShow">
        <pc:chgData name="משה עופר" userId="fc811f9f4bb3367c" providerId="LiveId" clId="{0E925999-0395-4241-B04C-02C9B4EF7507}" dt="2023-10-01T09:16:49.401" v="12" actId="729"/>
        <pc:sldMkLst>
          <pc:docMk/>
          <pc:sldMk cId="0" sldId="308"/>
        </pc:sldMkLst>
        <pc:spChg chg="mod">
          <ac:chgData name="משה עופר" userId="fc811f9f4bb3367c" providerId="LiveId" clId="{0E925999-0395-4241-B04C-02C9B4EF7507}" dt="2023-09-30T19:53:49.712" v="10" actId="403"/>
          <ac:spMkLst>
            <pc:docMk/>
            <pc:sldMk cId="0" sldId="308"/>
            <ac:spMk id="3" creationId="{00000000-0000-0000-0000-000000000000}"/>
          </ac:spMkLst>
        </pc:spChg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09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10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11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12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13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14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15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16"/>
        </pc:sldMkLst>
      </pc:sldChg>
      <pc:sldChg chg="del">
        <pc:chgData name="משה עופר" userId="fc811f9f4bb3367c" providerId="LiveId" clId="{0E925999-0395-4241-B04C-02C9B4EF7507}" dt="2023-10-01T10:27:40.564" v="13" actId="2696"/>
        <pc:sldMkLst>
          <pc:docMk/>
          <pc:sldMk cId="0" sldId="317"/>
        </pc:sldMkLst>
      </pc:sldChg>
      <pc:sldChg chg="modSp mod">
        <pc:chgData name="משה עופר" userId="fc811f9f4bb3367c" providerId="LiveId" clId="{0E925999-0395-4241-B04C-02C9B4EF7507}" dt="2023-10-01T17:06:17.183" v="77" actId="20577"/>
        <pc:sldMkLst>
          <pc:docMk/>
          <pc:sldMk cId="723084029" sldId="320"/>
        </pc:sldMkLst>
        <pc:spChg chg="mod">
          <ac:chgData name="משה עופר" userId="fc811f9f4bb3367c" providerId="LiveId" clId="{0E925999-0395-4241-B04C-02C9B4EF7507}" dt="2023-10-01T17:06:17.183" v="77" actId="20577"/>
          <ac:spMkLst>
            <pc:docMk/>
            <pc:sldMk cId="723084029" sldId="320"/>
            <ac:spMk id="3" creationId="{100B9A7E-68F6-74E7-82E7-18917A4CA661}"/>
          </ac:spMkLst>
        </pc:spChg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2220185369" sldId="321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3240816743" sldId="322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3118676227" sldId="323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67801042" sldId="324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1665469008" sldId="325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2599252132" sldId="326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3500795743" sldId="327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909659231" sldId="328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2995230092" sldId="329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2862780515" sldId="330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4212231960" sldId="334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2657990650" sldId="335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527312250" sldId="336"/>
        </pc:sldMkLst>
      </pc:sldChg>
      <pc:sldChg chg="add">
        <pc:chgData name="משה עופר" userId="fc811f9f4bb3367c" providerId="LiveId" clId="{0E925999-0395-4241-B04C-02C9B4EF7507}" dt="2023-10-01T09:16:23.065" v="11"/>
        <pc:sldMkLst>
          <pc:docMk/>
          <pc:sldMk cId="2191579679" sldId="337"/>
        </pc:sldMkLst>
      </pc:sldChg>
      <pc:sldMasterChg chg="delSldLayout">
        <pc:chgData name="משה עופר" userId="fc811f9f4bb3367c" providerId="LiveId" clId="{0E925999-0395-4241-B04C-02C9B4EF7507}" dt="2023-10-01T10:27:40.564" v="13" actId="2696"/>
        <pc:sldMasterMkLst>
          <pc:docMk/>
          <pc:sldMasterMk cId="975651888" sldId="2147483678"/>
        </pc:sldMasterMkLst>
        <pc:sldLayoutChg chg="del">
          <pc:chgData name="משה עופר" userId="fc811f9f4bb3367c" providerId="LiveId" clId="{0E925999-0395-4241-B04C-02C9B4EF7507}" dt="2023-10-01T10:27:40.564" v="13" actId="2696"/>
          <pc:sldLayoutMkLst>
            <pc:docMk/>
            <pc:sldMasterMk cId="975651888" sldId="2147483678"/>
            <pc:sldLayoutMk cId="623172374" sldId="2147483690"/>
          </pc:sldLayoutMkLst>
        </pc:sldLayoutChg>
        <pc:sldLayoutChg chg="del">
          <pc:chgData name="משה עופר" userId="fc811f9f4bb3367c" providerId="LiveId" clId="{0E925999-0395-4241-B04C-02C9B4EF7507}" dt="2023-10-01T10:27:40.564" v="13" actId="2696"/>
          <pc:sldLayoutMkLst>
            <pc:docMk/>
            <pc:sldMasterMk cId="975651888" sldId="2147483678"/>
            <pc:sldLayoutMk cId="3946915404" sldId="2147483691"/>
          </pc:sldLayoutMkLst>
        </pc:sldLayoutChg>
      </pc:sldMasterChg>
    </pc:docChg>
  </pc:docChgLst>
  <pc:docChgLst>
    <pc:chgData name="משה" userId="fc811f9f4bb3367c" providerId="LiveId" clId="{0E925999-0395-4241-B04C-02C9B4EF7507}"/>
    <pc:docChg chg="modSld">
      <pc:chgData name="משה" userId="fc811f9f4bb3367c" providerId="LiveId" clId="{0E925999-0395-4241-B04C-02C9B4EF7507}" dt="2023-09-18T15:24:51.018" v="1" actId="1440"/>
      <pc:docMkLst>
        <pc:docMk/>
      </pc:docMkLst>
      <pc:sldChg chg="modSp mod">
        <pc:chgData name="משה" userId="fc811f9f4bb3367c" providerId="LiveId" clId="{0E925999-0395-4241-B04C-02C9B4EF7507}" dt="2023-09-18T15:24:51.018" v="1" actId="1440"/>
        <pc:sldMkLst>
          <pc:docMk/>
          <pc:sldMk cId="0" sldId="312"/>
        </pc:sldMkLst>
        <pc:picChg chg="mod">
          <ac:chgData name="משה" userId="fc811f9f4bb3367c" providerId="LiveId" clId="{0E925999-0395-4241-B04C-02C9B4EF7507}" dt="2023-09-18T15:24:51.018" v="1" actId="1440"/>
          <ac:picMkLst>
            <pc:docMk/>
            <pc:sldMk cId="0" sldId="312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52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88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28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22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44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07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94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8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91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90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45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88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A7DC-6397-40D3-B664-54854C64F526}" type="datetimeFigureOut">
              <a:rPr lang="he-IL" smtClean="0"/>
              <a:t>י"ב/שבט/תשפ"ד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51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2" r:id="rId12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E42007-43A3-4590-DD17-DA58ABEC12A3}"/>
              </a:ext>
            </a:extLst>
          </p:cNvPr>
          <p:cNvSpPr txBox="1">
            <a:spLocks/>
          </p:cNvSpPr>
          <p:nvPr/>
        </p:nvSpPr>
        <p:spPr>
          <a:xfrm>
            <a:off x="4675763" y="964818"/>
            <a:ext cx="333334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he-IL" sz="4400" kern="0" spc="-10" dirty="0">
                <a:solidFill>
                  <a:srgbClr val="FFC000"/>
                </a:solidFill>
                <a:latin typeface="Times New Roman"/>
                <a:cs typeface="Times New Roman"/>
              </a:rPr>
              <a:t>נושאים להיום</a:t>
            </a:r>
            <a:endParaRPr lang="he-IL" sz="4400" kern="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00B9A7E-68F6-74E7-82E7-18917A4CA661}"/>
              </a:ext>
            </a:extLst>
          </p:cNvPr>
          <p:cNvSpPr txBox="1"/>
          <p:nvPr/>
        </p:nvSpPr>
        <p:spPr>
          <a:xfrm>
            <a:off x="1699637" y="2338368"/>
            <a:ext cx="5105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Overloading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Scopes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Polymorphism</a:t>
            </a: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308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402" y="216154"/>
            <a:ext cx="440867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PO</a:t>
            </a:r>
            <a:r>
              <a:rPr sz="4000" spc="-265" dirty="0"/>
              <a:t>L</a:t>
            </a:r>
            <a:r>
              <a:rPr sz="4000" spc="-5" dirty="0"/>
              <a:t>YMORPHISM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30376" y="1225042"/>
            <a:ext cx="10965384" cy="348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FFFF"/>
                </a:solidFill>
                <a:latin typeface="Segoe UI"/>
                <a:cs typeface="Segoe UI"/>
              </a:rPr>
              <a:t>Java 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Polymorphism</a:t>
            </a:r>
            <a:endParaRPr lang="he-IL" sz="2400" spc="-15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he-IL" sz="2400" spc="-15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Polymorphism</a:t>
            </a:r>
            <a:r>
              <a:rPr sz="2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means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"many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forms",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it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occurs</a:t>
            </a:r>
            <a:r>
              <a:rPr sz="2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when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many classes that 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lang="he-IL" sz="2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related to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 each other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by inheritance.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3200" dirty="0">
              <a:latin typeface="Segoe UI"/>
              <a:cs typeface="Segoe UI"/>
            </a:endParaRPr>
          </a:p>
          <a:p>
            <a:pPr marL="12700" marR="5080">
              <a:lnSpc>
                <a:spcPct val="120000"/>
              </a:lnSpc>
              <a:spcBef>
                <a:spcPts val="1520"/>
              </a:spcBef>
            </a:pP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Like</a:t>
            </a:r>
            <a:r>
              <a:rPr sz="2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we</a:t>
            </a:r>
            <a:r>
              <a:rPr sz="24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specified</a:t>
            </a:r>
            <a:r>
              <a:rPr sz="2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previous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chapter;</a:t>
            </a:r>
            <a:r>
              <a:rPr sz="2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Inheritance</a:t>
            </a:r>
            <a:r>
              <a:rPr sz="24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lets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us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inherit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attributes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and methods</a:t>
            </a:r>
            <a:r>
              <a:rPr lang="he-IL" sz="2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another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class.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Polymorphism</a:t>
            </a:r>
            <a:r>
              <a:rPr sz="24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uses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those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methods</a:t>
            </a: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perform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different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 tasks. This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allows</a:t>
            </a:r>
            <a:r>
              <a:rPr sz="24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us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perform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single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action in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egoe UI"/>
                <a:cs typeface="Segoe UI"/>
              </a:rPr>
              <a:t>different</a:t>
            </a:r>
            <a:r>
              <a:rPr sz="2400" spc="-5" dirty="0">
                <a:solidFill>
                  <a:srgbClr val="FFFFFF"/>
                </a:solidFill>
                <a:latin typeface="Segoe UI"/>
                <a:cs typeface="Segoe UI"/>
              </a:rPr>
              <a:t> ways.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71FBBF92-46EE-8C3C-EA20-7804F2AE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80720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Polymorphism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he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F0B75B-3535-89F2-137F-97A3DCAA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3702"/>
            <a:ext cx="10353762" cy="43709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2400" b="1" u="sng" dirty="0"/>
              <a:t>מוטיבציה: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כאשר מסתכלים על בן אדם, ניתן להסתכל עליו מכמה זוויות שונות כמו אבא, סטודנט, בוס ועוד</a:t>
            </a:r>
            <a:r>
              <a:rPr lang="he-IL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 smtClean="0"/>
              <a:t>פולימורפיזם </a:t>
            </a:r>
            <a:r>
              <a:rPr lang="he-IL" sz="2400" dirty="0"/>
              <a:t>מאפשר לנו להסתכל על אותו הדבר בכמה צורות שונות בהתאם לסיטואציה </a:t>
            </a:r>
            <a:r>
              <a:rPr lang="he-IL" sz="2400" dirty="0" smtClean="0"/>
              <a:t>הנוכחית.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 smtClean="0"/>
              <a:t>נרצה </a:t>
            </a:r>
            <a:r>
              <a:rPr lang="he-IL" sz="2400" dirty="0"/>
              <a:t>להמיר את זה לעולם התכנות, ולאפשר לנו להשתמש במתודות בצורה שונה, בהתאם לאובייקט הנתון ולצורה בה הם נקראות</a:t>
            </a:r>
          </a:p>
        </p:txBody>
      </p:sp>
    </p:spTree>
    <p:extLst>
      <p:ext uri="{BB962C8B-B14F-4D97-AF65-F5344CB8AC3E}">
        <p14:creationId xmlns:p14="http://schemas.microsoft.com/office/powerpoint/2010/main" val="150535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D662CA-FB1D-816D-DEDC-6E992202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Polymorphism</a:t>
            </a:r>
            <a:r>
              <a:rPr lang="en-US" sz="4400" b="0" i="0" dirty="0" smtClean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he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C5071F-E592-36F7-0265-758BF32D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30" y="2009247"/>
            <a:ext cx="9792511" cy="345061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2400" b="1" u="sng" dirty="0"/>
              <a:t>הגדרה: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פולימורפיזם מאפשר למתכנתים להשתמש במתודות או בפונקציות בצורה שונה בהתאם לסוג או לטיפוס של האובייקט הנתון. </a:t>
            </a:r>
            <a:endParaRPr lang="he-IL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 smtClean="0"/>
              <a:t>הוא </a:t>
            </a:r>
            <a:r>
              <a:rPr lang="he-IL" sz="2400" dirty="0"/>
              <a:t>מספק גמישות גדולה והפשטות בעיצוב קוד, ומאפשר יצירת קוד נקי וקל לתחזוקה.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זה מאפשר להתייחס לאובייקטים ממחלקות שונות כאובייקטים של מחלקת-אב משותפת</a:t>
            </a:r>
            <a:r>
              <a:rPr lang="he-IL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1535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Polymorphism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he-IL" sz="4400" dirty="0"/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EF017104-F0CF-6828-3C28-3D22AC7269C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ישנם 2 סוגים עיקריים של</a:t>
            </a:r>
            <a:r>
              <a:rPr lang="en-US" sz="2400" dirty="0"/>
              <a:t>:Polymorphism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514350" indent="-514350" algn="l" rtl="0">
              <a:lnSpc>
                <a:spcPct val="150000"/>
              </a:lnSpc>
              <a:buAutoNum type="arabicPeriod"/>
            </a:pPr>
            <a:r>
              <a:rPr lang="en-US" sz="2400" dirty="0"/>
              <a:t>Overloading</a:t>
            </a:r>
          </a:p>
          <a:p>
            <a:pPr marL="514350" indent="-514350" algn="l" rtl="0">
              <a:lnSpc>
                <a:spcPct val="150000"/>
              </a:lnSpc>
              <a:buAutoNum type="arabicPeriod"/>
            </a:pPr>
            <a:r>
              <a:rPr lang="en-US" sz="2400" dirty="0" smtClean="0"/>
              <a:t>Overriding</a:t>
            </a:r>
            <a:endParaRPr lang="he-IL" sz="24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50F66A0-F188-B1F1-88DF-445AD83A2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 t="1417" r="994" b="2538"/>
          <a:stretch/>
        </p:blipFill>
        <p:spPr>
          <a:xfrm>
            <a:off x="5643880" y="2943226"/>
            <a:ext cx="5709920" cy="3098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920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86383"/>
            <a:ext cx="9291215" cy="136737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Overloading</a:t>
            </a:r>
            <a:r>
              <a:rPr lang="en-US" sz="4400" b="0" i="0" dirty="0">
                <a:effectLst/>
                <a:latin typeface="Söhne"/>
              </a:rPr>
              <a:t> </a:t>
            </a:r>
            <a:r>
              <a:rPr lang="he-IL" sz="4400" b="0" i="0" dirty="0">
                <a:effectLst/>
                <a:latin typeface="Söhne"/>
              </a:rPr>
              <a:t/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העמסת מתודות</a:t>
            </a:r>
            <a:endParaRPr lang="he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E116FA-97AD-D388-AD06-4D7F2673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sz="2400" dirty="0"/>
              <a:t>העמסת מתודות היא שיטה המאפשרת להגדיר כמה מתודות תחת אותו שם אך עם פרמטרים שונים (כל שינוי בסוג או בכמות הפרמטרים תופס)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כאשר נקרא לפונקציה, יתברר בזמן הקומפילציה לאיזו פונקציה בדיוק קראנו בהתאם לפרמטרים שהבאנו לה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ABF6BA3-9ACD-A986-7A37-1B07E2DF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3" y="3779303"/>
            <a:ext cx="8084924" cy="2912788"/>
          </a:xfrm>
          <a:prstGeom prst="roundRect">
            <a:avLst>
              <a:gd name="adj" fmla="val 969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75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4502"/>
            <a:ext cx="10353761" cy="152173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Overriding</a:t>
            </a:r>
            <a:r>
              <a:rPr lang="en-US" sz="4400" b="0" i="0" dirty="0">
                <a:effectLst/>
                <a:latin typeface="Söhne"/>
              </a:rPr>
              <a:t> </a:t>
            </a:r>
            <a:r>
              <a:rPr lang="he-IL" sz="4400" b="0" i="0" dirty="0">
                <a:effectLst/>
                <a:latin typeface="Söhne"/>
              </a:rPr>
              <a:t/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דריסת מתודות</a:t>
            </a:r>
            <a:endParaRPr lang="he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E116FA-97AD-D388-AD06-4D7F2673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983" y="2435225"/>
            <a:ext cx="7273072" cy="36867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sz="2400" dirty="0"/>
              <a:t>דריסת מתודות היא שיטה המאפשרת לממש מתודה שכבר מומשה במחלקת שממנה </a:t>
            </a:r>
            <a:r>
              <a:rPr lang="he-IL" sz="2400" dirty="0" smtClean="0"/>
              <a:t>ירשנו.</a:t>
            </a:r>
            <a:endParaRPr lang="he-IL" sz="2400" dirty="0"/>
          </a:p>
          <a:p>
            <a:pPr marL="0" indent="0">
              <a:buNone/>
            </a:pPr>
            <a:r>
              <a:rPr lang="he-IL" sz="2400" dirty="0"/>
              <a:t>כאשר נקרא לפונקציה, יתברר בזמן הריצה מהו סוג האובייקט שעליו קראנו את הפונקציה ובהתאם לכך תיקרא הפונקציה המתאימה לו בשרשרת </a:t>
            </a:r>
            <a:r>
              <a:rPr lang="he-IL" sz="2400" dirty="0" smtClean="0"/>
              <a:t>הירושות.</a:t>
            </a:r>
          </a:p>
          <a:p>
            <a:pPr marL="0" indent="0">
              <a:buNone/>
            </a:pPr>
            <a:r>
              <a:rPr lang="he-IL" sz="2400" b="1" u="sng" dirty="0" smtClean="0"/>
              <a:t>הערה:</a:t>
            </a:r>
            <a:r>
              <a:rPr lang="he-IL" sz="2400" b="1" dirty="0" smtClean="0"/>
              <a:t> </a:t>
            </a:r>
            <a:r>
              <a:rPr lang="he-IL" sz="2400" dirty="0" smtClean="0"/>
              <a:t>מתודות </a:t>
            </a:r>
            <a:r>
              <a:rPr lang="en-US" sz="2400" dirty="0" smtClean="0"/>
              <a:t>Override</a:t>
            </a:r>
            <a:r>
              <a:rPr lang="he-IL" sz="2400" dirty="0" smtClean="0"/>
              <a:t> חייבות להיות בעלות אותו </a:t>
            </a:r>
            <a:r>
              <a:rPr lang="en-US" sz="2400" dirty="0" smtClean="0"/>
              <a:t>return type</a:t>
            </a:r>
            <a:r>
              <a:rPr lang="he-IL" sz="2400" dirty="0" smtClean="0"/>
              <a:t>.</a:t>
            </a:r>
            <a:endParaRPr lang="he-IL" sz="2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464F21E-08F7-DD01-1147-FC856C65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7" y="3310826"/>
            <a:ext cx="3788516" cy="1513228"/>
          </a:xfrm>
          <a:prstGeom prst="roundRect">
            <a:avLst>
              <a:gd name="adj" fmla="val 99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545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Overriding</a:t>
            </a:r>
            <a:r>
              <a:rPr lang="en-US" sz="4400" b="0" i="0" dirty="0">
                <a:effectLst/>
                <a:latin typeface="Söhne"/>
              </a:rPr>
              <a:t> </a:t>
            </a:r>
            <a:r>
              <a:rPr lang="he-IL" sz="4400" b="0" i="0" dirty="0">
                <a:effectLst/>
                <a:latin typeface="Söhne"/>
              </a:rPr>
              <a:t/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דריסת מתודות</a:t>
            </a:r>
            <a:endParaRPr lang="he-IL" sz="4400" dirty="0"/>
          </a:p>
        </p:txBody>
      </p:sp>
      <p:sp>
        <p:nvSpPr>
          <p:cNvPr id="6" name="AutoShape 4" descr="Overriding in Java - GeeksforGeeks">
            <a:extLst>
              <a:ext uri="{FF2B5EF4-FFF2-40B4-BE49-F238E27FC236}">
                <a16:creationId xmlns:a16="http://schemas.microsoft.com/office/drawing/2014/main" id="{035EA923-CE94-5B6B-6A5C-17096CF20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85240"/>
            <a:ext cx="2296160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A16FE2F-17EA-FD96-473E-3BC7F0ED3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7" r="7651"/>
          <a:stretch/>
        </p:blipFill>
        <p:spPr>
          <a:xfrm>
            <a:off x="228006" y="1893651"/>
            <a:ext cx="6207719" cy="372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מלבן 1"/>
          <p:cNvSpPr/>
          <p:nvPr/>
        </p:nvSpPr>
        <p:spPr>
          <a:xfrm>
            <a:off x="6435726" y="1893651"/>
            <a:ext cx="56330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/>
              <a:t>מחלקת הבן </a:t>
            </a:r>
            <a:r>
              <a:rPr lang="en-US" sz="2400" dirty="0" smtClean="0"/>
              <a:t>Dog</a:t>
            </a:r>
            <a:r>
              <a:rPr lang="he-IL" sz="2400" dirty="0" smtClean="0"/>
              <a:t> היורשת ממחלקת העל </a:t>
            </a:r>
            <a:r>
              <a:rPr lang="en-US" sz="2400" dirty="0" smtClean="0"/>
              <a:t>Animal</a:t>
            </a:r>
            <a:r>
              <a:rPr lang="he-IL" sz="2400" dirty="0" smtClean="0"/>
              <a:t>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 smtClean="0"/>
              <a:t>ניתן לראות בתת-המחלקה </a:t>
            </a:r>
            <a:r>
              <a:rPr lang="en-US" sz="2400" dirty="0" smtClean="0"/>
              <a:t>Dog</a:t>
            </a:r>
            <a:r>
              <a:rPr lang="he-IL" sz="2400" dirty="0" smtClean="0"/>
              <a:t> הגדרה מחדש (</a:t>
            </a:r>
            <a:r>
              <a:rPr lang="en-US" sz="2400" dirty="0" smtClean="0"/>
              <a:t>Overriding</a:t>
            </a:r>
            <a:r>
              <a:rPr lang="he-IL" sz="2400" dirty="0" smtClean="0"/>
              <a:t>) של המתודה </a:t>
            </a:r>
            <a:r>
              <a:rPr lang="en-US" sz="2400" dirty="0" smtClean="0"/>
              <a:t>move</a:t>
            </a:r>
            <a:r>
              <a:rPr lang="he-IL" sz="24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המתודה </a:t>
            </a:r>
            <a:r>
              <a:rPr lang="he-IL" sz="2400" dirty="0"/>
              <a:t>החדשה מחליפה את המתודה המקורית המוגדרת במחלקת- </a:t>
            </a:r>
            <a:r>
              <a:rPr lang="he-IL" sz="2400" dirty="0" smtClean="0"/>
              <a:t>העל </a:t>
            </a:r>
            <a:r>
              <a:rPr lang="en-US" sz="2400" dirty="0" smtClean="0"/>
              <a:t>Animal</a:t>
            </a:r>
            <a:r>
              <a:rPr lang="he-IL" sz="2400" dirty="0" smtClean="0"/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032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49004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Overriding</a:t>
            </a:r>
            <a:r>
              <a:rPr lang="en-US" sz="4400" b="0" i="0" dirty="0">
                <a:effectLst/>
                <a:latin typeface="Söhne"/>
              </a:rPr>
              <a:t> </a:t>
            </a:r>
            <a:r>
              <a:rPr lang="he-IL" sz="4400" b="0" i="0" dirty="0">
                <a:effectLst/>
                <a:latin typeface="Söhne"/>
              </a:rPr>
              <a:t/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דריסת מתודות</a:t>
            </a:r>
            <a:endParaRPr lang="he-IL" sz="4400" dirty="0"/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8B39AF02-FE73-196C-A8C9-96F5449A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694"/>
            <a:ext cx="10700425" cy="40997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b="1" dirty="0"/>
              <a:t>ישנם שני סוגים של מתודות שמחלקת הבן </a:t>
            </a:r>
            <a:r>
              <a:rPr lang="he-IL" b="1" u="sng" dirty="0"/>
              <a:t>לא יכולה</a:t>
            </a:r>
            <a:r>
              <a:rPr lang="he-IL" b="1" dirty="0"/>
              <a:t> לדרוס: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מתודות המוצהרות </a:t>
            </a:r>
            <a:r>
              <a:rPr lang="he-IL" dirty="0" smtClean="0"/>
              <a:t>כ-</a:t>
            </a:r>
            <a:r>
              <a:rPr lang="en-US" dirty="0" smtClean="0"/>
              <a:t>static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מתודות המוצהרות </a:t>
            </a:r>
            <a:r>
              <a:rPr lang="he-IL" dirty="0" smtClean="0"/>
              <a:t>כ-</a:t>
            </a:r>
            <a:r>
              <a:rPr lang="en-US" dirty="0" smtClean="0"/>
              <a:t>final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מתודות המוגדרות כ-</a:t>
            </a:r>
            <a:r>
              <a:rPr lang="en-US" dirty="0" smtClean="0"/>
              <a:t>private</a:t>
            </a:r>
            <a:r>
              <a:rPr lang="he-IL" dirty="0" smtClean="0"/>
              <a:t> </a:t>
            </a:r>
            <a:endParaRPr lang="he-IL" dirty="0"/>
          </a:p>
          <a:p>
            <a:pPr marL="0" indent="0">
              <a:lnSpc>
                <a:spcPct val="150000"/>
              </a:lnSpc>
              <a:buNone/>
            </a:pPr>
            <a:r>
              <a:rPr lang="he-IL" b="1" dirty="0"/>
              <a:t>ישנם סוגים של מתודות שמחלקת הבן </a:t>
            </a:r>
            <a:r>
              <a:rPr lang="he-IL" b="1" u="sng" dirty="0"/>
              <a:t>חייבת</a:t>
            </a:r>
            <a:r>
              <a:rPr lang="he-IL" b="1" dirty="0"/>
              <a:t> לדרוס:</a:t>
            </a:r>
          </a:p>
          <a:p>
            <a:pPr>
              <a:lnSpc>
                <a:spcPct val="150000"/>
              </a:lnSpc>
            </a:pPr>
            <a:r>
              <a:rPr lang="he-IL" dirty="0"/>
              <a:t>כל המתודות של </a:t>
            </a:r>
            <a:r>
              <a:rPr lang="en-US" dirty="0"/>
              <a:t>interface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מתודה המוצהרת </a:t>
            </a:r>
            <a:r>
              <a:rPr lang="he-IL" dirty="0" smtClean="0"/>
              <a:t>כ-</a:t>
            </a:r>
            <a:r>
              <a:rPr lang="en-US" dirty="0" smtClean="0"/>
              <a:t>abstract</a:t>
            </a:r>
            <a:r>
              <a:rPr lang="he-IL" dirty="0" smtClean="0"/>
              <a:t> </a:t>
            </a:r>
            <a:r>
              <a:rPr lang="he-IL" dirty="0"/>
              <a:t>במחלקת האב (אלא אם מחלקת הבן גם </a:t>
            </a:r>
            <a:r>
              <a:rPr lang="he-IL" dirty="0" smtClean="0"/>
              <a:t>תוצהר כ-</a:t>
            </a:r>
            <a:r>
              <a:rPr lang="en-US" dirty="0" smtClean="0"/>
              <a:t>abstract</a:t>
            </a:r>
            <a:r>
              <a:rPr lang="he-IL" dirty="0" smtClean="0"/>
              <a:t>)</a:t>
            </a:r>
            <a:endParaRPr lang="he-IL" dirty="0"/>
          </a:p>
        </p:txBody>
      </p:sp>
      <p:sp>
        <p:nvSpPr>
          <p:cNvPr id="6" name="AutoShape 4" descr="Overriding in Java - GeeksforGeeks">
            <a:extLst>
              <a:ext uri="{FF2B5EF4-FFF2-40B4-BE49-F238E27FC236}">
                <a16:creationId xmlns:a16="http://schemas.microsoft.com/office/drawing/2014/main" id="{035EA923-CE94-5B6B-6A5C-17096CF20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85240"/>
            <a:ext cx="2296160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11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Overriding in Java - GeeksforGeeks">
            <a:extLst>
              <a:ext uri="{FF2B5EF4-FFF2-40B4-BE49-F238E27FC236}">
                <a16:creationId xmlns:a16="http://schemas.microsoft.com/office/drawing/2014/main" id="{035EA923-CE94-5B6B-6A5C-17096CF20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85240"/>
            <a:ext cx="2296160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07E1D94-B9F7-1357-D314-E56799806502}"/>
              </a:ext>
            </a:extLst>
          </p:cNvPr>
          <p:cNvSpPr txBox="1"/>
          <p:nvPr/>
        </p:nvSpPr>
        <p:spPr>
          <a:xfrm>
            <a:off x="6167336" y="1585982"/>
            <a:ext cx="50772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sz="2400" dirty="0"/>
              <a:t>נניח שיש לנו מערך שמכיל כמה סוגים של צורות, כיצד נוכל לדעת מה הסוג המדויק של האובייקט בכל אינדקס במערך</a:t>
            </a:r>
            <a:r>
              <a:rPr lang="he-IL" sz="2400" dirty="0" smtClean="0"/>
              <a:t>?</a:t>
            </a:r>
          </a:p>
          <a:p>
            <a:pPr algn="r">
              <a:lnSpc>
                <a:spcPct val="150000"/>
              </a:lnSpc>
            </a:pPr>
            <a:endParaRPr lang="he-IL" sz="2400" dirty="0"/>
          </a:p>
          <a:p>
            <a:pPr algn="r" rtl="1">
              <a:lnSpc>
                <a:spcPct val="150000"/>
              </a:lnSpc>
            </a:pPr>
            <a:r>
              <a:rPr lang="he-IL" sz="2400" b="1" u="sng" dirty="0" smtClean="0"/>
              <a:t>פתרון:</a:t>
            </a:r>
            <a:r>
              <a:rPr lang="he-IL" sz="2400" b="1" dirty="0"/>
              <a:t> </a:t>
            </a:r>
            <a:endParaRPr lang="he-IL" sz="2400" b="1" dirty="0" smtClean="0"/>
          </a:p>
          <a:p>
            <a:pPr algn="r" rtl="1">
              <a:lnSpc>
                <a:spcPct val="150000"/>
              </a:lnSpc>
            </a:pPr>
            <a:r>
              <a:rPr lang="he-IL" sz="2400" dirty="0" smtClean="0"/>
              <a:t>נשתמש </a:t>
            </a:r>
            <a:r>
              <a:rPr lang="he-IL" sz="2400" dirty="0"/>
              <a:t>במילה השמורה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instanceof</a:t>
            </a:r>
            <a:r>
              <a:rPr lang="he-IL" sz="2400" dirty="0"/>
              <a:t> באמצעותה נוכל לברר מהו הסוג המדויק של </a:t>
            </a:r>
            <a:r>
              <a:rPr lang="he-IL" sz="2400" dirty="0" smtClean="0"/>
              <a:t>האובייקט</a:t>
            </a:r>
            <a:r>
              <a:rPr lang="he-IL" sz="2400" dirty="0"/>
              <a:t>.</a:t>
            </a:r>
            <a:endParaRPr lang="en-US" sz="24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0ADA0E-CC4E-575B-AA3A-C6460E2B42E4}"/>
              </a:ext>
            </a:extLst>
          </p:cNvPr>
          <p:cNvSpPr txBox="1">
            <a:spLocks/>
          </p:cNvSpPr>
          <p:nvPr/>
        </p:nvSpPr>
        <p:spPr>
          <a:xfrm>
            <a:off x="1041400" y="1908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/>
                </a:solidFill>
              </a:rPr>
              <a:t>Polymorphism</a:t>
            </a:r>
            <a:r>
              <a:rPr lang="en-US" dirty="0" smtClean="0">
                <a:solidFill>
                  <a:schemeClr val="accent1"/>
                </a:solidFill>
                <a:latin typeface="Söhne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Söhne"/>
              </a:rPr>
              <a:t> 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89D82CA-6ABE-B5D1-BAC1-C42EC66A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3" y="2966232"/>
            <a:ext cx="5710020" cy="313675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6300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D0B24A1-75CD-FAA1-65C1-A19B88A3CD5D}"/>
              </a:ext>
            </a:extLst>
          </p:cNvPr>
          <p:cNvSpPr/>
          <p:nvPr/>
        </p:nvSpPr>
        <p:spPr>
          <a:xfrm>
            <a:off x="2819400" y="2057400"/>
            <a:ext cx="590495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Overloading</a:t>
            </a:r>
          </a:p>
        </p:txBody>
      </p:sp>
    </p:spTree>
    <p:extLst>
      <p:ext uri="{BB962C8B-B14F-4D97-AF65-F5344CB8AC3E}">
        <p14:creationId xmlns:p14="http://schemas.microsoft.com/office/powerpoint/2010/main" val="299523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7EA9696-533E-9E34-F292-AFA808311C70}"/>
              </a:ext>
            </a:extLst>
          </p:cNvPr>
          <p:cNvSpPr txBox="1"/>
          <p:nvPr/>
        </p:nvSpPr>
        <p:spPr>
          <a:xfrm>
            <a:off x="700391" y="107004"/>
            <a:ext cx="11011711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i="0" dirty="0">
                <a:solidFill>
                  <a:srgbClr val="FFC000"/>
                </a:solidFill>
                <a:effectLst/>
                <a:latin typeface="Söhne"/>
              </a:rPr>
              <a:t>Method Overloading: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Method overloading is a feature in Java that allows a class to have multiple methods with the same name but different parameter lists</a:t>
            </a:r>
            <a:r>
              <a:rPr lang="en-US" sz="2400" b="0" i="0" dirty="0" smtClean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400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i="0" dirty="0">
                <a:solidFill>
                  <a:srgbClr val="FFC000"/>
                </a:solidFill>
                <a:effectLst/>
                <a:latin typeface="Söhne"/>
              </a:rPr>
              <a:t>Polymorphism: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Overloading is a form of </a:t>
            </a:r>
            <a:r>
              <a:rPr lang="en-US" sz="2400" b="1" i="0" u="sng" dirty="0">
                <a:solidFill>
                  <a:srgbClr val="D1D5DB"/>
                </a:solidFill>
                <a:effectLst/>
                <a:latin typeface="Söhne"/>
              </a:rPr>
              <a:t>compile-time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polymorphism, where the appropriate method to execute is determined at compile time based on the method's name and parameter list</a:t>
            </a:r>
            <a:r>
              <a:rPr lang="en-US" sz="2400" b="0" i="0" dirty="0" smtClean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400" b="1" i="0" dirty="0">
              <a:solidFill>
                <a:srgbClr val="FFC000"/>
              </a:solidFill>
              <a:effectLst/>
              <a:latin typeface="Söhne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i="0" dirty="0">
                <a:solidFill>
                  <a:srgbClr val="FFC000"/>
                </a:solidFill>
                <a:effectLst/>
                <a:latin typeface="Söhne"/>
              </a:rPr>
              <a:t>Parameters: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Overloaded methods must have different parameter types </a:t>
            </a:r>
            <a:r>
              <a:rPr lang="en-US" sz="2400" b="1" i="0" u="sng" dirty="0">
                <a:solidFill>
                  <a:srgbClr val="D1D5DB"/>
                </a:solidFill>
                <a:effectLst/>
                <a:latin typeface="Söhne"/>
              </a:rPr>
              <a:t>or</a:t>
            </a:r>
          </a:p>
          <a:p>
            <a:pPr algn="l" rtl="0">
              <a:lnSpc>
                <a:spcPct val="150000"/>
              </a:lnSpc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 different number of parameters</a:t>
            </a:r>
            <a:r>
              <a:rPr lang="en-US" sz="2400" b="0" i="0" dirty="0" smtClean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 rtl="0">
              <a:lnSpc>
                <a:spcPct val="150000"/>
              </a:lnSpc>
            </a:pPr>
            <a:r>
              <a:rPr lang="en-US" sz="2400" b="1" i="0" dirty="0">
                <a:solidFill>
                  <a:srgbClr val="FFC000"/>
                </a:solidFill>
                <a:effectLst/>
                <a:latin typeface="Söhne"/>
              </a:rPr>
              <a:t>Return Type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Söhne"/>
              </a:rPr>
              <a:t>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The return type of the method doesn't play a role in overloading. Methods with the same name and parameter types but different return types are not considered overloaded; they would lead to a compilation error</a:t>
            </a:r>
            <a:r>
              <a:rPr lang="en-US" sz="2400" b="0" i="0" dirty="0" smtClean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201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16E9966-D284-87E1-A5EF-E0F878236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8" t="7778" r="7884" b="7778"/>
          <a:stretch/>
        </p:blipFill>
        <p:spPr>
          <a:xfrm>
            <a:off x="2190346" y="195006"/>
            <a:ext cx="8153400" cy="6662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4081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D0B24A1-75CD-FAA1-65C1-A19B88A3CD5D}"/>
              </a:ext>
            </a:extLst>
          </p:cNvPr>
          <p:cNvSpPr/>
          <p:nvPr/>
        </p:nvSpPr>
        <p:spPr>
          <a:xfrm>
            <a:off x="4078265" y="1828800"/>
            <a:ext cx="34156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421223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D8418F4-3190-2923-FD43-7CFC5F612CB4}"/>
              </a:ext>
            </a:extLst>
          </p:cNvPr>
          <p:cNvSpPr txBox="1"/>
          <p:nvPr/>
        </p:nvSpPr>
        <p:spPr>
          <a:xfrm>
            <a:off x="533400" y="685800"/>
            <a:ext cx="5964677" cy="33416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Method </a:t>
            </a:r>
            <a:r>
              <a:rPr lang="en-US" sz="2400" b="1" i="0" dirty="0" smtClean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Scope:</a:t>
            </a:r>
          </a:p>
          <a:p>
            <a:pPr algn="l" rtl="0">
              <a:lnSpc>
                <a:spcPct val="150000"/>
              </a:lnSpc>
            </a:pPr>
            <a:endParaRPr lang="en-US" sz="2400" b="1" i="0" dirty="0">
              <a:solidFill>
                <a:srgbClr val="FFC0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Verdana" panose="020B0604030504040204" pitchFamily="34" charset="0"/>
              </a:rPr>
              <a:t>Variables declared directly inside a method are available anywhere in the method following the line of code in which they were declared</a:t>
            </a:r>
            <a:r>
              <a:rPr lang="en-US" sz="2400" b="0" i="0" dirty="0" smtClean="0">
                <a:effectLst/>
                <a:latin typeface="Verdana" panose="020B0604030504040204" pitchFamily="34" charset="0"/>
              </a:rPr>
              <a:t>:</a:t>
            </a:r>
            <a:endParaRPr lang="en-US" sz="2400" b="0" i="0" dirty="0">
              <a:effectLst/>
              <a:latin typeface="Verdan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ED945F5-2C67-1028-DD3A-A87D57C5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13" y="2169268"/>
            <a:ext cx="53036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D8418F4-3190-2923-FD43-7CFC5F612CB4}"/>
              </a:ext>
            </a:extLst>
          </p:cNvPr>
          <p:cNvSpPr txBox="1"/>
          <p:nvPr/>
        </p:nvSpPr>
        <p:spPr>
          <a:xfrm>
            <a:off x="533400" y="552271"/>
            <a:ext cx="5899826" cy="445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i="0" dirty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Block </a:t>
            </a:r>
            <a:r>
              <a:rPr lang="en-US" sz="2400" b="1" i="0" dirty="0" smtClean="0">
                <a:solidFill>
                  <a:srgbClr val="FFC000"/>
                </a:solidFill>
                <a:effectLst/>
                <a:latin typeface="Segoe UI" panose="020B0502040204020203" pitchFamily="34" charset="0"/>
              </a:rPr>
              <a:t>Scope:</a:t>
            </a:r>
          </a:p>
          <a:p>
            <a:pPr algn="l" rtl="0">
              <a:lnSpc>
                <a:spcPct val="150000"/>
              </a:lnSpc>
            </a:pPr>
            <a:endParaRPr lang="en-US" sz="2400" b="1" i="0" dirty="0">
              <a:solidFill>
                <a:srgbClr val="FFC000"/>
              </a:solidFill>
              <a:effectLst/>
              <a:latin typeface="Segoe UI" panose="020B0502040204020203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0" i="0" dirty="0">
                <a:effectLst/>
                <a:latin typeface="Segoe UI" panose="020B0502040204020203" pitchFamily="34" charset="0"/>
              </a:rPr>
              <a:t>A block of code refers to all of the code between curly braces {}. </a:t>
            </a:r>
            <a:endParaRPr lang="en-US" sz="2400" b="0" i="0" dirty="0" smtClean="0">
              <a:effectLst/>
              <a:latin typeface="Segoe UI" panose="020B0502040204020203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b="0" i="0" dirty="0" smtClean="0">
                <a:effectLst/>
                <a:latin typeface="Segoe UI" panose="020B0502040204020203" pitchFamily="34" charset="0"/>
              </a:rPr>
              <a:t>Variables 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declared inside blocks of code are only accessible by the code between the curly braces, which follows the line in which the variable was declared:</a:t>
            </a:r>
            <a:endParaRPr lang="he-IL" sz="24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2FF839A-7F63-065F-9C27-AE7B09CE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60" y="1040239"/>
            <a:ext cx="3962400" cy="5011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46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D0B24A1-75CD-FAA1-65C1-A19B88A3CD5D}"/>
              </a:ext>
            </a:extLst>
          </p:cNvPr>
          <p:cNvSpPr/>
          <p:nvPr/>
        </p:nvSpPr>
        <p:spPr>
          <a:xfrm>
            <a:off x="1408977" y="1828800"/>
            <a:ext cx="8754191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Polymorphism</a:t>
            </a:r>
            <a:r>
              <a:rPr lang="en-US" sz="8800" dirty="0" smtClean="0">
                <a:solidFill>
                  <a:srgbClr val="D1D5DB"/>
                </a:solidFill>
                <a:latin typeface="Söhne"/>
              </a:rPr>
              <a:t> </a:t>
            </a:r>
            <a:endParaRPr lang="he-IL" sz="8800" dirty="0"/>
          </a:p>
          <a:p>
            <a:pPr algn="ctr"/>
            <a:endParaRPr lang="en-US" sz="8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16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גלריה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759</TotalTime>
  <Words>597</Words>
  <Application>Microsoft Office PowerPoint</Application>
  <PresentationFormat>מסך רחב</PresentationFormat>
  <Paragraphs>63</Paragraphs>
  <Slides>19</Slides>
  <Notes>0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6" baseType="lpstr">
      <vt:lpstr>Arial</vt:lpstr>
      <vt:lpstr>Rockwell</vt:lpstr>
      <vt:lpstr>Segoe UI</vt:lpstr>
      <vt:lpstr>Söhne</vt:lpstr>
      <vt:lpstr>Times New Roman</vt:lpstr>
      <vt:lpstr>Verdana</vt:lpstr>
      <vt:lpstr>גלריה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POLYMORPHISM</vt:lpstr>
      <vt:lpstr>Polymorphism </vt:lpstr>
      <vt:lpstr>Polymorphism </vt:lpstr>
      <vt:lpstr>Polymorphism </vt:lpstr>
      <vt:lpstr>Overloading  העמסת מתודות</vt:lpstr>
      <vt:lpstr>Overriding  דריסת מתודות</vt:lpstr>
      <vt:lpstr>Overriding  דריסת מתודות</vt:lpstr>
      <vt:lpstr>Overriding  דריסת מתודות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</dc:creator>
  <cp:lastModifiedBy>moriya bitton</cp:lastModifiedBy>
  <cp:revision>9</cp:revision>
  <dcterms:created xsi:type="dcterms:W3CDTF">2023-09-18T11:09:22Z</dcterms:created>
  <dcterms:modified xsi:type="dcterms:W3CDTF">2024-01-22T13:02:30Z</dcterms:modified>
</cp:coreProperties>
</file>