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542" r:id="rId3"/>
    <p:sldId id="544" r:id="rId4"/>
    <p:sldId id="54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2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8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32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15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20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84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7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732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0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9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0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9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4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85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5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63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BAF0-297F-4193-8050-29DB9D8BA520}" type="datetimeFigureOut">
              <a:rPr lang="he-IL" smtClean="0"/>
              <a:t>כ"א/תשרי/תשפ"ד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899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sparrow.blogspot.com/2018/02/how-to-create-quiz-using-pytho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?section=window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JJpL9EmJB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CC72-8287-EE4D-8114-149296622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he-IL" cap="none" dirty="0"/>
              <a:t>תכנות מונחה עצמים</a:t>
            </a:r>
            <a:br>
              <a:rPr lang="he-IL" cap="none" dirty="0"/>
            </a:br>
            <a:r>
              <a:rPr lang="he-IL" cap="none" dirty="0" err="1"/>
              <a:t>P</a:t>
            </a:r>
            <a:r>
              <a:rPr lang="en-US" cap="none" dirty="0" err="1"/>
              <a:t>ython</a:t>
            </a:r>
            <a:br>
              <a:rPr lang="he-IL" cap="none" dirty="0"/>
            </a:br>
            <a:endParaRPr lang="en-US" cap="none" dirty="0"/>
          </a:p>
        </p:txBody>
      </p:sp>
      <p:pic>
        <p:nvPicPr>
          <p:cNvPr id="7" name="תמונה 6" descr="תמונה שמכילה טקסט, גופן, צילום מסך, לוגו&#10;&#10;התיאור נוצר באופן אוטומטי">
            <a:extLst>
              <a:ext uri="{FF2B5EF4-FFF2-40B4-BE49-F238E27FC236}">
                <a16:creationId xmlns:a16="http://schemas.microsoft.com/office/drawing/2014/main" id="{7584DAEF-9E4A-9406-FAC7-61510D26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1094" y="3429000"/>
            <a:ext cx="5981700" cy="3143251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1F5CD84-014C-097C-A389-D31906DC73C7}"/>
              </a:ext>
            </a:extLst>
          </p:cNvPr>
          <p:cNvSpPr txBox="1"/>
          <p:nvPr/>
        </p:nvSpPr>
        <p:spPr>
          <a:xfrm>
            <a:off x="3301094" y="6572251"/>
            <a:ext cx="598170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hlinkClick r:id="rId3" tooltip="https://wsparrow.blogspot.com/2018/02/how-to-create-quiz-using-python.html"/>
              </a:rPr>
              <a:t>תמונה זו</a:t>
            </a:r>
            <a:r>
              <a:rPr lang="he-IL" sz="900" dirty="0"/>
              <a:t> מאת מחבר לא ידוע ניתן </a:t>
            </a:r>
            <a:r>
              <a:rPr lang="he-IL" sz="900" dirty="0" err="1"/>
              <a:t>ברשיון</a:t>
            </a:r>
            <a:r>
              <a:rPr lang="he-IL" sz="900" dirty="0"/>
              <a:t> במסגרת </a:t>
            </a:r>
            <a:r>
              <a:rPr lang="he-IL" sz="900" dirty="0">
                <a:hlinkClick r:id="rId4" tooltip="https://creativecommons.org/licenses/by-nc-sa/3.0/"/>
              </a:rPr>
              <a:t>CC BY-SA-NC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8570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383187A0-719F-0E59-AE0F-508EEB5D18E1}"/>
              </a:ext>
            </a:extLst>
          </p:cNvPr>
          <p:cNvSpPr txBox="1">
            <a:spLocks/>
          </p:cNvSpPr>
          <p:nvPr/>
        </p:nvSpPr>
        <p:spPr>
          <a:xfrm>
            <a:off x="5050971" y="272145"/>
            <a:ext cx="6340084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377">
              <a:lnSpc>
                <a:spcPct val="90000"/>
              </a:lnSpc>
              <a:spcAft>
                <a:spcPts val="600"/>
              </a:spcAft>
            </a:pPr>
            <a:r>
              <a:rPr lang="en-US" sz="3400" b="1" dirty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python</a:t>
            </a:r>
          </a:p>
        </p:txBody>
      </p:sp>
      <p:pic>
        <p:nvPicPr>
          <p:cNvPr id="15" name="Picture 14" descr="CPU עם מספרים בינאריים ושרטוט">
            <a:extLst>
              <a:ext uri="{FF2B5EF4-FFF2-40B4-BE49-F238E27FC236}">
                <a16:creationId xmlns:a16="http://schemas.microsoft.com/office/drawing/2014/main" id="{0069D5AB-E322-0E3C-A6CA-7DBA1BB18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8" r="28037"/>
          <a:stretch/>
        </p:blipFill>
        <p:spPr>
          <a:xfrm>
            <a:off x="21" y="10"/>
            <a:ext cx="4635987" cy="685799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03684A7-A707-6B5F-8F5A-16DDEA026291}"/>
              </a:ext>
            </a:extLst>
          </p:cNvPr>
          <p:cNvSpPr txBox="1"/>
          <p:nvPr/>
        </p:nvSpPr>
        <p:spPr>
          <a:xfrm>
            <a:off x="4927472" y="2096064"/>
            <a:ext cx="634008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algn="ctr" defTabSz="914377">
              <a:lnSpc>
                <a:spcPct val="120000"/>
              </a:lnSpc>
              <a:spcAft>
                <a:spcPts val="600"/>
              </a:spcAft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9D6175C1-08FC-8DFD-5C62-245CE1EB737E}"/>
              </a:ext>
            </a:extLst>
          </p:cNvPr>
          <p:cNvSpPr txBox="1"/>
          <p:nvPr/>
        </p:nvSpPr>
        <p:spPr>
          <a:xfrm>
            <a:off x="5050972" y="1679140"/>
            <a:ext cx="65858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400" dirty="0" err="1"/>
              <a:t>פייתון</a:t>
            </a:r>
            <a:r>
              <a:rPr lang="he-IL" sz="2400" dirty="0"/>
              <a:t> היא שפת תכנות דינמית ופשוטה, הנמצאת בשימוש נרחב בתחום התכנות. </a:t>
            </a:r>
          </a:p>
          <a:p>
            <a:pPr algn="r"/>
            <a:r>
              <a:rPr lang="he-IL" sz="2400" dirty="0"/>
              <a:t>השפה נוצרה בשנת 1991 והתפתחה מאז בהתבסס על עקרונות תכנות פשוטים וקריאים.</a:t>
            </a:r>
          </a:p>
          <a:p>
            <a:pPr algn="r"/>
            <a:r>
              <a:rPr lang="he-IL" sz="2400" dirty="0"/>
              <a:t> המטרה העיקרית של </a:t>
            </a:r>
            <a:r>
              <a:rPr lang="he-IL" sz="2400" dirty="0" err="1"/>
              <a:t>פייתון</a:t>
            </a:r>
            <a:r>
              <a:rPr lang="he-IL" sz="2400" dirty="0"/>
              <a:t> היא להקל על התכנות ולעשות את הקוד קריא ופשוט להבנה. בעבור מתכנתים, זה יוצר מהירות בכתיבת הקוד ומפשט את התהליך 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558B9A7-CE9B-24E3-D5C5-BC145D4E0646}"/>
              </a:ext>
            </a:extLst>
          </p:cNvPr>
          <p:cNvSpPr txBox="1"/>
          <p:nvPr/>
        </p:nvSpPr>
        <p:spPr>
          <a:xfrm>
            <a:off x="4958022" y="5210754"/>
            <a:ext cx="7261613" cy="11608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189" algn="just" rtl="1">
              <a:lnSpc>
                <a:spcPct val="150000"/>
              </a:lnSpc>
              <a:spcAft>
                <a:spcPts val="800"/>
              </a:spcAft>
            </a:pP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אנו נכתוב </a:t>
            </a:r>
            <a:r>
              <a:rPr lang="he-IL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בפייתון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 בתוכנת </a:t>
            </a:r>
            <a:r>
              <a:rPr lang="en-US" sz="2400" b="1" kern="100" dirty="0">
                <a:latin typeface="FrankRuehl" panose="020E05030601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, עם 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  <a:hlinkClick r:id="rId3"/>
              </a:rPr>
              <a:t>הורדה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 והתקנה פשוטה  </a:t>
            </a:r>
          </a:p>
          <a:p>
            <a:pPr marL="457189" algn="just" rtl="1">
              <a:lnSpc>
                <a:spcPct val="150000"/>
              </a:lnSpc>
              <a:spcAft>
                <a:spcPts val="800"/>
              </a:spcAft>
            </a:pPr>
            <a:r>
              <a:rPr lang="he-IL" sz="2000" b="1" kern="100" dirty="0"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סרטון הדרכ</a:t>
            </a:r>
            <a:r>
              <a:rPr lang="he-IL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ה להורדה</a:t>
            </a: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8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6523B-E7B2-BCE1-972C-BCFEA237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402771"/>
            <a:ext cx="9905999" cy="979715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מטרות עיקריות של </a:t>
            </a:r>
            <a:r>
              <a:rPr lang="he-IL" sz="4000" dirty="0" err="1"/>
              <a:t>פייתון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432B79-D4DD-0E3B-5023-A0A8B7C8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1578427"/>
            <a:ext cx="11058296" cy="5072744"/>
          </a:xfrm>
        </p:spPr>
        <p:txBody>
          <a:bodyPr>
            <a:normAutofit fontScale="47500" lnSpcReduction="20000"/>
          </a:bodyPr>
          <a:lstStyle/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קריאה וקלה להבנה: </a:t>
            </a:r>
            <a:r>
              <a:rPr lang="he-IL" sz="5100" dirty="0" err="1">
                <a:latin typeface="Arial" panose="020B0604020202020204" pitchFamily="34" charset="0"/>
                <a:cs typeface="Arial" panose="020B0604020202020204" pitchFamily="34" charset="0"/>
              </a:rPr>
              <a:t>פייתון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 מתאפיינת בקוד שקריא ופשוט להבנה. 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דינמיות: </a:t>
            </a:r>
            <a:r>
              <a:rPr lang="he-IL" sz="5100" dirty="0" err="1">
                <a:latin typeface="Arial" panose="020B0604020202020204" pitchFamily="34" charset="0"/>
                <a:cs typeface="Arial" panose="020B0604020202020204" pitchFamily="34" charset="0"/>
              </a:rPr>
              <a:t>פייתון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 היא שפת תכנות דינמית, שמאשרת התעלמות מטיפוסים במהלך הכתיבה ומאפשרת החלפת טיפוסים במהלך הריצה, מה שמאפשר כתיבת קוד גמיש ומהיר יותר.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מגוון פלטפורמות: </a:t>
            </a:r>
            <a:r>
              <a:rPr lang="he-IL" sz="5100" dirty="0" err="1">
                <a:latin typeface="Arial" panose="020B0604020202020204" pitchFamily="34" charset="0"/>
                <a:cs typeface="Arial" panose="020B0604020202020204" pitchFamily="34" charset="0"/>
              </a:rPr>
              <a:t>פייתון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 זמינה על מגוון רחב של מערכות הפעלה ופלטפורמות ויש לה מערכת ניהול חבילות עוצמתית 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(pip)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 המאפשרת התקנת וניהול ספריות חיצוניות בקלות.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מגוון רחב של שימושים: </a:t>
            </a:r>
            <a:r>
              <a:rPr lang="he-IL" sz="5100" dirty="0" err="1">
                <a:latin typeface="Arial" panose="020B0604020202020204" pitchFamily="34" charset="0"/>
                <a:cs typeface="Arial" panose="020B0604020202020204" pitchFamily="34" charset="0"/>
              </a:rPr>
              <a:t>פייתון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 מתאימה למגוון רחב של יישומים, כולל פיתוח אפליקציות ואתרי אינטרנט, תכנות מדעי, פיתוח משחקים, תכנות מערכות, תוכנות תחזוקה, ועוד.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>
              <a:spcAft>
                <a:spcPts val="800"/>
              </a:spcAft>
            </a:pP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קהילה רחבה ותמיכה עוצמתית: </a:t>
            </a:r>
            <a:r>
              <a:rPr lang="he-IL" sz="5100" dirty="0" err="1">
                <a:latin typeface="Arial" panose="020B0604020202020204" pitchFamily="34" charset="0"/>
                <a:cs typeface="Arial" panose="020B0604020202020204" pitchFamily="34" charset="0"/>
              </a:rPr>
              <a:t>פייתון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 נמצאת בשימוש נרחב עם קהל משתמשים גדול, קהילה פעילה של מפתחים ומשתמשים שמספקים תמיכה, וכמו כן קיימים מגוון ספריות ותוספות תוכנה מוכנות (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) שמסייעות בפיתוח.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85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5A0BAE5-FC63-692D-31DB-C4454CDB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0294" cy="6858000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E5212FBC-5870-C972-C577-BC9ED75A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9" y="293913"/>
            <a:ext cx="5671456" cy="67491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Python vs java</a:t>
            </a:r>
            <a:endParaRPr lang="he-IL" sz="4000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C26FDAAF-1A36-ABAF-177F-599B567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686" y="1197430"/>
            <a:ext cx="5921831" cy="5421087"/>
          </a:xfrm>
        </p:spPr>
        <p:txBody>
          <a:bodyPr>
            <a:normAutofit/>
          </a:bodyPr>
          <a:lstStyle/>
          <a:p>
            <a:pPr marL="457189" algn="just">
              <a:lnSpc>
                <a:spcPct val="150000"/>
              </a:lnSpc>
            </a:pPr>
            <a:r>
              <a:rPr lang="he-IL" sz="2200">
                <a:latin typeface="Arial" panose="020B0604020202020204" pitchFamily="34" charset="0"/>
                <a:cs typeface="Arial" panose="020B0604020202020204" pitchFamily="34" charset="0"/>
              </a:rPr>
              <a:t>בדומה ל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he-IL" sz="2200">
                <a:latin typeface="Arial" panose="020B0604020202020204" pitchFamily="34" charset="0"/>
                <a:cs typeface="Arial" panose="020B0604020202020204" pitchFamily="34" charset="0"/>
              </a:rPr>
              <a:t> גם פייתון תומכת בתכנות מונחה עצמים ומשתמשת במחלקות ואובייקטים כדי לארגן ולנהל את הקוד.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algn="just">
              <a:lnSpc>
                <a:spcPct val="150000"/>
              </a:lnSpc>
            </a:pPr>
            <a:r>
              <a:rPr lang="he-IL" sz="2200">
                <a:latin typeface="Arial" panose="020B0604020202020204" pitchFamily="34" charset="0"/>
                <a:cs typeface="Arial" panose="020B0604020202020204" pitchFamily="34" charset="0"/>
              </a:rPr>
              <a:t>בשני השפות נוכל ליצור מחלקות (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he-IL" sz="2200">
                <a:latin typeface="Arial" panose="020B0604020202020204" pitchFamily="34" charset="0"/>
                <a:cs typeface="Arial" panose="020B0604020202020204" pitchFamily="34" charset="0"/>
              </a:rPr>
              <a:t>) וליצור אובייקטים מהן, ולהשתמש בתכונות ובשיטות שנמצאות במחלקות בהתאם.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algn="just">
              <a:lnSpc>
                <a:spcPct val="150000"/>
              </a:lnSpc>
              <a:spcAft>
                <a:spcPts val="800"/>
              </a:spcAft>
            </a:pPr>
            <a:r>
              <a:rPr lang="he-IL" sz="2200">
                <a:latin typeface="Arial" panose="020B0604020202020204" pitchFamily="34" charset="0"/>
                <a:cs typeface="Arial" panose="020B0604020202020204" pitchFamily="34" charset="0"/>
              </a:rPr>
              <a:t>פייתון יותר קצרה בפשטות ובירידה לפרטים בהגדרת המחלקות והאובייקטים, ומאפשרת להתמקד יותר במימוש המתודות  והאלגוריתמים</a:t>
            </a:r>
            <a:r>
              <a:rPr lang="he-IL" sz="19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16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5FFB-B929-2E48-9899-DE8BF5D9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247649"/>
            <a:ext cx="9905999" cy="1905000"/>
          </a:xfrm>
        </p:spPr>
        <p:txBody>
          <a:bodyPr/>
          <a:lstStyle/>
          <a:p>
            <a:r>
              <a:rPr lang="en-US" cap="none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B9AE-7DBD-5449-9CE2-407172EB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47" y="962545"/>
            <a:ext cx="9905999" cy="312420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works on different platforms (Windows, Mac, Linux, Raspberry Pi, </a:t>
            </a:r>
            <a:r>
              <a:rPr lang="en-US" sz="1800" dirty="0" err="1">
                <a:effectLst/>
                <a:latin typeface="var(--font-din)"/>
              </a:rPr>
              <a:t>etc</a:t>
            </a:r>
            <a:r>
              <a:rPr lang="en-US" sz="1800" dirty="0">
                <a:effectLst/>
                <a:latin typeface="var(--font-din)"/>
              </a:rPr>
              <a:t>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has a simple syntax similar to the English language.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has syntax that allows developers to write programs with fewer lines than some other programming languages.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runs on an interpreter system, meaning that code can be executed as soon as it is written. This means that prototyping can be very quick.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can be treated in a procedural way, an object-oriented way or a functional way.</a:t>
            </a:r>
          </a:p>
          <a:p>
            <a:endParaRPr lang="en-US" sz="1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51ECE6-9B65-A24B-948D-E2787487B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 t="4345" r="-931" b="-512"/>
          <a:stretch/>
        </p:blipFill>
        <p:spPr>
          <a:xfrm>
            <a:off x="3331029" y="3940629"/>
            <a:ext cx="5523041" cy="29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134F-B7C8-3846-ADDA-CB2067F1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8" y="0"/>
            <a:ext cx="9905999" cy="1905000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cs typeface="Trebuchet MS"/>
              </a:rPr>
              <a:t>Python Indentation</a:t>
            </a:r>
            <a:br>
              <a:rPr lang="en-US" cap="none" dirty="0">
                <a:solidFill>
                  <a:schemeClr val="tx1"/>
                </a:solidFill>
                <a:cs typeface="Trebuchet MS"/>
              </a:rPr>
            </a:b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D077-154A-3540-850E-B4D633DB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1" y="1431950"/>
            <a:ext cx="3979227" cy="4265815"/>
          </a:xfrm>
        </p:spPr>
        <p:txBody>
          <a:bodyPr>
            <a:normAutofit/>
          </a:bodyPr>
          <a:lstStyle/>
          <a:p>
            <a:pPr fontAlgn="base"/>
            <a:r>
              <a:rPr lang="en-US" cap="none" dirty="0">
                <a:effectLst/>
                <a:latin typeface="var(--font-din)"/>
              </a:rPr>
              <a:t>Indentation refers to the spaces at the beginning of a code line.</a:t>
            </a:r>
          </a:p>
          <a:p>
            <a:pPr fontAlgn="base"/>
            <a:r>
              <a:rPr lang="en-US" cap="none" dirty="0">
                <a:effectLst/>
                <a:latin typeface="var(--font-din)"/>
              </a:rPr>
              <a:t>Where in other programming languages the indentation in code is for readability only, the indentation in Python is very important.</a:t>
            </a:r>
          </a:p>
          <a:p>
            <a:pPr fontAlgn="base"/>
            <a:r>
              <a:rPr lang="en-US" cap="none" dirty="0">
                <a:effectLst/>
                <a:latin typeface="var(--font-din)"/>
              </a:rPr>
              <a:t>Python uses indentation to indicate a block of code.</a:t>
            </a:r>
          </a:p>
          <a:p>
            <a:endParaRPr lang="en-US" cap="none" dirty="0"/>
          </a:p>
        </p:txBody>
      </p:sp>
      <p:pic>
        <p:nvPicPr>
          <p:cNvPr id="4" name="תמונה 10">
            <a:extLst>
              <a:ext uri="{FF2B5EF4-FFF2-40B4-BE49-F238E27FC236}">
                <a16:creationId xmlns:a16="http://schemas.microsoft.com/office/drawing/2014/main" id="{D0790F20-F202-9540-8A8A-E5FDA7D33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378" y="1560186"/>
            <a:ext cx="7174612" cy="40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4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אריג דמשק</Template>
  <TotalTime>1</TotalTime>
  <Words>423</Words>
  <Application>Microsoft Office PowerPoint</Application>
  <PresentationFormat>מסך רחב</PresentationFormat>
  <Paragraphs>28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FrankRuehl</vt:lpstr>
      <vt:lpstr>Rockwell</vt:lpstr>
      <vt:lpstr>var(--font-din)</vt:lpstr>
      <vt:lpstr>Damask</vt:lpstr>
      <vt:lpstr>תכנות מונחה עצמים Python </vt:lpstr>
      <vt:lpstr>מצגת של PowerPoint‏</vt:lpstr>
      <vt:lpstr>מטרות עיקריות של פייתון</vt:lpstr>
      <vt:lpstr>Python vs java</vt:lpstr>
      <vt:lpstr>Why Python?</vt:lpstr>
      <vt:lpstr>Python Indentation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מונחה עצמים Python </dc:title>
  <dc:creator>אילן שמחון</dc:creator>
  <cp:lastModifiedBy>אילן שמחון</cp:lastModifiedBy>
  <cp:revision>1</cp:revision>
  <dcterms:created xsi:type="dcterms:W3CDTF">2023-10-06T08:47:44Z</dcterms:created>
  <dcterms:modified xsi:type="dcterms:W3CDTF">2023-10-06T08:48:45Z</dcterms:modified>
</cp:coreProperties>
</file>