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78" r:id="rId4"/>
  </p:sldMasterIdLst>
  <p:sldIdLst>
    <p:sldId id="256" r:id="rId5"/>
    <p:sldId id="257" r:id="rId6"/>
    <p:sldId id="258" r:id="rId7"/>
    <p:sldId id="259" r:id="rId8"/>
    <p:sldId id="260" r:id="rId9"/>
    <p:sldId id="261" r:id="rId10"/>
    <p:sldId id="262" r:id="rId11"/>
    <p:sldId id="263" r:id="rId12"/>
    <p:sldId id="265" r:id="rId13"/>
    <p:sldId id="264" r:id="rId14"/>
    <p:sldId id="266" r:id="rId15"/>
    <p:sldId id="267" r:id="rId16"/>
    <p:sldId id="268" r:id="rId17"/>
    <p:sldId id="269" r:id="rId18"/>
    <p:sldId id="270" r:id="rId19"/>
    <p:sldId id="271" r:id="rId20"/>
    <p:sldId id="281" r:id="rId21"/>
    <p:sldId id="273" r:id="rId22"/>
    <p:sldId id="272"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26" autoAdjust="0"/>
    <p:restoredTop sz="94660"/>
  </p:normalViewPr>
  <p:slideViewPr>
    <p:cSldViewPr snapToGrid="0">
      <p:cViewPr>
        <p:scale>
          <a:sx n="63" d="100"/>
          <a:sy n="63" d="100"/>
        </p:scale>
        <p:origin x="7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95309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15167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07461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5626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6408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261673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06218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3671327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70152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16099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86194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5591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56404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65071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87984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253714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7AFDDB5-8CA9-49F4-A401-A588E20126C3}" type="datetimeFigureOut">
              <a:rPr lang="he-IL" smtClean="0"/>
              <a:t>כ"א/תשרי/תשפ"ד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9CE8DAB-329F-44C2-BFBF-FC4A00A59F82}" type="slidenum">
              <a:rPr lang="he-IL" smtClean="0"/>
              <a:t>‹#›</a:t>
            </a:fld>
            <a:endParaRPr lang="he-IL"/>
          </a:p>
        </p:txBody>
      </p:sp>
    </p:spTree>
    <p:extLst>
      <p:ext uri="{BB962C8B-B14F-4D97-AF65-F5344CB8AC3E}">
        <p14:creationId xmlns:p14="http://schemas.microsoft.com/office/powerpoint/2010/main" val="157207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AFDDB5-8CA9-49F4-A401-A588E20126C3}" type="datetimeFigureOut">
              <a:rPr lang="he-IL" smtClean="0"/>
              <a:t>כ"א/תשרי/תשפ"ד</a:t>
            </a:fld>
            <a:endParaRPr lang="he-I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CE8DAB-329F-44C2-BFBF-FC4A00A59F82}" type="slidenum">
              <a:rPr lang="he-IL" smtClean="0"/>
              <a:t>‹#›</a:t>
            </a:fld>
            <a:endParaRPr lang="he-IL"/>
          </a:p>
        </p:txBody>
      </p:sp>
    </p:spTree>
    <p:extLst>
      <p:ext uri="{BB962C8B-B14F-4D97-AF65-F5344CB8AC3E}">
        <p14:creationId xmlns:p14="http://schemas.microsoft.com/office/powerpoint/2010/main" val="3093062847"/>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6E4F985-753E-3A24-9FAC-135704DE2769}"/>
              </a:ext>
            </a:extLst>
          </p:cNvPr>
          <p:cNvSpPr>
            <a:spLocks noGrp="1"/>
          </p:cNvSpPr>
          <p:nvPr>
            <p:ph type="ctrTitle"/>
          </p:nvPr>
        </p:nvSpPr>
        <p:spPr>
          <a:xfrm>
            <a:off x="1595269" y="1122363"/>
            <a:ext cx="9001462" cy="2387600"/>
          </a:xfrm>
        </p:spPr>
        <p:txBody>
          <a:bodyPr>
            <a:normAutofit/>
          </a:bodyPr>
          <a:lstStyle/>
          <a:p>
            <a:r>
              <a:rPr lang="he-IL" dirty="0"/>
              <a:t>תרגול 3</a:t>
            </a:r>
            <a:br>
              <a:rPr lang="he-IL" dirty="0"/>
            </a:br>
            <a:r>
              <a:rPr lang="he-IL" dirty="0"/>
              <a:t>תכנות מונחה עצמים</a:t>
            </a:r>
          </a:p>
        </p:txBody>
      </p:sp>
      <p:sp>
        <p:nvSpPr>
          <p:cNvPr id="3" name="כותרת משנה 2">
            <a:extLst>
              <a:ext uri="{FF2B5EF4-FFF2-40B4-BE49-F238E27FC236}">
                <a16:creationId xmlns:a16="http://schemas.microsoft.com/office/drawing/2014/main" id="{0F0CD5E7-2EFE-F521-B942-4E471D88D023}"/>
              </a:ext>
            </a:extLst>
          </p:cNvPr>
          <p:cNvSpPr>
            <a:spLocks noGrp="1"/>
          </p:cNvSpPr>
          <p:nvPr>
            <p:ph type="subTitle" idx="1"/>
          </p:nvPr>
        </p:nvSpPr>
        <p:spPr>
          <a:xfrm>
            <a:off x="3423920" y="4536440"/>
            <a:ext cx="8493760" cy="3225799"/>
          </a:xfrm>
        </p:spPr>
        <p:txBody>
          <a:bodyPr>
            <a:normAutofit/>
          </a:bodyPr>
          <a:lstStyle/>
          <a:p>
            <a:pPr algn="r">
              <a:lnSpc>
                <a:spcPct val="110000"/>
              </a:lnSpc>
            </a:pPr>
            <a:r>
              <a:rPr lang="he-IL" sz="1800" b="1" dirty="0"/>
              <a:t>נושאים:</a:t>
            </a:r>
          </a:p>
          <a:p>
            <a:pPr marL="342900" indent="-342900" algn="r">
              <a:lnSpc>
                <a:spcPct val="110000"/>
              </a:lnSpc>
              <a:buFont typeface="Arial" panose="020B0604020202020204" pitchFamily="34" charset="0"/>
              <a:buChar char="•"/>
            </a:pPr>
            <a:r>
              <a:rPr lang="he-IL" sz="1800" b="1" dirty="0"/>
              <a:t>ירושה</a:t>
            </a:r>
          </a:p>
          <a:p>
            <a:pPr marL="342900" indent="-342900" algn="r">
              <a:lnSpc>
                <a:spcPct val="110000"/>
              </a:lnSpc>
              <a:buFont typeface="Arial" panose="020B0604020202020204" pitchFamily="34" charset="0"/>
              <a:buChar char="•"/>
            </a:pPr>
            <a:r>
              <a:rPr lang="he-IL" sz="1800" b="1" dirty="0"/>
              <a:t>ממשקים</a:t>
            </a:r>
          </a:p>
          <a:p>
            <a:pPr marL="342900" indent="-342900" algn="r">
              <a:lnSpc>
                <a:spcPct val="110000"/>
              </a:lnSpc>
              <a:buFont typeface="Arial" panose="020B0604020202020204" pitchFamily="34" charset="0"/>
              <a:buChar char="•"/>
            </a:pPr>
            <a:r>
              <a:rPr lang="he-IL" sz="1800" b="1" dirty="0"/>
              <a:t>מחלקות אבסטרקטיות</a:t>
            </a:r>
          </a:p>
          <a:p>
            <a:pPr marL="342900" indent="-342900" algn="r">
              <a:lnSpc>
                <a:spcPct val="110000"/>
              </a:lnSpc>
              <a:buFont typeface="Arial" panose="020B0604020202020204" pitchFamily="34" charset="0"/>
              <a:buChar char="•"/>
            </a:pPr>
            <a:r>
              <a:rPr lang="he-IL" sz="1800" b="1" dirty="0"/>
              <a:t>פולימורפיזם</a:t>
            </a:r>
          </a:p>
          <a:p>
            <a:pPr marL="342900" indent="-342900" algn="r">
              <a:lnSpc>
                <a:spcPct val="110000"/>
              </a:lnSpc>
              <a:buFont typeface="Arial" panose="020B0604020202020204" pitchFamily="34" charset="0"/>
              <a:buChar char="•"/>
            </a:pPr>
            <a:endParaRPr lang="he-IL" sz="1100" b="1" dirty="0"/>
          </a:p>
        </p:txBody>
      </p:sp>
    </p:spTree>
    <p:extLst>
      <p:ext uri="{BB962C8B-B14F-4D97-AF65-F5344CB8AC3E}">
        <p14:creationId xmlns:p14="http://schemas.microsoft.com/office/powerpoint/2010/main" val="326043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F942123-17EB-BB2D-963F-FAF65E6E9054}"/>
              </a:ext>
            </a:extLst>
          </p:cNvPr>
          <p:cNvSpPr>
            <a:spLocks noGrp="1"/>
          </p:cNvSpPr>
          <p:nvPr>
            <p:ph type="title"/>
          </p:nvPr>
        </p:nvSpPr>
        <p:spPr>
          <a:xfrm>
            <a:off x="919119" y="365125"/>
            <a:ext cx="10353761" cy="1326321"/>
          </a:xfrm>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AED38990-05A4-B9BF-3E0E-1DC5623AFF6B}"/>
              </a:ext>
            </a:extLst>
          </p:cNvPr>
          <p:cNvSpPr>
            <a:spLocks noGrp="1"/>
          </p:cNvSpPr>
          <p:nvPr>
            <p:ph idx="1"/>
          </p:nvPr>
        </p:nvSpPr>
        <p:spPr>
          <a:xfrm>
            <a:off x="838200" y="1449705"/>
            <a:ext cx="10515600" cy="4351338"/>
          </a:xfrm>
        </p:spPr>
        <p:txBody>
          <a:bodyPr>
            <a:normAutofit/>
          </a:bodyPr>
          <a:lstStyle/>
          <a:p>
            <a:pPr marL="0" indent="0">
              <a:buNone/>
            </a:pPr>
            <a:r>
              <a:rPr lang="he-IL" dirty="0"/>
              <a:t>מימוש ממשק באמצעות מחלקה אנונימית:</a:t>
            </a:r>
          </a:p>
          <a:p>
            <a:pPr marL="0" indent="0">
              <a:buNone/>
            </a:pPr>
            <a:r>
              <a:rPr lang="he-IL" dirty="0"/>
              <a:t>מלבד מימוש ממשק על ידי מחלקה רגילה, ניתן לממש באמצעות מחלקה אנונימית</a:t>
            </a:r>
          </a:p>
          <a:p>
            <a:pPr marL="0" indent="0">
              <a:buNone/>
            </a:pPr>
            <a:endParaRPr lang="he-IL" dirty="0"/>
          </a:p>
        </p:txBody>
      </p:sp>
      <p:pic>
        <p:nvPicPr>
          <p:cNvPr id="6" name="תמונה 5">
            <a:extLst>
              <a:ext uri="{FF2B5EF4-FFF2-40B4-BE49-F238E27FC236}">
                <a16:creationId xmlns:a16="http://schemas.microsoft.com/office/drawing/2014/main" id="{E63E8F95-7CD3-3C3F-8F26-DF87ED97B2C4}"/>
              </a:ext>
            </a:extLst>
          </p:cNvPr>
          <p:cNvPicPr>
            <a:picLocks noChangeAspect="1"/>
          </p:cNvPicPr>
          <p:nvPr/>
        </p:nvPicPr>
        <p:blipFill>
          <a:blip r:embed="rId2"/>
          <a:stretch>
            <a:fillRect/>
          </a:stretch>
        </p:blipFill>
        <p:spPr>
          <a:xfrm>
            <a:off x="296942" y="2956243"/>
            <a:ext cx="6454352" cy="3536632"/>
          </a:xfrm>
          <a:prstGeom prst="roundRect">
            <a:avLst>
              <a:gd name="adj" fmla="val 871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מציין מיקום תוכן 2">
            <a:extLst>
              <a:ext uri="{FF2B5EF4-FFF2-40B4-BE49-F238E27FC236}">
                <a16:creationId xmlns:a16="http://schemas.microsoft.com/office/drawing/2014/main" id="{F357B9E7-123B-FC63-3DC6-9B0E52CE4346}"/>
              </a:ext>
            </a:extLst>
          </p:cNvPr>
          <p:cNvSpPr txBox="1">
            <a:spLocks/>
          </p:cNvSpPr>
          <p:nvPr/>
        </p:nvSpPr>
        <p:spPr>
          <a:xfrm>
            <a:off x="6929119" y="3564414"/>
            <a:ext cx="5059797" cy="3695136"/>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he-IL" b="1" u="sng" dirty="0"/>
              <a:t>שימושים</a:t>
            </a:r>
          </a:p>
          <a:p>
            <a:pPr algn="r"/>
            <a:r>
              <a:rPr lang="he-IL" dirty="0"/>
              <a:t>כאשר כותבים מחלקה לשימוש חד פעמי</a:t>
            </a:r>
          </a:p>
          <a:p>
            <a:pPr algn="r"/>
            <a:r>
              <a:rPr lang="he-IL" dirty="0"/>
              <a:t>כאשר כותבים מחלקות קטנות עם מימוש שונה בכל אחת מהם</a:t>
            </a:r>
          </a:p>
          <a:p>
            <a:pPr marL="0" indent="0" algn="r">
              <a:buNone/>
            </a:pPr>
            <a:endParaRPr lang="he-IL" dirty="0"/>
          </a:p>
          <a:p>
            <a:pPr marL="0" indent="0" algn="r">
              <a:buNone/>
            </a:pPr>
            <a:r>
              <a:rPr lang="he-IL" b="1" dirty="0">
                <a:solidFill>
                  <a:srgbClr val="FF0000"/>
                </a:solidFill>
              </a:rPr>
              <a:t>אזהרה: </a:t>
            </a:r>
            <a:r>
              <a:rPr lang="he-IL" dirty="0"/>
              <a:t>זה עלול לסבך את הקוד ולהקשות על ההבנה שלו, מומלץ רק במקרים מסוימים!</a:t>
            </a:r>
          </a:p>
          <a:p>
            <a:endParaRPr lang="he-IL" dirty="0"/>
          </a:p>
        </p:txBody>
      </p:sp>
    </p:spTree>
    <p:extLst>
      <p:ext uri="{BB962C8B-B14F-4D97-AF65-F5344CB8AC3E}">
        <p14:creationId xmlns:p14="http://schemas.microsoft.com/office/powerpoint/2010/main" val="59458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6827D441-BAAF-E749-2744-547E8A52BF2E}"/>
              </a:ext>
            </a:extLst>
          </p:cNvPr>
          <p:cNvSpPr>
            <a:spLocks noGrp="1"/>
          </p:cNvSpPr>
          <p:nvPr>
            <p:ph type="title"/>
          </p:nvPr>
        </p:nvSpPr>
        <p:spPr>
          <a:xfrm>
            <a:off x="913796" y="186856"/>
            <a:ext cx="10353761" cy="1326321"/>
          </a:xfrm>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C1BF78A7-55AC-8986-CAD1-29C5CE32A0C1}"/>
              </a:ext>
            </a:extLst>
          </p:cNvPr>
          <p:cNvSpPr>
            <a:spLocks noGrp="1"/>
          </p:cNvSpPr>
          <p:nvPr>
            <p:ph idx="1"/>
          </p:nvPr>
        </p:nvSpPr>
        <p:spPr>
          <a:xfrm>
            <a:off x="1289715" y="1793190"/>
            <a:ext cx="10353762" cy="3695136"/>
          </a:xfrm>
        </p:spPr>
        <p:txBody>
          <a:bodyPr/>
          <a:lstStyle/>
          <a:p>
            <a:pPr marL="0" indent="0">
              <a:buNone/>
            </a:pPr>
            <a:r>
              <a:rPr lang="he-IL" dirty="0"/>
              <a:t>מימוש באמצעות ביטוי </a:t>
            </a:r>
            <a:r>
              <a:rPr lang="en-US" dirty="0"/>
              <a:t>lambda</a:t>
            </a:r>
            <a:r>
              <a:rPr lang="he-IL" dirty="0"/>
              <a:t>:</a:t>
            </a:r>
          </a:p>
          <a:p>
            <a:pPr marL="0" indent="0">
              <a:buNone/>
            </a:pPr>
            <a:r>
              <a:rPr lang="he-IL" dirty="0"/>
              <a:t>אם הממשק מכיל הצהרה על מתודה אחת בלבד, ניתן לממש את הממשק על ידי ביטוי </a:t>
            </a:r>
            <a:r>
              <a:rPr lang="en-US" dirty="0"/>
              <a:t>lambda</a:t>
            </a:r>
            <a:r>
              <a:rPr lang="he-IL" dirty="0"/>
              <a:t> שמשמעותו תהיה מימוש הפונקציה הבודדת:</a:t>
            </a:r>
          </a:p>
        </p:txBody>
      </p:sp>
      <p:pic>
        <p:nvPicPr>
          <p:cNvPr id="7" name="תמונה 6">
            <a:extLst>
              <a:ext uri="{FF2B5EF4-FFF2-40B4-BE49-F238E27FC236}">
                <a16:creationId xmlns:a16="http://schemas.microsoft.com/office/drawing/2014/main" id="{80F03882-69CF-E0B5-17CA-C23E2E5572E0}"/>
              </a:ext>
            </a:extLst>
          </p:cNvPr>
          <p:cNvPicPr>
            <a:picLocks noChangeAspect="1"/>
          </p:cNvPicPr>
          <p:nvPr/>
        </p:nvPicPr>
        <p:blipFill>
          <a:blip r:embed="rId2"/>
          <a:stretch>
            <a:fillRect/>
          </a:stretch>
        </p:blipFill>
        <p:spPr>
          <a:xfrm>
            <a:off x="707275" y="3894758"/>
            <a:ext cx="6099925" cy="2598117"/>
          </a:xfrm>
          <a:prstGeom prst="roundRect">
            <a:avLst>
              <a:gd name="adj" fmla="val 709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מציין מיקום תוכן 2">
            <a:extLst>
              <a:ext uri="{FF2B5EF4-FFF2-40B4-BE49-F238E27FC236}">
                <a16:creationId xmlns:a16="http://schemas.microsoft.com/office/drawing/2014/main" id="{A6308EEF-2177-E263-1F4A-BAC931CB52E4}"/>
              </a:ext>
            </a:extLst>
          </p:cNvPr>
          <p:cNvSpPr txBox="1">
            <a:spLocks/>
          </p:cNvSpPr>
          <p:nvPr/>
        </p:nvSpPr>
        <p:spPr>
          <a:xfrm>
            <a:off x="6898641" y="4823576"/>
            <a:ext cx="5059797" cy="3695136"/>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he-IL" b="1" u="sng" dirty="0"/>
              <a:t>שימושים </a:t>
            </a:r>
          </a:p>
          <a:p>
            <a:pPr marL="457200" indent="-457200">
              <a:buFont typeface="Arial" panose="020B0604020202020204" pitchFamily="34" charset="0"/>
              <a:buChar char="•"/>
            </a:pPr>
            <a:r>
              <a:rPr lang="he-IL" dirty="0"/>
              <a:t>כפרמטר לפונקציה</a:t>
            </a:r>
          </a:p>
          <a:p>
            <a:pPr marL="285750" indent="-285750">
              <a:buFont typeface="Arial" panose="020B0604020202020204" pitchFamily="34" charset="0"/>
              <a:buChar char="•"/>
            </a:pPr>
            <a:r>
              <a:rPr lang="he-IL" dirty="0"/>
              <a:t>כאשר מדובר במימוש קטן ונקודתי למשהו ספציפי</a:t>
            </a:r>
          </a:p>
          <a:p>
            <a:pPr marL="0" indent="0" algn="r">
              <a:buNone/>
            </a:pPr>
            <a:endParaRPr lang="he-IL" dirty="0"/>
          </a:p>
          <a:p>
            <a:endParaRPr lang="he-IL" dirty="0"/>
          </a:p>
        </p:txBody>
      </p:sp>
    </p:spTree>
    <p:extLst>
      <p:ext uri="{BB962C8B-B14F-4D97-AF65-F5344CB8AC3E}">
        <p14:creationId xmlns:p14="http://schemas.microsoft.com/office/powerpoint/2010/main" val="265943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AB24C2-1CD3-7B4F-F500-62013B005033}"/>
              </a:ext>
            </a:extLst>
          </p:cNvPr>
          <p:cNvSpPr>
            <a:spLocks noGrp="1"/>
          </p:cNvSpPr>
          <p:nvPr>
            <p:ph type="title"/>
          </p:nvPr>
        </p:nvSpPr>
        <p:spPr/>
        <p:txBody>
          <a:bodyPr/>
          <a:lstStyle/>
          <a:p>
            <a:pPr algn="ctr"/>
            <a:r>
              <a:rPr lang="en-US" dirty="0"/>
              <a:t>Abstract Class</a:t>
            </a:r>
            <a:endParaRPr lang="he-IL" dirty="0"/>
          </a:p>
        </p:txBody>
      </p:sp>
      <p:sp>
        <p:nvSpPr>
          <p:cNvPr id="3" name="מציין מיקום תוכן 2">
            <a:extLst>
              <a:ext uri="{FF2B5EF4-FFF2-40B4-BE49-F238E27FC236}">
                <a16:creationId xmlns:a16="http://schemas.microsoft.com/office/drawing/2014/main" id="{357933F3-8B50-985D-898B-29294DF8C528}"/>
              </a:ext>
            </a:extLst>
          </p:cNvPr>
          <p:cNvSpPr>
            <a:spLocks noGrp="1"/>
          </p:cNvSpPr>
          <p:nvPr>
            <p:ph idx="1"/>
          </p:nvPr>
        </p:nvSpPr>
        <p:spPr>
          <a:xfrm>
            <a:off x="838200" y="1825624"/>
            <a:ext cx="10515600" cy="4890135"/>
          </a:xfrm>
        </p:spPr>
        <p:txBody>
          <a:bodyPr/>
          <a:lstStyle/>
          <a:p>
            <a:pPr marL="0" indent="0">
              <a:buNone/>
            </a:pPr>
            <a:r>
              <a:rPr lang="he-IL" dirty="0"/>
              <a:t>מוטיבציה:</a:t>
            </a:r>
          </a:p>
          <a:p>
            <a:r>
              <a:rPr lang="he-IL" dirty="0"/>
              <a:t>במצב בו יש כמה מחלקות שמממשות את אותו אובייקט וחלק מהמתודות שלהם ממומשות באותה הדרך – יש כתיבה כפולה של אותו קוד</a:t>
            </a:r>
          </a:p>
          <a:p>
            <a:r>
              <a:rPr lang="he-IL" dirty="0"/>
              <a:t>אם נרצה להגדיר שדות שמשותפים לכל המחלקות לא ניתן לעשות זאת בממשק</a:t>
            </a:r>
          </a:p>
          <a:p>
            <a:r>
              <a:rPr lang="he-IL" dirty="0"/>
              <a:t>אם נרצה לספק מחלקת אב עם מימוש שמהווה בסיס מימוש למחלקות היורשות אותה, ומאפשרת להם לדרוס את המימוש של פונקציות מסוימות במידת הצורך</a:t>
            </a:r>
          </a:p>
          <a:p>
            <a:pPr marL="0" indent="0">
              <a:buNone/>
            </a:pPr>
            <a:endParaRPr lang="he-IL" dirty="0"/>
          </a:p>
        </p:txBody>
      </p:sp>
    </p:spTree>
    <p:extLst>
      <p:ext uri="{BB962C8B-B14F-4D97-AF65-F5344CB8AC3E}">
        <p14:creationId xmlns:p14="http://schemas.microsoft.com/office/powerpoint/2010/main" val="169985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063802B-296C-B68E-3A5C-18DED746FFA4}"/>
              </a:ext>
            </a:extLst>
          </p:cNvPr>
          <p:cNvSpPr>
            <a:spLocks noGrp="1"/>
          </p:cNvSpPr>
          <p:nvPr>
            <p:ph type="title"/>
          </p:nvPr>
        </p:nvSpPr>
        <p:spPr/>
        <p:txBody>
          <a:bodyPr/>
          <a:lstStyle/>
          <a:p>
            <a:pPr algn="ctr"/>
            <a:r>
              <a:rPr lang="en-US" dirty="0"/>
              <a:t>Abstract Class</a:t>
            </a:r>
            <a:endParaRPr lang="he-IL" dirty="0"/>
          </a:p>
        </p:txBody>
      </p:sp>
      <p:sp>
        <p:nvSpPr>
          <p:cNvPr id="3" name="מציין מיקום תוכן 2">
            <a:extLst>
              <a:ext uri="{FF2B5EF4-FFF2-40B4-BE49-F238E27FC236}">
                <a16:creationId xmlns:a16="http://schemas.microsoft.com/office/drawing/2014/main" id="{8EF143AE-63D6-6E15-CE08-B2AC4992A472}"/>
              </a:ext>
            </a:extLst>
          </p:cNvPr>
          <p:cNvSpPr>
            <a:spLocks noGrp="1"/>
          </p:cNvSpPr>
          <p:nvPr>
            <p:ph idx="1"/>
          </p:nvPr>
        </p:nvSpPr>
        <p:spPr>
          <a:xfrm>
            <a:off x="838200" y="1819592"/>
            <a:ext cx="10947400" cy="4673283"/>
          </a:xfrm>
        </p:spPr>
        <p:txBody>
          <a:bodyPr>
            <a:normAutofit/>
          </a:bodyPr>
          <a:lstStyle/>
          <a:p>
            <a:pPr marL="0" indent="0">
              <a:lnSpc>
                <a:spcPct val="100000"/>
              </a:lnSpc>
              <a:buNone/>
            </a:pPr>
            <a:r>
              <a:rPr lang="he-IL" dirty="0"/>
              <a:t>הגדרה:</a:t>
            </a:r>
          </a:p>
          <a:p>
            <a:pPr marL="0" indent="0">
              <a:lnSpc>
                <a:spcPct val="100000"/>
              </a:lnSpc>
              <a:buNone/>
            </a:pPr>
            <a:r>
              <a:rPr lang="he-IL" dirty="0"/>
              <a:t>מחלקה אבסטרקטית היא מחלקה רגילה, מלבד כך שאי אפשר ליצור ממנה אובייקטים באופן ישיר. </a:t>
            </a:r>
          </a:p>
          <a:p>
            <a:pPr marL="0" indent="0">
              <a:lnSpc>
                <a:spcPct val="100000"/>
              </a:lnSpc>
              <a:buNone/>
            </a:pPr>
            <a:endParaRPr lang="he-IL" dirty="0"/>
          </a:p>
          <a:p>
            <a:pPr marL="0" indent="0">
              <a:lnSpc>
                <a:spcPct val="100000"/>
              </a:lnSpc>
              <a:buNone/>
            </a:pPr>
            <a:r>
              <a:rPr lang="he-IL" dirty="0"/>
              <a:t>המטרה של מחלקה אבסטרקטית היא להגדיר אוסף של תכונות המשותפות לכמה מחלקות, ולשמש רק כבסיס ליצירת מחלקות קונקרטיות (מחלקות שיש להן מימוש מלא לכל המתודות שלהן) שמהן יהיה ניתן ליצור אובייקטים</a:t>
            </a:r>
          </a:p>
          <a:p>
            <a:pPr marL="0" indent="0">
              <a:lnSpc>
                <a:spcPct val="100000"/>
              </a:lnSpc>
              <a:buNone/>
            </a:pPr>
            <a:endParaRPr lang="he-IL" dirty="0"/>
          </a:p>
          <a:p>
            <a:pPr marL="0" indent="0">
              <a:lnSpc>
                <a:spcPct val="100000"/>
              </a:lnSpc>
              <a:buNone/>
            </a:pPr>
            <a:r>
              <a:rPr lang="he-IL" dirty="0"/>
              <a:t>בפשטות, כל מטרתה היא לאפשר למחלקות אחרות לרשת ממנה ולהשתמש בשדות והמתודות שהיא הגדירה, והיא משמשת כמחלקת בסיס עם קוד כתוב שממנה משנים ובונים עוד בהתאם לצורך</a:t>
            </a:r>
          </a:p>
          <a:p>
            <a:pPr marL="0" indent="0">
              <a:buNone/>
            </a:pPr>
            <a:endParaRPr lang="he-IL" dirty="0"/>
          </a:p>
          <a:p>
            <a:pPr marL="0" indent="0">
              <a:buNone/>
            </a:pPr>
            <a:endParaRPr lang="en-US" dirty="0"/>
          </a:p>
        </p:txBody>
      </p:sp>
    </p:spTree>
    <p:extLst>
      <p:ext uri="{BB962C8B-B14F-4D97-AF65-F5344CB8AC3E}">
        <p14:creationId xmlns:p14="http://schemas.microsoft.com/office/powerpoint/2010/main" val="112381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52F1F8B-5B49-7C4E-15A0-9A60A5F96B01}"/>
              </a:ext>
            </a:extLst>
          </p:cNvPr>
          <p:cNvSpPr>
            <a:spLocks noGrp="1"/>
          </p:cNvSpPr>
          <p:nvPr>
            <p:ph type="title"/>
          </p:nvPr>
        </p:nvSpPr>
        <p:spPr>
          <a:xfrm>
            <a:off x="919119" y="609599"/>
            <a:ext cx="10353761" cy="1326321"/>
          </a:xfrm>
        </p:spPr>
        <p:txBody>
          <a:bodyPr/>
          <a:lstStyle/>
          <a:p>
            <a:pPr algn="ctr"/>
            <a:r>
              <a:rPr lang="en-US" dirty="0"/>
              <a:t>Abstract Class</a:t>
            </a:r>
            <a:endParaRPr lang="he-IL" dirty="0"/>
          </a:p>
        </p:txBody>
      </p:sp>
      <p:sp>
        <p:nvSpPr>
          <p:cNvPr id="3" name="מציין מיקום תוכן 2">
            <a:extLst>
              <a:ext uri="{FF2B5EF4-FFF2-40B4-BE49-F238E27FC236}">
                <a16:creationId xmlns:a16="http://schemas.microsoft.com/office/drawing/2014/main" id="{4300A2FC-577A-9E17-2838-89E51CA1217C}"/>
              </a:ext>
            </a:extLst>
          </p:cNvPr>
          <p:cNvSpPr>
            <a:spLocks noGrp="1"/>
          </p:cNvSpPr>
          <p:nvPr>
            <p:ph idx="1"/>
          </p:nvPr>
        </p:nvSpPr>
        <p:spPr>
          <a:xfrm>
            <a:off x="838199" y="1591945"/>
            <a:ext cx="10515600" cy="4351338"/>
          </a:xfrm>
        </p:spPr>
        <p:txBody>
          <a:bodyPr/>
          <a:lstStyle/>
          <a:p>
            <a:pPr marL="0" indent="0">
              <a:buNone/>
            </a:pPr>
            <a:r>
              <a:rPr lang="he-IL" dirty="0"/>
              <a:t>איך זה עובד?</a:t>
            </a:r>
          </a:p>
          <a:p>
            <a:r>
              <a:rPr lang="he-IL" dirty="0"/>
              <a:t>ירושה ממחלקה אבסטרקטית עובדת בדיוק כמו ירושה רגילה, עם </a:t>
            </a:r>
            <a:r>
              <a:rPr lang="en-US" dirty="0"/>
              <a:t>extends</a:t>
            </a:r>
            <a:endParaRPr lang="he-IL" dirty="0"/>
          </a:p>
          <a:p>
            <a:r>
              <a:rPr lang="he-IL" dirty="0"/>
              <a:t>ניתן להגדיר במחלקה אבסטרקטית שדות כרצוננו</a:t>
            </a:r>
          </a:p>
          <a:p>
            <a:r>
              <a:rPr lang="he-IL" dirty="0"/>
              <a:t>ניתן לממש רק חלק מהמתודות וחלק להשאיר ללא מימוש (צריך להצהיר על כך באמצעות הוספת </a:t>
            </a:r>
            <a:r>
              <a:rPr lang="en-US" dirty="0"/>
              <a:t>abstract</a:t>
            </a:r>
            <a:r>
              <a:rPr lang="he-IL" dirty="0"/>
              <a:t> בחתימה של הפונקציה)</a:t>
            </a:r>
          </a:p>
          <a:p>
            <a:r>
              <a:rPr lang="he-IL" dirty="0"/>
              <a:t> מחלקה אבסטרקטית יכולה לרשת ממחלקות אחרות וגם לממש ממשקים</a:t>
            </a:r>
          </a:p>
          <a:p>
            <a:pPr marL="0" indent="0">
              <a:buNone/>
            </a:pPr>
            <a:endParaRPr lang="he-IL" dirty="0"/>
          </a:p>
        </p:txBody>
      </p:sp>
      <p:pic>
        <p:nvPicPr>
          <p:cNvPr id="6" name="תמונה 5">
            <a:extLst>
              <a:ext uri="{FF2B5EF4-FFF2-40B4-BE49-F238E27FC236}">
                <a16:creationId xmlns:a16="http://schemas.microsoft.com/office/drawing/2014/main" id="{F6CF4DA6-53CA-7544-549A-CE9DB52F7F53}"/>
              </a:ext>
            </a:extLst>
          </p:cNvPr>
          <p:cNvPicPr>
            <a:picLocks noChangeAspect="1"/>
          </p:cNvPicPr>
          <p:nvPr/>
        </p:nvPicPr>
        <p:blipFill>
          <a:blip r:embed="rId2"/>
          <a:stretch>
            <a:fillRect/>
          </a:stretch>
        </p:blipFill>
        <p:spPr>
          <a:xfrm>
            <a:off x="163139" y="4922080"/>
            <a:ext cx="3067741" cy="4977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תמונה 4">
            <a:extLst>
              <a:ext uri="{FF2B5EF4-FFF2-40B4-BE49-F238E27FC236}">
                <a16:creationId xmlns:a16="http://schemas.microsoft.com/office/drawing/2014/main" id="{B11EBCA9-DC5E-92B8-F775-CD4A4C69A844}"/>
              </a:ext>
            </a:extLst>
          </p:cNvPr>
          <p:cNvPicPr>
            <a:picLocks noChangeAspect="1"/>
          </p:cNvPicPr>
          <p:nvPr/>
        </p:nvPicPr>
        <p:blipFill>
          <a:blip r:embed="rId3"/>
          <a:stretch>
            <a:fillRect/>
          </a:stretch>
        </p:blipFill>
        <p:spPr>
          <a:xfrm>
            <a:off x="163139" y="153536"/>
            <a:ext cx="3509518" cy="699904"/>
          </a:xfrm>
          <a:prstGeom prst="roundRect">
            <a:avLst>
              <a:gd name="adj" fmla="val 1086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0373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40A80B1-5521-13D4-9B56-830F0F31D1A3}"/>
              </a:ext>
            </a:extLst>
          </p:cNvPr>
          <p:cNvSpPr>
            <a:spLocks noGrp="1"/>
          </p:cNvSpPr>
          <p:nvPr>
            <p:ph type="title"/>
          </p:nvPr>
        </p:nvSpPr>
        <p:spPr>
          <a:xfrm>
            <a:off x="919119" y="609599"/>
            <a:ext cx="10353761" cy="1326321"/>
          </a:xfrm>
        </p:spPr>
        <p:txBody>
          <a:bodyPr/>
          <a:lstStyle/>
          <a:p>
            <a:pPr algn="ctr"/>
            <a:r>
              <a:rPr lang="en-US" dirty="0"/>
              <a:t>Abstract Class</a:t>
            </a:r>
            <a:endParaRPr lang="he-IL" dirty="0"/>
          </a:p>
        </p:txBody>
      </p:sp>
      <p:sp>
        <p:nvSpPr>
          <p:cNvPr id="3" name="מציין מיקום תוכן 2">
            <a:extLst>
              <a:ext uri="{FF2B5EF4-FFF2-40B4-BE49-F238E27FC236}">
                <a16:creationId xmlns:a16="http://schemas.microsoft.com/office/drawing/2014/main" id="{75B7D02C-D7EE-B5BD-E4BE-E473CFE0DFD9}"/>
              </a:ext>
            </a:extLst>
          </p:cNvPr>
          <p:cNvSpPr>
            <a:spLocks noGrp="1"/>
          </p:cNvSpPr>
          <p:nvPr>
            <p:ph idx="1"/>
          </p:nvPr>
        </p:nvSpPr>
        <p:spPr/>
        <p:txBody>
          <a:bodyPr/>
          <a:lstStyle/>
          <a:p>
            <a:pPr marL="0" indent="0">
              <a:buNone/>
            </a:pPr>
            <a:r>
              <a:rPr lang="he-IL" dirty="0"/>
              <a:t>למה להשתמש ב</a:t>
            </a:r>
            <a:r>
              <a:rPr lang="en-US" dirty="0"/>
              <a:t>abstract class</a:t>
            </a:r>
            <a:r>
              <a:rPr lang="he-IL" dirty="0"/>
              <a:t>?</a:t>
            </a:r>
          </a:p>
          <a:p>
            <a:r>
              <a:rPr lang="he-IL" dirty="0"/>
              <a:t>מאפשר בנייה מלאה של מחלקה, עם אפשרות לשנות אותה בהתאם לצרכים במחלקה היורשת</a:t>
            </a:r>
          </a:p>
          <a:p>
            <a:r>
              <a:rPr lang="he-IL" dirty="0"/>
              <a:t>כדי לאפשר מימוש של מתודות בעלות מימוש זהה, והצהרה ללא מימוש של מתודות בעלות מימוש נפרד</a:t>
            </a:r>
          </a:p>
          <a:p>
            <a:r>
              <a:rPr lang="he-IL" dirty="0"/>
              <a:t>כדי לאפשר הגדרה של שדות</a:t>
            </a:r>
          </a:p>
          <a:p>
            <a:r>
              <a:rPr lang="he-IL" dirty="0"/>
              <a:t>חוסך קוד כפול במספר מחלקות ומאפשר תחזוקה ושינויים של הקוד בקלות</a:t>
            </a:r>
          </a:p>
        </p:txBody>
      </p:sp>
    </p:spTree>
    <p:extLst>
      <p:ext uri="{BB962C8B-B14F-4D97-AF65-F5344CB8AC3E}">
        <p14:creationId xmlns:p14="http://schemas.microsoft.com/office/powerpoint/2010/main" val="2625495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5847AE-5D88-BF46-0FE1-A116D4827E36}"/>
              </a:ext>
            </a:extLst>
          </p:cNvPr>
          <p:cNvSpPr>
            <a:spLocks noGrp="1"/>
          </p:cNvSpPr>
          <p:nvPr>
            <p:ph type="title"/>
          </p:nvPr>
        </p:nvSpPr>
        <p:spPr/>
        <p:txBody>
          <a:bodyPr/>
          <a:lstStyle/>
          <a:p>
            <a:pPr algn="ctr"/>
            <a:r>
              <a:rPr lang="en-US" dirty="0"/>
              <a:t>Interface vs. abstract class</a:t>
            </a:r>
            <a:endParaRPr lang="he-IL" dirty="0"/>
          </a:p>
        </p:txBody>
      </p:sp>
      <p:graphicFrame>
        <p:nvGraphicFramePr>
          <p:cNvPr id="4" name="טבלה 4">
            <a:extLst>
              <a:ext uri="{FF2B5EF4-FFF2-40B4-BE49-F238E27FC236}">
                <a16:creationId xmlns:a16="http://schemas.microsoft.com/office/drawing/2014/main" id="{FF48FDC8-21B0-0A34-094A-121D12A7942E}"/>
              </a:ext>
            </a:extLst>
          </p:cNvPr>
          <p:cNvGraphicFramePr>
            <a:graphicFrameLocks noGrp="1"/>
          </p:cNvGraphicFramePr>
          <p:nvPr>
            <p:extLst>
              <p:ext uri="{D42A27DB-BD31-4B8C-83A1-F6EECF244321}">
                <p14:modId xmlns:p14="http://schemas.microsoft.com/office/powerpoint/2010/main" val="3979906444"/>
              </p:ext>
            </p:extLst>
          </p:nvPr>
        </p:nvGraphicFramePr>
        <p:xfrm>
          <a:off x="2496000" y="1728331"/>
          <a:ext cx="7200000" cy="4764544"/>
        </p:xfrm>
        <a:graphic>
          <a:graphicData uri="http://schemas.openxmlformats.org/drawingml/2006/table">
            <a:tbl>
              <a:tblPr rtl="1" firstRow="1" bandRow="1">
                <a:tableStyleId>{5C22544A-7EE6-4342-B048-85BDC9FD1C3A}</a:tableStyleId>
              </a:tblPr>
              <a:tblGrid>
                <a:gridCol w="3600000">
                  <a:extLst>
                    <a:ext uri="{9D8B030D-6E8A-4147-A177-3AD203B41FA5}">
                      <a16:colId xmlns:a16="http://schemas.microsoft.com/office/drawing/2014/main" val="1933861831"/>
                    </a:ext>
                  </a:extLst>
                </a:gridCol>
                <a:gridCol w="3600000">
                  <a:extLst>
                    <a:ext uri="{9D8B030D-6E8A-4147-A177-3AD203B41FA5}">
                      <a16:colId xmlns:a16="http://schemas.microsoft.com/office/drawing/2014/main" val="1341796194"/>
                    </a:ext>
                  </a:extLst>
                </a:gridCol>
              </a:tblGrid>
              <a:tr h="339028">
                <a:tc>
                  <a:txBody>
                    <a:bodyPr/>
                    <a:lstStyle/>
                    <a:p>
                      <a:pPr algn="ctr" rtl="1"/>
                      <a:r>
                        <a:rPr lang="en-US" dirty="0"/>
                        <a:t>Abstract class</a:t>
                      </a:r>
                      <a:endParaRPr lang="he-IL" dirty="0"/>
                    </a:p>
                  </a:txBody>
                  <a:tcPr>
                    <a:solidFill>
                      <a:schemeClr val="accent6">
                        <a:lumMod val="60000"/>
                        <a:lumOff val="40000"/>
                      </a:schemeClr>
                    </a:solidFill>
                  </a:tcPr>
                </a:tc>
                <a:tc>
                  <a:txBody>
                    <a:bodyPr/>
                    <a:lstStyle/>
                    <a:p>
                      <a:pPr algn="ctr" rtl="1"/>
                      <a:r>
                        <a:rPr lang="en-US" dirty="0"/>
                        <a:t>interface</a:t>
                      </a:r>
                      <a:endParaRPr lang="he-IL" dirty="0"/>
                    </a:p>
                  </a:txBody>
                  <a:tcPr>
                    <a:solidFill>
                      <a:schemeClr val="accent6">
                        <a:lumMod val="60000"/>
                        <a:lumOff val="40000"/>
                      </a:schemeClr>
                    </a:solidFill>
                  </a:tcPr>
                </a:tc>
                <a:extLst>
                  <a:ext uri="{0D108BD9-81ED-4DB2-BD59-A6C34878D82A}">
                    <a16:rowId xmlns:a16="http://schemas.microsoft.com/office/drawing/2014/main" val="2100599758"/>
                  </a:ext>
                </a:extLst>
              </a:tr>
              <a:tr h="389828">
                <a:tc>
                  <a:txBody>
                    <a:bodyPr/>
                    <a:lstStyle/>
                    <a:p>
                      <a:pPr rtl="1"/>
                      <a:r>
                        <a:rPr lang="he-IL" dirty="0"/>
                        <a:t>ירושה באמצעות </a:t>
                      </a:r>
                      <a:r>
                        <a:rPr lang="en-US" dirty="0"/>
                        <a:t>extends</a:t>
                      </a:r>
                      <a:endParaRPr lang="he-IL" dirty="0"/>
                    </a:p>
                  </a:txBody>
                  <a:tcPr>
                    <a:solidFill>
                      <a:schemeClr val="accent6">
                        <a:lumMod val="20000"/>
                        <a:lumOff val="80000"/>
                      </a:schemeClr>
                    </a:solidFill>
                  </a:tcPr>
                </a:tc>
                <a:tc>
                  <a:txBody>
                    <a:bodyPr/>
                    <a:lstStyle/>
                    <a:p>
                      <a:pPr rtl="1"/>
                      <a:r>
                        <a:rPr lang="he-IL" dirty="0"/>
                        <a:t>מימוש באמצעות </a:t>
                      </a:r>
                      <a:r>
                        <a:rPr lang="en-US" dirty="0"/>
                        <a:t>implements</a:t>
                      </a:r>
                      <a:endParaRPr lang="he-IL" dirty="0"/>
                    </a:p>
                  </a:txBody>
                  <a:tcPr>
                    <a:solidFill>
                      <a:schemeClr val="accent6">
                        <a:lumMod val="20000"/>
                        <a:lumOff val="80000"/>
                      </a:schemeClr>
                    </a:solidFill>
                  </a:tcPr>
                </a:tc>
                <a:extLst>
                  <a:ext uri="{0D108BD9-81ED-4DB2-BD59-A6C34878D82A}">
                    <a16:rowId xmlns:a16="http://schemas.microsoft.com/office/drawing/2014/main" val="3612672363"/>
                  </a:ext>
                </a:extLst>
              </a:tr>
              <a:tr h="389828">
                <a:tc>
                  <a:txBody>
                    <a:bodyPr/>
                    <a:lstStyle/>
                    <a:p>
                      <a:pPr rtl="1"/>
                      <a:r>
                        <a:rPr lang="he-IL" dirty="0"/>
                        <a:t>ב</a:t>
                      </a:r>
                      <a:r>
                        <a:rPr lang="en-US" dirty="0"/>
                        <a:t>java</a:t>
                      </a:r>
                      <a:r>
                        <a:rPr lang="he-IL" dirty="0"/>
                        <a:t> ניתן לרשת מחלקה אחת בלבד</a:t>
                      </a:r>
                    </a:p>
                  </a:txBody>
                  <a:tcPr>
                    <a:solidFill>
                      <a:schemeClr val="accent6">
                        <a:lumMod val="20000"/>
                        <a:lumOff val="80000"/>
                      </a:schemeClr>
                    </a:solidFill>
                  </a:tcPr>
                </a:tc>
                <a:tc>
                  <a:txBody>
                    <a:bodyPr/>
                    <a:lstStyle/>
                    <a:p>
                      <a:pPr rtl="1"/>
                      <a:r>
                        <a:rPr lang="he-IL" dirty="0"/>
                        <a:t>ניתן לממש כמה ממשקים שנרצה</a:t>
                      </a:r>
                    </a:p>
                  </a:txBody>
                  <a:tcPr>
                    <a:solidFill>
                      <a:schemeClr val="accent6">
                        <a:lumMod val="20000"/>
                        <a:lumOff val="80000"/>
                      </a:schemeClr>
                    </a:solidFill>
                  </a:tcPr>
                </a:tc>
                <a:extLst>
                  <a:ext uri="{0D108BD9-81ED-4DB2-BD59-A6C34878D82A}">
                    <a16:rowId xmlns:a16="http://schemas.microsoft.com/office/drawing/2014/main" val="1153809910"/>
                  </a:ext>
                </a:extLst>
              </a:tr>
              <a:tr h="389828">
                <a:tc>
                  <a:txBody>
                    <a:bodyPr/>
                    <a:lstStyle/>
                    <a:p>
                      <a:pPr rtl="1"/>
                      <a:r>
                        <a:rPr lang="he-IL" dirty="0"/>
                        <a:t>ניתן להצהיר על שדות</a:t>
                      </a:r>
                    </a:p>
                  </a:txBody>
                  <a:tcPr>
                    <a:solidFill>
                      <a:schemeClr val="accent6">
                        <a:lumMod val="20000"/>
                        <a:lumOff val="80000"/>
                      </a:schemeClr>
                    </a:solidFill>
                  </a:tcPr>
                </a:tc>
                <a:tc>
                  <a:txBody>
                    <a:bodyPr/>
                    <a:lstStyle/>
                    <a:p>
                      <a:pPr rtl="1"/>
                      <a:r>
                        <a:rPr lang="he-IL" dirty="0"/>
                        <a:t>לא ניתן להצהיר על שדות</a:t>
                      </a:r>
                    </a:p>
                  </a:txBody>
                  <a:tcPr>
                    <a:solidFill>
                      <a:schemeClr val="accent6">
                        <a:lumMod val="20000"/>
                        <a:lumOff val="80000"/>
                      </a:schemeClr>
                    </a:solidFill>
                  </a:tcPr>
                </a:tc>
                <a:extLst>
                  <a:ext uri="{0D108BD9-81ED-4DB2-BD59-A6C34878D82A}">
                    <a16:rowId xmlns:a16="http://schemas.microsoft.com/office/drawing/2014/main" val="3714261128"/>
                  </a:ext>
                </a:extLst>
              </a:tr>
              <a:tr h="389828">
                <a:tc>
                  <a:txBody>
                    <a:bodyPr/>
                    <a:lstStyle/>
                    <a:p>
                      <a:pPr rtl="1"/>
                      <a:r>
                        <a:rPr lang="he-IL" dirty="0"/>
                        <a:t>ניתן לממש את המתודות</a:t>
                      </a:r>
                    </a:p>
                  </a:txBody>
                  <a:tcPr>
                    <a:solidFill>
                      <a:schemeClr val="accent6">
                        <a:lumMod val="20000"/>
                        <a:lumOff val="80000"/>
                      </a:schemeClr>
                    </a:solidFill>
                  </a:tcPr>
                </a:tc>
                <a:tc>
                  <a:txBody>
                    <a:bodyPr/>
                    <a:lstStyle/>
                    <a:p>
                      <a:pPr rtl="1"/>
                      <a:r>
                        <a:rPr lang="he-IL" dirty="0"/>
                        <a:t>רק הצהרה על מתודות ללא מימוש</a:t>
                      </a:r>
                    </a:p>
                  </a:txBody>
                  <a:tcPr>
                    <a:solidFill>
                      <a:schemeClr val="accent6">
                        <a:lumMod val="20000"/>
                        <a:lumOff val="80000"/>
                      </a:schemeClr>
                    </a:solidFill>
                  </a:tcPr>
                </a:tc>
                <a:extLst>
                  <a:ext uri="{0D108BD9-81ED-4DB2-BD59-A6C34878D82A}">
                    <a16:rowId xmlns:a16="http://schemas.microsoft.com/office/drawing/2014/main" val="142785242"/>
                  </a:ext>
                </a:extLst>
              </a:tr>
              <a:tr h="389828">
                <a:tc>
                  <a:txBody>
                    <a:bodyPr/>
                    <a:lstStyle/>
                    <a:p>
                      <a:pPr rtl="1"/>
                      <a:r>
                        <a:rPr lang="he-IL" dirty="0"/>
                        <a:t>ניתן להצהיר ולממש בנאי</a:t>
                      </a:r>
                    </a:p>
                  </a:txBody>
                  <a:tcPr>
                    <a:solidFill>
                      <a:schemeClr val="accent6">
                        <a:lumMod val="20000"/>
                        <a:lumOff val="80000"/>
                      </a:schemeClr>
                    </a:solidFill>
                  </a:tcPr>
                </a:tc>
                <a:tc>
                  <a:txBody>
                    <a:bodyPr/>
                    <a:lstStyle/>
                    <a:p>
                      <a:pPr rtl="1"/>
                      <a:r>
                        <a:rPr lang="he-IL" dirty="0"/>
                        <a:t>לא ניתן להצהיר על בנאי</a:t>
                      </a:r>
                    </a:p>
                  </a:txBody>
                  <a:tcPr>
                    <a:solidFill>
                      <a:schemeClr val="accent6">
                        <a:lumMod val="20000"/>
                        <a:lumOff val="80000"/>
                      </a:schemeClr>
                    </a:solidFill>
                  </a:tcPr>
                </a:tc>
                <a:extLst>
                  <a:ext uri="{0D108BD9-81ED-4DB2-BD59-A6C34878D82A}">
                    <a16:rowId xmlns:a16="http://schemas.microsoft.com/office/drawing/2014/main" val="1802404147"/>
                  </a:ext>
                </a:extLst>
              </a:tr>
              <a:tr h="562253">
                <a:tc>
                  <a:txBody>
                    <a:bodyPr/>
                    <a:lstStyle/>
                    <a:p>
                      <a:pPr rtl="1"/>
                      <a:r>
                        <a:rPr lang="he-IL" dirty="0"/>
                        <a:t>ניתן </a:t>
                      </a:r>
                      <a:r>
                        <a:rPr lang="he-IL" u="sng" dirty="0"/>
                        <a:t>לממש</a:t>
                      </a:r>
                      <a:r>
                        <a:rPr lang="he-IL" dirty="0"/>
                        <a:t> ממשקים אחרים</a:t>
                      </a:r>
                    </a:p>
                  </a:txBody>
                  <a:tcPr>
                    <a:solidFill>
                      <a:schemeClr val="accent6">
                        <a:lumMod val="20000"/>
                        <a:lumOff val="80000"/>
                      </a:schemeClr>
                    </a:solidFill>
                  </a:tcPr>
                </a:tc>
                <a:tc>
                  <a:txBody>
                    <a:bodyPr/>
                    <a:lstStyle/>
                    <a:p>
                      <a:pPr rtl="1"/>
                      <a:r>
                        <a:rPr lang="he-IL" dirty="0"/>
                        <a:t>ניתן </a:t>
                      </a:r>
                      <a:r>
                        <a:rPr lang="he-IL" u="sng" dirty="0"/>
                        <a:t>לרשת</a:t>
                      </a:r>
                      <a:r>
                        <a:rPr lang="he-IL" dirty="0"/>
                        <a:t> ממשקים אחרים</a:t>
                      </a:r>
                      <a:r>
                        <a:rPr lang="en-US" dirty="0"/>
                        <a:t> </a:t>
                      </a:r>
                      <a:r>
                        <a:rPr lang="he-IL" dirty="0"/>
                        <a:t> (אפילו יותר מאחד)</a:t>
                      </a:r>
                    </a:p>
                  </a:txBody>
                  <a:tcPr>
                    <a:solidFill>
                      <a:schemeClr val="accent6">
                        <a:lumMod val="20000"/>
                        <a:lumOff val="80000"/>
                      </a:schemeClr>
                    </a:solidFill>
                  </a:tcPr>
                </a:tc>
                <a:extLst>
                  <a:ext uri="{0D108BD9-81ED-4DB2-BD59-A6C34878D82A}">
                    <a16:rowId xmlns:a16="http://schemas.microsoft.com/office/drawing/2014/main" val="4115465501"/>
                  </a:ext>
                </a:extLst>
              </a:tr>
              <a:tr h="562253">
                <a:tc>
                  <a:txBody>
                    <a:bodyPr/>
                    <a:lstStyle/>
                    <a:p>
                      <a:pPr rtl="1"/>
                      <a:r>
                        <a:rPr lang="he-IL" dirty="0"/>
                        <a:t>ניתן לרשת מחלקה אחרת</a:t>
                      </a:r>
                    </a:p>
                  </a:txBody>
                  <a:tcPr>
                    <a:solidFill>
                      <a:schemeClr val="accent6">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לא ניתן לרשת מחלקה</a:t>
                      </a:r>
                    </a:p>
                    <a:p>
                      <a:pPr rtl="1"/>
                      <a:endParaRPr lang="he-IL" dirty="0"/>
                    </a:p>
                  </a:txBody>
                  <a:tcPr>
                    <a:solidFill>
                      <a:schemeClr val="accent6">
                        <a:lumMod val="20000"/>
                        <a:lumOff val="80000"/>
                      </a:schemeClr>
                    </a:solidFill>
                  </a:tcPr>
                </a:tc>
                <a:extLst>
                  <a:ext uri="{0D108BD9-81ED-4DB2-BD59-A6C34878D82A}">
                    <a16:rowId xmlns:a16="http://schemas.microsoft.com/office/drawing/2014/main" val="1351961273"/>
                  </a:ext>
                </a:extLst>
              </a:tr>
              <a:tr h="389828">
                <a:tc>
                  <a:txBody>
                    <a:bodyPr/>
                    <a:lstStyle/>
                    <a:p>
                      <a:pPr rtl="1"/>
                      <a:endParaRPr lang="he-IL"/>
                    </a:p>
                  </a:txBody>
                  <a:tcPr>
                    <a:solidFill>
                      <a:schemeClr val="accent6">
                        <a:lumMod val="20000"/>
                        <a:lumOff val="80000"/>
                      </a:schemeClr>
                    </a:solidFill>
                  </a:tcPr>
                </a:tc>
                <a:tc>
                  <a:txBody>
                    <a:bodyPr/>
                    <a:lstStyle/>
                    <a:p>
                      <a:pPr rtl="1"/>
                      <a:endParaRPr lang="he-IL" dirty="0"/>
                    </a:p>
                  </a:txBody>
                  <a:tcPr>
                    <a:solidFill>
                      <a:schemeClr val="accent6">
                        <a:lumMod val="20000"/>
                        <a:lumOff val="80000"/>
                      </a:schemeClr>
                    </a:solidFill>
                  </a:tcPr>
                </a:tc>
                <a:extLst>
                  <a:ext uri="{0D108BD9-81ED-4DB2-BD59-A6C34878D82A}">
                    <a16:rowId xmlns:a16="http://schemas.microsoft.com/office/drawing/2014/main" val="928158437"/>
                  </a:ext>
                </a:extLst>
              </a:tr>
              <a:tr h="389828">
                <a:tc>
                  <a:txBody>
                    <a:bodyPr/>
                    <a:lstStyle/>
                    <a:p>
                      <a:pPr rtl="1"/>
                      <a:endParaRPr lang="he-IL"/>
                    </a:p>
                  </a:txBody>
                  <a:tcPr>
                    <a:solidFill>
                      <a:schemeClr val="accent6">
                        <a:lumMod val="20000"/>
                        <a:lumOff val="80000"/>
                      </a:schemeClr>
                    </a:solidFill>
                  </a:tcPr>
                </a:tc>
                <a:tc>
                  <a:txBody>
                    <a:bodyPr/>
                    <a:lstStyle/>
                    <a:p>
                      <a:pPr rtl="1"/>
                      <a:endParaRPr lang="he-IL" dirty="0"/>
                    </a:p>
                  </a:txBody>
                  <a:tcPr>
                    <a:solidFill>
                      <a:schemeClr val="accent6">
                        <a:lumMod val="20000"/>
                        <a:lumOff val="80000"/>
                      </a:schemeClr>
                    </a:solidFill>
                  </a:tcPr>
                </a:tc>
                <a:extLst>
                  <a:ext uri="{0D108BD9-81ED-4DB2-BD59-A6C34878D82A}">
                    <a16:rowId xmlns:a16="http://schemas.microsoft.com/office/drawing/2014/main" val="2276941432"/>
                  </a:ext>
                </a:extLst>
              </a:tr>
              <a:tr h="389828">
                <a:tc>
                  <a:txBody>
                    <a:bodyPr/>
                    <a:lstStyle/>
                    <a:p>
                      <a:pPr rtl="1"/>
                      <a:endParaRPr lang="he-IL"/>
                    </a:p>
                  </a:txBody>
                  <a:tcPr>
                    <a:solidFill>
                      <a:schemeClr val="accent6">
                        <a:lumMod val="20000"/>
                        <a:lumOff val="80000"/>
                      </a:schemeClr>
                    </a:solidFill>
                  </a:tcPr>
                </a:tc>
                <a:tc>
                  <a:txBody>
                    <a:bodyPr/>
                    <a:lstStyle/>
                    <a:p>
                      <a:pPr rtl="1"/>
                      <a:endParaRPr lang="he-IL" dirty="0"/>
                    </a:p>
                  </a:txBody>
                  <a:tcPr>
                    <a:solidFill>
                      <a:schemeClr val="accent6">
                        <a:lumMod val="20000"/>
                        <a:lumOff val="80000"/>
                      </a:schemeClr>
                    </a:solidFill>
                  </a:tcPr>
                </a:tc>
                <a:extLst>
                  <a:ext uri="{0D108BD9-81ED-4DB2-BD59-A6C34878D82A}">
                    <a16:rowId xmlns:a16="http://schemas.microsoft.com/office/drawing/2014/main" val="1391431293"/>
                  </a:ext>
                </a:extLst>
              </a:tr>
            </a:tbl>
          </a:graphicData>
        </a:graphic>
      </p:graphicFrame>
    </p:spTree>
    <p:extLst>
      <p:ext uri="{BB962C8B-B14F-4D97-AF65-F5344CB8AC3E}">
        <p14:creationId xmlns:p14="http://schemas.microsoft.com/office/powerpoint/2010/main" val="2397107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81486A-5463-168A-99CF-BBC2736833A1}"/>
              </a:ext>
            </a:extLst>
          </p:cNvPr>
          <p:cNvSpPr txBox="1">
            <a:spLocks/>
          </p:cNvSpPr>
          <p:nvPr/>
        </p:nvSpPr>
        <p:spPr>
          <a:xfrm>
            <a:off x="1137315" y="2936240"/>
            <a:ext cx="10353761" cy="1326321"/>
          </a:xfrm>
          <a:prstGeom prst="rect">
            <a:avLst/>
          </a:prstGeom>
        </p:spPr>
        <p:txBody>
          <a:bodyPr/>
          <a:lst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t>Polymorphism</a:t>
            </a:r>
            <a:r>
              <a:rPr lang="en-US" b="0">
                <a:solidFill>
                  <a:srgbClr val="D1D5DB"/>
                </a:solidFill>
                <a:effectLst/>
                <a:latin typeface="Söhne"/>
              </a:rPr>
              <a:t> </a:t>
            </a:r>
            <a:endParaRPr lang="he-IL" dirty="0"/>
          </a:p>
        </p:txBody>
      </p:sp>
    </p:spTree>
    <p:extLst>
      <p:ext uri="{BB962C8B-B14F-4D97-AF65-F5344CB8AC3E}">
        <p14:creationId xmlns:p14="http://schemas.microsoft.com/office/powerpoint/2010/main" val="378440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1FBBF92-46EE-8C3C-EA20-7804F2AE366E}"/>
              </a:ext>
            </a:extLst>
          </p:cNvPr>
          <p:cNvSpPr>
            <a:spLocks noGrp="1"/>
          </p:cNvSpPr>
          <p:nvPr>
            <p:ph type="title"/>
          </p:nvPr>
        </p:nvSpPr>
        <p:spPr>
          <a:xfrm>
            <a:off x="913795" y="680720"/>
            <a:ext cx="10353761" cy="1326321"/>
          </a:xfrm>
        </p:spPr>
        <p:txBody>
          <a:bodyPr/>
          <a:lstStyle/>
          <a:p>
            <a:pPr algn="ctr"/>
            <a:r>
              <a:rPr lang="en-US" dirty="0"/>
              <a:t>Polymorphism</a:t>
            </a:r>
            <a:r>
              <a:rPr lang="en-US" b="0" i="0" dirty="0">
                <a:solidFill>
                  <a:srgbClr val="D1D5DB"/>
                </a:solidFill>
                <a:effectLst/>
                <a:latin typeface="Söhne"/>
              </a:rPr>
              <a:t> </a:t>
            </a:r>
            <a:endParaRPr lang="he-IL" dirty="0"/>
          </a:p>
        </p:txBody>
      </p:sp>
      <p:sp>
        <p:nvSpPr>
          <p:cNvPr id="3" name="מציין מיקום תוכן 2">
            <a:extLst>
              <a:ext uri="{FF2B5EF4-FFF2-40B4-BE49-F238E27FC236}">
                <a16:creationId xmlns:a16="http://schemas.microsoft.com/office/drawing/2014/main" id="{71F0B75B-3535-89F2-137F-97A3DCAA8258}"/>
              </a:ext>
            </a:extLst>
          </p:cNvPr>
          <p:cNvSpPr>
            <a:spLocks noGrp="1"/>
          </p:cNvSpPr>
          <p:nvPr>
            <p:ph idx="1"/>
          </p:nvPr>
        </p:nvSpPr>
        <p:spPr>
          <a:xfrm>
            <a:off x="913795" y="2167184"/>
            <a:ext cx="10353762" cy="3695136"/>
          </a:xfrm>
        </p:spPr>
        <p:txBody>
          <a:bodyPr/>
          <a:lstStyle/>
          <a:p>
            <a:pPr marL="0" indent="0">
              <a:buNone/>
            </a:pPr>
            <a:r>
              <a:rPr lang="he-IL" dirty="0"/>
              <a:t>מוטיבציה:</a:t>
            </a:r>
          </a:p>
          <a:p>
            <a:pPr marL="0" indent="0">
              <a:buNone/>
            </a:pPr>
            <a:r>
              <a:rPr lang="he-IL" dirty="0"/>
              <a:t>כאשר מסתכלים על בן אדם, ניתן להסתכל עליו מכמה זוויות שונות כמו אבא, סטודנט, בוס ועוד..</a:t>
            </a:r>
          </a:p>
          <a:p>
            <a:pPr marL="0" indent="0">
              <a:lnSpc>
                <a:spcPct val="100000"/>
              </a:lnSpc>
              <a:buNone/>
            </a:pPr>
            <a:r>
              <a:rPr lang="he-IL" dirty="0"/>
              <a:t>פולימורפיזם מאפשר לנו להסתכל על אותו הדבר בכמה צורות שונות בהתאם לסיטואציה הנוכחית </a:t>
            </a:r>
          </a:p>
          <a:p>
            <a:pPr marL="0" indent="0">
              <a:lnSpc>
                <a:spcPct val="100000"/>
              </a:lnSpc>
              <a:buNone/>
            </a:pPr>
            <a:endParaRPr lang="he-IL" dirty="0"/>
          </a:p>
          <a:p>
            <a:pPr marL="0" indent="0">
              <a:lnSpc>
                <a:spcPct val="100000"/>
              </a:lnSpc>
              <a:buNone/>
            </a:pPr>
            <a:r>
              <a:rPr lang="he-IL" dirty="0"/>
              <a:t>נרצה להמיר את זה לעולם התכנות, ולאפשר לנו להשתמש במתודות בצורה שונה, בהתאם לאובייקט הנתון ולצורה בה הם נקראות</a:t>
            </a:r>
          </a:p>
        </p:txBody>
      </p:sp>
    </p:spTree>
    <p:extLst>
      <p:ext uri="{BB962C8B-B14F-4D97-AF65-F5344CB8AC3E}">
        <p14:creationId xmlns:p14="http://schemas.microsoft.com/office/powerpoint/2010/main" val="150535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D662CA-FB1D-816D-DEDC-6E992202617B}"/>
              </a:ext>
            </a:extLst>
          </p:cNvPr>
          <p:cNvSpPr>
            <a:spLocks noGrp="1"/>
          </p:cNvSpPr>
          <p:nvPr>
            <p:ph type="title"/>
          </p:nvPr>
        </p:nvSpPr>
        <p:spPr/>
        <p:txBody>
          <a:bodyPr/>
          <a:lstStyle/>
          <a:p>
            <a:pPr algn="ctr"/>
            <a:r>
              <a:rPr lang="en-US" dirty="0"/>
              <a:t>Polymorphism</a:t>
            </a:r>
            <a:r>
              <a:rPr lang="en-US" b="0" i="0" dirty="0">
                <a:solidFill>
                  <a:srgbClr val="D1D5DB"/>
                </a:solidFill>
                <a:effectLst/>
                <a:latin typeface="Söhne"/>
              </a:rPr>
              <a:t> </a:t>
            </a:r>
            <a:endParaRPr lang="he-IL" dirty="0"/>
          </a:p>
        </p:txBody>
      </p:sp>
      <p:sp>
        <p:nvSpPr>
          <p:cNvPr id="3" name="מציין מיקום תוכן 2">
            <a:extLst>
              <a:ext uri="{FF2B5EF4-FFF2-40B4-BE49-F238E27FC236}">
                <a16:creationId xmlns:a16="http://schemas.microsoft.com/office/drawing/2014/main" id="{1FC5071F-E592-36F7-0265-758BF32D07B1}"/>
              </a:ext>
            </a:extLst>
          </p:cNvPr>
          <p:cNvSpPr>
            <a:spLocks noGrp="1"/>
          </p:cNvSpPr>
          <p:nvPr>
            <p:ph idx="1"/>
          </p:nvPr>
        </p:nvSpPr>
        <p:spPr/>
        <p:txBody>
          <a:bodyPr/>
          <a:lstStyle/>
          <a:p>
            <a:pPr marL="0" indent="0">
              <a:buNone/>
            </a:pPr>
            <a:r>
              <a:rPr lang="he-IL" dirty="0"/>
              <a:t>הגדרה:</a:t>
            </a:r>
          </a:p>
          <a:p>
            <a:pPr marL="0" indent="0">
              <a:buNone/>
            </a:pPr>
            <a:r>
              <a:rPr lang="he-IL" dirty="0"/>
              <a:t>פולימורפיזם מאפשר למתכנתים להשתמש במתודות או בפונקציות בצורה שונה בהתאם לסוג או לטיפוס של האובייקט הנתון. הוא מספק גמישות גדולה והפשטות בעיצוב קוד, ומאפשר יצירת קוד נקי וקל לתחזוקה.</a:t>
            </a:r>
          </a:p>
          <a:p>
            <a:pPr marL="0" indent="0">
              <a:buNone/>
            </a:pPr>
            <a:r>
              <a:rPr lang="he-IL" dirty="0"/>
              <a:t>זה מאפשר להתייחס לאובייקטים ממחלקות שונות כאובייקטים של מחלקת-אב משותפת.</a:t>
            </a:r>
          </a:p>
          <a:p>
            <a:pPr marL="0" indent="0">
              <a:buNone/>
            </a:pPr>
            <a:endParaRPr lang="he-IL" dirty="0"/>
          </a:p>
          <a:p>
            <a:pPr marL="0" indent="0">
              <a:buNone/>
            </a:pPr>
            <a:endParaRPr lang="he-IL" dirty="0"/>
          </a:p>
          <a:p>
            <a:pPr marL="0" indent="0">
              <a:buNone/>
            </a:pPr>
            <a:endParaRPr lang="he-IL" dirty="0"/>
          </a:p>
        </p:txBody>
      </p:sp>
    </p:spTree>
    <p:extLst>
      <p:ext uri="{BB962C8B-B14F-4D97-AF65-F5344CB8AC3E}">
        <p14:creationId xmlns:p14="http://schemas.microsoft.com/office/powerpoint/2010/main" val="241535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F62022-155B-3D32-06DA-BA3E3A5D600B}"/>
              </a:ext>
            </a:extLst>
          </p:cNvPr>
          <p:cNvSpPr>
            <a:spLocks noGrp="1"/>
          </p:cNvSpPr>
          <p:nvPr>
            <p:ph type="title"/>
          </p:nvPr>
        </p:nvSpPr>
        <p:spPr/>
        <p:txBody>
          <a:bodyPr/>
          <a:lstStyle/>
          <a:p>
            <a:pPr algn="ctr"/>
            <a:r>
              <a:rPr lang="he-IL" dirty="0"/>
              <a:t>ירושה</a:t>
            </a:r>
          </a:p>
        </p:txBody>
      </p:sp>
      <p:sp>
        <p:nvSpPr>
          <p:cNvPr id="3" name="מציין מיקום תוכן 2">
            <a:extLst>
              <a:ext uri="{FF2B5EF4-FFF2-40B4-BE49-F238E27FC236}">
                <a16:creationId xmlns:a16="http://schemas.microsoft.com/office/drawing/2014/main" id="{800012A6-9412-5295-97BE-DBA3F9003BFF}"/>
              </a:ext>
            </a:extLst>
          </p:cNvPr>
          <p:cNvSpPr>
            <a:spLocks noGrp="1"/>
          </p:cNvSpPr>
          <p:nvPr>
            <p:ph idx="1"/>
          </p:nvPr>
        </p:nvSpPr>
        <p:spPr/>
        <p:txBody>
          <a:bodyPr>
            <a:normAutofit/>
          </a:bodyPr>
          <a:lstStyle/>
          <a:p>
            <a:pPr marL="0" indent="0">
              <a:buNone/>
            </a:pPr>
            <a:r>
              <a:rPr lang="he-IL" dirty="0"/>
              <a:t>מוטיבציה:</a:t>
            </a:r>
          </a:p>
          <a:p>
            <a:pPr marL="0" indent="0">
              <a:buNone/>
            </a:pPr>
            <a:r>
              <a:rPr lang="he-IL" dirty="0"/>
              <a:t>נניח שאנו רוצים לבנות מחלקה של </a:t>
            </a:r>
            <a:r>
              <a:rPr lang="en-US" dirty="0"/>
              <a:t>student</a:t>
            </a:r>
            <a:r>
              <a:rPr lang="he-IL" dirty="0"/>
              <a:t>, לכל סטודנט יש מאפיינים כמו ת.ז, שם, תאריך לידה וממוצע ציונים</a:t>
            </a:r>
          </a:p>
          <a:p>
            <a:pPr marL="0" indent="0">
              <a:buNone/>
            </a:pPr>
            <a:r>
              <a:rPr lang="he-IL" dirty="0"/>
              <a:t>ואם נרצה לבנות מחלקה של </a:t>
            </a:r>
            <a:r>
              <a:rPr lang="en-US" dirty="0"/>
              <a:t>employee</a:t>
            </a:r>
            <a:r>
              <a:rPr lang="he-IL" dirty="0"/>
              <a:t>, גם כאן לכל עובד יש ת.ז, שם, תאריך לידה ושכר חודשי</a:t>
            </a:r>
          </a:p>
          <a:p>
            <a:pPr marL="0" indent="0">
              <a:buNone/>
            </a:pPr>
            <a:r>
              <a:rPr lang="he-IL" dirty="0"/>
              <a:t>הבעיה – אנחנו מגדירים במחלקות שונות שוב ושוב את אותן השדות וזה יגרור כמובן גם כתיבה של עוד ועוד מתודות</a:t>
            </a:r>
          </a:p>
          <a:p>
            <a:pPr marL="0" indent="0">
              <a:buNone/>
            </a:pPr>
            <a:r>
              <a:rPr lang="he-IL" dirty="0"/>
              <a:t>אבחנה פשוטה – מרבית מהשדות הללו מגדירים את המחלקה </a:t>
            </a:r>
            <a:r>
              <a:rPr lang="en-US" dirty="0"/>
              <a:t>person</a:t>
            </a:r>
            <a:r>
              <a:rPr lang="he-IL" dirty="0"/>
              <a:t>, והמחלקה שלנו רק מרחיבה אותה   </a:t>
            </a:r>
          </a:p>
        </p:txBody>
      </p:sp>
    </p:spTree>
    <p:extLst>
      <p:ext uri="{BB962C8B-B14F-4D97-AF65-F5344CB8AC3E}">
        <p14:creationId xmlns:p14="http://schemas.microsoft.com/office/powerpoint/2010/main" val="344653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62D5074-FE49-325B-EF4C-AE0CA1A2DDFD}"/>
              </a:ext>
            </a:extLst>
          </p:cNvPr>
          <p:cNvSpPr>
            <a:spLocks noGrp="1"/>
          </p:cNvSpPr>
          <p:nvPr>
            <p:ph type="title"/>
          </p:nvPr>
        </p:nvSpPr>
        <p:spPr/>
        <p:txBody>
          <a:bodyPr/>
          <a:lstStyle/>
          <a:p>
            <a:pPr algn="ctr"/>
            <a:r>
              <a:rPr lang="en-US" dirty="0"/>
              <a:t>Polymorphism</a:t>
            </a:r>
            <a:r>
              <a:rPr lang="en-US" b="0" i="0" dirty="0">
                <a:solidFill>
                  <a:srgbClr val="D1D5DB"/>
                </a:solidFill>
                <a:effectLst/>
                <a:latin typeface="Söhne"/>
              </a:rPr>
              <a:t> </a:t>
            </a:r>
            <a:endParaRPr lang="he-IL" dirty="0"/>
          </a:p>
        </p:txBody>
      </p:sp>
      <p:sp>
        <p:nvSpPr>
          <p:cNvPr id="9" name="מציין מיקום תוכן 2">
            <a:extLst>
              <a:ext uri="{FF2B5EF4-FFF2-40B4-BE49-F238E27FC236}">
                <a16:creationId xmlns:a16="http://schemas.microsoft.com/office/drawing/2014/main" id="{EF017104-F0CF-6828-3C28-3D22AC7269C5}"/>
              </a:ext>
            </a:extLst>
          </p:cNvPr>
          <p:cNvSpPr txBox="1">
            <a:spLocks/>
          </p:cNvSpPr>
          <p:nvPr/>
        </p:nvSpPr>
        <p:spPr>
          <a:xfrm>
            <a:off x="838200" y="1690688"/>
            <a:ext cx="10515600" cy="4351338"/>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he-IL" dirty="0"/>
              <a:t>ישנם 2 סוגים עיקריים של</a:t>
            </a:r>
            <a:r>
              <a:rPr lang="en-US" dirty="0"/>
              <a:t>:Polymorphism</a:t>
            </a:r>
            <a:r>
              <a:rPr lang="en-US" b="0" i="0" dirty="0">
                <a:solidFill>
                  <a:srgbClr val="D1D5DB"/>
                </a:solidFill>
                <a:effectLst/>
                <a:latin typeface="Söhne"/>
              </a:rPr>
              <a:t> </a:t>
            </a:r>
          </a:p>
          <a:p>
            <a:pPr marL="514350" indent="-514350">
              <a:buAutoNum type="arabicPeriod"/>
            </a:pPr>
            <a:r>
              <a:rPr lang="en-US" dirty="0"/>
              <a:t>Overloading</a:t>
            </a:r>
          </a:p>
          <a:p>
            <a:pPr marL="514350" indent="-514350">
              <a:buAutoNum type="arabicPeriod"/>
            </a:pPr>
            <a:r>
              <a:rPr lang="en-US" dirty="0"/>
              <a:t>Overriding</a:t>
            </a:r>
            <a:endParaRPr lang="he-IL" dirty="0"/>
          </a:p>
          <a:p>
            <a:pPr marL="514350" indent="-514350">
              <a:buAutoNum type="arabicPeriod"/>
            </a:pPr>
            <a:endParaRPr lang="he-IL" dirty="0"/>
          </a:p>
          <a:p>
            <a:pPr marL="0" indent="0">
              <a:buFont typeface="Arial" panose="020B0604020202020204" pitchFamily="34" charset="0"/>
              <a:buNone/>
            </a:pPr>
            <a:endParaRPr lang="he-IL" dirty="0"/>
          </a:p>
          <a:p>
            <a:pPr marL="0" indent="0">
              <a:buFont typeface="Arial" panose="020B0604020202020204" pitchFamily="34" charset="0"/>
              <a:buNone/>
            </a:pPr>
            <a:endParaRPr lang="he-IL" dirty="0"/>
          </a:p>
          <a:p>
            <a:pPr marL="0" indent="0">
              <a:buFont typeface="Arial" panose="020B0604020202020204" pitchFamily="34" charset="0"/>
              <a:buNone/>
            </a:pPr>
            <a:endParaRPr lang="he-IL" dirty="0"/>
          </a:p>
        </p:txBody>
      </p:sp>
      <p:pic>
        <p:nvPicPr>
          <p:cNvPr id="12" name="תמונה 11">
            <a:extLst>
              <a:ext uri="{FF2B5EF4-FFF2-40B4-BE49-F238E27FC236}">
                <a16:creationId xmlns:a16="http://schemas.microsoft.com/office/drawing/2014/main" id="{250F66A0-F188-B1F1-88DF-445AD83A2470}"/>
              </a:ext>
            </a:extLst>
          </p:cNvPr>
          <p:cNvPicPr>
            <a:picLocks noChangeAspect="1"/>
          </p:cNvPicPr>
          <p:nvPr/>
        </p:nvPicPr>
        <p:blipFill rotWithShape="1">
          <a:blip r:embed="rId2"/>
          <a:srcRect l="786" t="1417" r="994" b="2538"/>
          <a:stretch/>
        </p:blipFill>
        <p:spPr>
          <a:xfrm>
            <a:off x="3454400" y="3617912"/>
            <a:ext cx="5709920" cy="3098800"/>
          </a:xfrm>
          <a:prstGeom prst="rect">
            <a:avLst/>
          </a:prstGeom>
          <a:ln w="28575">
            <a:solidFill>
              <a:schemeClr val="tx1"/>
            </a:solidFill>
          </a:ln>
        </p:spPr>
      </p:pic>
    </p:spTree>
    <p:extLst>
      <p:ext uri="{BB962C8B-B14F-4D97-AF65-F5344CB8AC3E}">
        <p14:creationId xmlns:p14="http://schemas.microsoft.com/office/powerpoint/2010/main" val="1129202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62D5074-FE49-325B-EF4C-AE0CA1A2DDFD}"/>
              </a:ext>
            </a:extLst>
          </p:cNvPr>
          <p:cNvSpPr>
            <a:spLocks noGrp="1"/>
          </p:cNvSpPr>
          <p:nvPr>
            <p:ph type="title"/>
          </p:nvPr>
        </p:nvSpPr>
        <p:spPr/>
        <p:txBody>
          <a:bodyPr>
            <a:normAutofit/>
          </a:bodyPr>
          <a:lstStyle/>
          <a:p>
            <a:pPr algn="ctr">
              <a:lnSpc>
                <a:spcPct val="100000"/>
              </a:lnSpc>
            </a:pPr>
            <a:r>
              <a:rPr lang="en-US" dirty="0"/>
              <a:t>Overloading</a:t>
            </a:r>
            <a:r>
              <a:rPr lang="en-US" b="0" i="0" dirty="0">
                <a:effectLst/>
                <a:latin typeface="Söhne"/>
              </a:rPr>
              <a:t> </a:t>
            </a:r>
            <a:br>
              <a:rPr lang="he-IL" b="0" i="0" dirty="0">
                <a:effectLst/>
                <a:latin typeface="Söhne"/>
              </a:rPr>
            </a:br>
            <a:r>
              <a:rPr lang="he-IL" b="0" i="0" dirty="0">
                <a:effectLst/>
                <a:latin typeface="Söhne"/>
              </a:rPr>
              <a:t>העמסת מתודות</a:t>
            </a:r>
            <a:endParaRPr lang="he-IL" dirty="0"/>
          </a:p>
        </p:txBody>
      </p:sp>
      <p:sp>
        <p:nvSpPr>
          <p:cNvPr id="3" name="מציין מיקום תוכן 2">
            <a:extLst>
              <a:ext uri="{FF2B5EF4-FFF2-40B4-BE49-F238E27FC236}">
                <a16:creationId xmlns:a16="http://schemas.microsoft.com/office/drawing/2014/main" id="{7DE116FA-97AD-D388-AD06-4D7F2673A1E1}"/>
              </a:ext>
            </a:extLst>
          </p:cNvPr>
          <p:cNvSpPr>
            <a:spLocks noGrp="1"/>
          </p:cNvSpPr>
          <p:nvPr>
            <p:ph idx="1"/>
          </p:nvPr>
        </p:nvSpPr>
        <p:spPr>
          <a:xfrm>
            <a:off x="838200" y="1876425"/>
            <a:ext cx="10515600" cy="4351338"/>
          </a:xfrm>
        </p:spPr>
        <p:txBody>
          <a:bodyPr/>
          <a:lstStyle/>
          <a:p>
            <a:r>
              <a:rPr lang="he-IL" dirty="0"/>
              <a:t>העמסת מתודות היא שיטה המאפשרת להגדיר כמה מתודות תחת אותו שם אך עם פרמטרים שונים (כל שינוי בסוג או בכמות הפרמטרים תופס)</a:t>
            </a:r>
          </a:p>
          <a:p>
            <a:pPr marL="0" indent="0">
              <a:buNone/>
            </a:pPr>
            <a:r>
              <a:rPr lang="he-IL" dirty="0"/>
              <a:t>כאשר נקרא לפונקציה, יתברר בזמן הקומפילציה לאיזו פונקציה בדיוק קראנו בהתאם לפרמטרים שהבאנו לה  </a:t>
            </a:r>
          </a:p>
        </p:txBody>
      </p:sp>
      <p:pic>
        <p:nvPicPr>
          <p:cNvPr id="5" name="תמונה 4">
            <a:extLst>
              <a:ext uri="{FF2B5EF4-FFF2-40B4-BE49-F238E27FC236}">
                <a16:creationId xmlns:a16="http://schemas.microsoft.com/office/drawing/2014/main" id="{BABF6BA3-9ACD-A986-7A37-1B07E2DF1BFC}"/>
              </a:ext>
            </a:extLst>
          </p:cNvPr>
          <p:cNvPicPr>
            <a:picLocks noChangeAspect="1"/>
          </p:cNvPicPr>
          <p:nvPr/>
        </p:nvPicPr>
        <p:blipFill>
          <a:blip r:embed="rId2"/>
          <a:stretch>
            <a:fillRect/>
          </a:stretch>
        </p:blipFill>
        <p:spPr>
          <a:xfrm>
            <a:off x="2053538" y="3850640"/>
            <a:ext cx="8084924" cy="2912788"/>
          </a:xfrm>
          <a:prstGeom prst="roundRect">
            <a:avLst>
              <a:gd name="adj" fmla="val 969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9757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62D5074-FE49-325B-EF4C-AE0CA1A2DDFD}"/>
              </a:ext>
            </a:extLst>
          </p:cNvPr>
          <p:cNvSpPr>
            <a:spLocks noGrp="1"/>
          </p:cNvSpPr>
          <p:nvPr>
            <p:ph type="title"/>
          </p:nvPr>
        </p:nvSpPr>
        <p:spPr>
          <a:xfrm>
            <a:off x="919119" y="629920"/>
            <a:ext cx="10353761" cy="1326321"/>
          </a:xfrm>
        </p:spPr>
        <p:txBody>
          <a:bodyPr>
            <a:normAutofit/>
          </a:bodyPr>
          <a:lstStyle/>
          <a:p>
            <a:pPr algn="ctr">
              <a:lnSpc>
                <a:spcPct val="100000"/>
              </a:lnSpc>
            </a:pPr>
            <a:r>
              <a:rPr lang="en-US"/>
              <a:t>Overriding</a:t>
            </a:r>
            <a:r>
              <a:rPr lang="en-US" b="0" i="0">
                <a:effectLst/>
                <a:latin typeface="Söhne"/>
              </a:rPr>
              <a:t> </a:t>
            </a:r>
            <a:br>
              <a:rPr lang="he-IL" b="0" i="0">
                <a:effectLst/>
                <a:latin typeface="Söhne"/>
              </a:rPr>
            </a:br>
            <a:r>
              <a:rPr lang="he-IL" b="0" i="0">
                <a:effectLst/>
                <a:latin typeface="Söhne"/>
              </a:rPr>
              <a:t>דריסת מתודות</a:t>
            </a:r>
            <a:endParaRPr lang="he-IL" dirty="0"/>
          </a:p>
        </p:txBody>
      </p:sp>
      <p:sp>
        <p:nvSpPr>
          <p:cNvPr id="3" name="מציין מיקום תוכן 2">
            <a:extLst>
              <a:ext uri="{FF2B5EF4-FFF2-40B4-BE49-F238E27FC236}">
                <a16:creationId xmlns:a16="http://schemas.microsoft.com/office/drawing/2014/main" id="{7DE116FA-97AD-D388-AD06-4D7F2673A1E1}"/>
              </a:ext>
            </a:extLst>
          </p:cNvPr>
          <p:cNvSpPr>
            <a:spLocks noGrp="1"/>
          </p:cNvSpPr>
          <p:nvPr>
            <p:ph idx="1"/>
          </p:nvPr>
        </p:nvSpPr>
        <p:spPr>
          <a:xfrm>
            <a:off x="764295" y="2435225"/>
            <a:ext cx="10652760" cy="4351338"/>
          </a:xfrm>
        </p:spPr>
        <p:txBody>
          <a:bodyPr/>
          <a:lstStyle/>
          <a:p>
            <a:r>
              <a:rPr lang="he-IL" dirty="0"/>
              <a:t>דריסת מתודות היא שיטה המאפשרת לממש מתודה שכבר מומשה במחלקת שממנה ירשנו</a:t>
            </a:r>
          </a:p>
          <a:p>
            <a:pPr marL="0" indent="0">
              <a:buNone/>
            </a:pPr>
            <a:r>
              <a:rPr lang="he-IL" dirty="0"/>
              <a:t>כאשר נקרא לפונקציה, יתברר בזמן הריצה מהו סוג האובייקט שעליו קראנו את הפונקציה ובהתאם לכך תיקרא הפונקציה המתאימה לו בשרשרת הירושות</a:t>
            </a:r>
          </a:p>
        </p:txBody>
      </p:sp>
      <p:pic>
        <p:nvPicPr>
          <p:cNvPr id="5" name="תמונה 4">
            <a:extLst>
              <a:ext uri="{FF2B5EF4-FFF2-40B4-BE49-F238E27FC236}">
                <a16:creationId xmlns:a16="http://schemas.microsoft.com/office/drawing/2014/main" id="{E464F21E-08F7-DD01-1147-FC856C652DDD}"/>
              </a:ext>
            </a:extLst>
          </p:cNvPr>
          <p:cNvPicPr>
            <a:picLocks noChangeAspect="1"/>
          </p:cNvPicPr>
          <p:nvPr/>
        </p:nvPicPr>
        <p:blipFill>
          <a:blip r:embed="rId2"/>
          <a:stretch>
            <a:fillRect/>
          </a:stretch>
        </p:blipFill>
        <p:spPr>
          <a:xfrm>
            <a:off x="4196417" y="4257652"/>
            <a:ext cx="3788516" cy="1513228"/>
          </a:xfrm>
          <a:prstGeom prst="roundRect">
            <a:avLst>
              <a:gd name="adj" fmla="val 995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5545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62D5074-FE49-325B-EF4C-AE0CA1A2DDFD}"/>
              </a:ext>
            </a:extLst>
          </p:cNvPr>
          <p:cNvSpPr>
            <a:spLocks noGrp="1"/>
          </p:cNvSpPr>
          <p:nvPr>
            <p:ph type="title"/>
          </p:nvPr>
        </p:nvSpPr>
        <p:spPr>
          <a:xfrm>
            <a:off x="838200" y="202565"/>
            <a:ext cx="10515600" cy="1325563"/>
          </a:xfrm>
        </p:spPr>
        <p:txBody>
          <a:bodyPr>
            <a:normAutofit/>
          </a:bodyPr>
          <a:lstStyle/>
          <a:p>
            <a:pPr algn="ctr">
              <a:lnSpc>
                <a:spcPct val="100000"/>
              </a:lnSpc>
            </a:pPr>
            <a:r>
              <a:rPr lang="en-US" dirty="0"/>
              <a:t>Overriding</a:t>
            </a:r>
            <a:r>
              <a:rPr lang="en-US" b="0" i="0" dirty="0">
                <a:effectLst/>
                <a:latin typeface="Söhne"/>
              </a:rPr>
              <a:t> </a:t>
            </a:r>
            <a:br>
              <a:rPr lang="he-IL" b="0" i="0" dirty="0">
                <a:effectLst/>
                <a:latin typeface="Söhne"/>
              </a:rPr>
            </a:br>
            <a:r>
              <a:rPr lang="he-IL" b="0" i="0" dirty="0">
                <a:effectLst/>
                <a:latin typeface="Söhne"/>
              </a:rPr>
              <a:t>דריסת מתודות</a:t>
            </a:r>
            <a:endParaRPr lang="he-IL" dirty="0"/>
          </a:p>
        </p:txBody>
      </p:sp>
      <p:sp>
        <p:nvSpPr>
          <p:cNvPr id="6" name="AutoShape 4" descr="Overriding in Java - GeeksforGeeks">
            <a:extLst>
              <a:ext uri="{FF2B5EF4-FFF2-40B4-BE49-F238E27FC236}">
                <a16:creationId xmlns:a16="http://schemas.microsoft.com/office/drawing/2014/main" id="{035EA923-CE94-5B6B-6A5C-17096CF20696}"/>
              </a:ext>
            </a:extLst>
          </p:cNvPr>
          <p:cNvSpPr>
            <a:spLocks noChangeAspect="1" noChangeArrowheads="1"/>
          </p:cNvSpPr>
          <p:nvPr/>
        </p:nvSpPr>
        <p:spPr bwMode="auto">
          <a:xfrm>
            <a:off x="5943600" y="1285240"/>
            <a:ext cx="2296160" cy="229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7" name="תמונה 6">
            <a:extLst>
              <a:ext uri="{FF2B5EF4-FFF2-40B4-BE49-F238E27FC236}">
                <a16:creationId xmlns:a16="http://schemas.microsoft.com/office/drawing/2014/main" id="{3A16FE2F-17EA-FD96-473E-3BC7F0ED3833}"/>
              </a:ext>
            </a:extLst>
          </p:cNvPr>
          <p:cNvPicPr>
            <a:picLocks noChangeAspect="1"/>
          </p:cNvPicPr>
          <p:nvPr/>
        </p:nvPicPr>
        <p:blipFill>
          <a:blip r:embed="rId2"/>
          <a:stretch>
            <a:fillRect/>
          </a:stretch>
        </p:blipFill>
        <p:spPr>
          <a:xfrm>
            <a:off x="1529080" y="1767840"/>
            <a:ext cx="9133840" cy="4566920"/>
          </a:xfrm>
          <a:prstGeom prst="rect">
            <a:avLst/>
          </a:prstGeom>
          <a:ln>
            <a:solidFill>
              <a:schemeClr val="tx1"/>
            </a:solidFill>
          </a:ln>
        </p:spPr>
      </p:pic>
    </p:spTree>
    <p:extLst>
      <p:ext uri="{BB962C8B-B14F-4D97-AF65-F5344CB8AC3E}">
        <p14:creationId xmlns:p14="http://schemas.microsoft.com/office/powerpoint/2010/main" val="2903246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62D5074-FE49-325B-EF4C-AE0CA1A2DDFD}"/>
              </a:ext>
            </a:extLst>
          </p:cNvPr>
          <p:cNvSpPr>
            <a:spLocks noGrp="1"/>
          </p:cNvSpPr>
          <p:nvPr>
            <p:ph type="title"/>
          </p:nvPr>
        </p:nvSpPr>
        <p:spPr>
          <a:xfrm>
            <a:off x="838200" y="202565"/>
            <a:ext cx="10515600" cy="1325563"/>
          </a:xfrm>
        </p:spPr>
        <p:txBody>
          <a:bodyPr>
            <a:normAutofit/>
          </a:bodyPr>
          <a:lstStyle/>
          <a:p>
            <a:pPr algn="ctr">
              <a:lnSpc>
                <a:spcPct val="100000"/>
              </a:lnSpc>
            </a:pPr>
            <a:r>
              <a:rPr lang="en-US" dirty="0"/>
              <a:t>Overriding</a:t>
            </a:r>
            <a:r>
              <a:rPr lang="en-US" b="0" i="0" dirty="0">
                <a:effectLst/>
                <a:latin typeface="Söhne"/>
              </a:rPr>
              <a:t> </a:t>
            </a:r>
            <a:br>
              <a:rPr lang="he-IL" b="0" i="0" dirty="0">
                <a:effectLst/>
                <a:latin typeface="Söhne"/>
              </a:rPr>
            </a:br>
            <a:r>
              <a:rPr lang="he-IL" b="0" i="0" dirty="0">
                <a:effectLst/>
                <a:latin typeface="Söhne"/>
              </a:rPr>
              <a:t>דריסת מתודות</a:t>
            </a:r>
            <a:endParaRPr lang="he-IL" dirty="0"/>
          </a:p>
        </p:txBody>
      </p:sp>
      <p:sp>
        <p:nvSpPr>
          <p:cNvPr id="2" name="מציין מיקום תוכן 2">
            <a:extLst>
              <a:ext uri="{FF2B5EF4-FFF2-40B4-BE49-F238E27FC236}">
                <a16:creationId xmlns:a16="http://schemas.microsoft.com/office/drawing/2014/main" id="{8B39AF02-FE73-196C-A8C9-96F5449A660A}"/>
              </a:ext>
            </a:extLst>
          </p:cNvPr>
          <p:cNvSpPr>
            <a:spLocks noGrp="1"/>
          </p:cNvSpPr>
          <p:nvPr>
            <p:ph idx="1"/>
          </p:nvPr>
        </p:nvSpPr>
        <p:spPr/>
        <p:txBody>
          <a:bodyPr>
            <a:normAutofit/>
          </a:bodyPr>
          <a:lstStyle/>
          <a:p>
            <a:pPr marL="0" indent="0">
              <a:buNone/>
            </a:pPr>
            <a:r>
              <a:rPr lang="he-IL" dirty="0"/>
              <a:t>ישנם שני סוגים של מתודות שמחלקת הבן לא יכולה לדרוס:</a:t>
            </a:r>
          </a:p>
          <a:p>
            <a:pPr marL="457200" indent="-457200">
              <a:buFont typeface="Arial" panose="020B0604020202020204" pitchFamily="34" charset="0"/>
              <a:buChar char="•"/>
            </a:pPr>
            <a:r>
              <a:rPr lang="he-IL" dirty="0"/>
              <a:t>מתודות המוצהרות כ</a:t>
            </a:r>
            <a:r>
              <a:rPr lang="en-US" dirty="0"/>
              <a:t>static</a:t>
            </a:r>
          </a:p>
          <a:p>
            <a:pPr marL="457200" indent="-457200">
              <a:buFont typeface="Arial" panose="020B0604020202020204" pitchFamily="34" charset="0"/>
              <a:buChar char="•"/>
            </a:pPr>
            <a:r>
              <a:rPr lang="he-IL" dirty="0"/>
              <a:t>מתודות המוצהרות כ</a:t>
            </a:r>
            <a:r>
              <a:rPr lang="en-US" dirty="0"/>
              <a:t>final</a:t>
            </a:r>
            <a:endParaRPr lang="he-IL" dirty="0"/>
          </a:p>
          <a:p>
            <a:endParaRPr lang="he-IL" dirty="0"/>
          </a:p>
          <a:p>
            <a:pPr marL="0" indent="0">
              <a:buNone/>
            </a:pPr>
            <a:r>
              <a:rPr lang="he-IL" dirty="0"/>
              <a:t>ישנם סוגים של מתודות שמחלקת הבן חייבת לדרוס:</a:t>
            </a:r>
          </a:p>
          <a:p>
            <a:r>
              <a:rPr lang="he-IL" dirty="0"/>
              <a:t>כל המתודות של </a:t>
            </a:r>
            <a:r>
              <a:rPr lang="en-US" dirty="0"/>
              <a:t>interface</a:t>
            </a:r>
            <a:endParaRPr lang="he-IL" dirty="0"/>
          </a:p>
          <a:p>
            <a:r>
              <a:rPr lang="he-IL" dirty="0"/>
              <a:t>מתודה המוצהרת כ</a:t>
            </a:r>
            <a:r>
              <a:rPr lang="en-US" dirty="0"/>
              <a:t>abstract</a:t>
            </a:r>
            <a:r>
              <a:rPr lang="he-IL" dirty="0"/>
              <a:t> במחלקת האב (אלא אם מחלקת הבן גם אבסטרקטית)</a:t>
            </a:r>
          </a:p>
        </p:txBody>
      </p:sp>
      <p:sp>
        <p:nvSpPr>
          <p:cNvPr id="6" name="AutoShape 4" descr="Overriding in Java - GeeksforGeeks">
            <a:extLst>
              <a:ext uri="{FF2B5EF4-FFF2-40B4-BE49-F238E27FC236}">
                <a16:creationId xmlns:a16="http://schemas.microsoft.com/office/drawing/2014/main" id="{035EA923-CE94-5B6B-6A5C-17096CF20696}"/>
              </a:ext>
            </a:extLst>
          </p:cNvPr>
          <p:cNvSpPr>
            <a:spLocks noChangeAspect="1" noChangeArrowheads="1"/>
          </p:cNvSpPr>
          <p:nvPr/>
        </p:nvSpPr>
        <p:spPr bwMode="auto">
          <a:xfrm>
            <a:off x="5943600" y="1285240"/>
            <a:ext cx="2296160" cy="229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Tree>
    <p:extLst>
      <p:ext uri="{BB962C8B-B14F-4D97-AF65-F5344CB8AC3E}">
        <p14:creationId xmlns:p14="http://schemas.microsoft.com/office/powerpoint/2010/main" val="2728111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Overriding in Java - GeeksforGeeks">
            <a:extLst>
              <a:ext uri="{FF2B5EF4-FFF2-40B4-BE49-F238E27FC236}">
                <a16:creationId xmlns:a16="http://schemas.microsoft.com/office/drawing/2014/main" id="{035EA923-CE94-5B6B-6A5C-17096CF20696}"/>
              </a:ext>
            </a:extLst>
          </p:cNvPr>
          <p:cNvSpPr>
            <a:spLocks noChangeAspect="1" noChangeArrowheads="1"/>
          </p:cNvSpPr>
          <p:nvPr/>
        </p:nvSpPr>
        <p:spPr bwMode="auto">
          <a:xfrm>
            <a:off x="5943600" y="1285240"/>
            <a:ext cx="2296160" cy="229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3" name="תיבת טקסט 2">
            <a:extLst>
              <a:ext uri="{FF2B5EF4-FFF2-40B4-BE49-F238E27FC236}">
                <a16:creationId xmlns:a16="http://schemas.microsoft.com/office/drawing/2014/main" id="{A07E1D94-B9F7-1357-D314-E56799806502}"/>
              </a:ext>
            </a:extLst>
          </p:cNvPr>
          <p:cNvSpPr txBox="1"/>
          <p:nvPr/>
        </p:nvSpPr>
        <p:spPr>
          <a:xfrm>
            <a:off x="2153920" y="1585982"/>
            <a:ext cx="9090660" cy="1995418"/>
          </a:xfrm>
          <a:prstGeom prst="rect">
            <a:avLst/>
          </a:prstGeom>
          <a:noFill/>
        </p:spPr>
        <p:txBody>
          <a:bodyPr wrap="square">
            <a:spAutoFit/>
          </a:bodyPr>
          <a:lstStyle/>
          <a:p>
            <a:pPr algn="r"/>
            <a:r>
              <a:rPr lang="he-IL" dirty="0"/>
              <a:t>נניח שיש לנו מערך שמכיל כמה סוגים של צורות, כיצד נוכל לדעת מה הסוג המדויק של האובייקט בכל אינדקס במערך?</a:t>
            </a:r>
          </a:p>
          <a:p>
            <a:pPr marL="285750" indent="-285750">
              <a:buFont typeface="Arial" panose="020B0604020202020204" pitchFamily="34" charset="0"/>
              <a:buChar char="•"/>
            </a:pPr>
            <a:endParaRPr lang="he-IL" dirty="0"/>
          </a:p>
          <a:p>
            <a:pPr algn="r"/>
            <a:r>
              <a:rPr lang="he-IL" dirty="0"/>
              <a:t>פתרון:</a:t>
            </a:r>
            <a:endParaRPr lang="en-US" dirty="0"/>
          </a:p>
          <a:p>
            <a:pPr marL="457200" algn="just" rtl="1">
              <a:lnSpc>
                <a:spcPct val="150000"/>
              </a:lnSpc>
              <a:spcAft>
                <a:spcPts val="800"/>
              </a:spcAft>
            </a:pPr>
            <a:r>
              <a:rPr lang="he-IL" dirty="0"/>
              <a:t>נשתמש במילה השמורה </a:t>
            </a:r>
            <a:r>
              <a:rPr lang="en-US" b="1" dirty="0">
                <a:solidFill>
                  <a:schemeClr val="accent6">
                    <a:lumMod val="75000"/>
                  </a:schemeClr>
                </a:solidFill>
              </a:rPr>
              <a:t>instanceof</a:t>
            </a:r>
            <a:r>
              <a:rPr lang="he-IL" dirty="0"/>
              <a:t> באמצעותה נוכל לברר מהו הסוג המדויק של האובייקט</a:t>
            </a:r>
            <a:endParaRPr lang="en-US" dirty="0"/>
          </a:p>
          <a:p>
            <a:pPr algn="r"/>
            <a:endParaRPr lang="he-IL" dirty="0"/>
          </a:p>
        </p:txBody>
      </p:sp>
      <p:sp>
        <p:nvSpPr>
          <p:cNvPr id="2" name="כותרת 1">
            <a:extLst>
              <a:ext uri="{FF2B5EF4-FFF2-40B4-BE49-F238E27FC236}">
                <a16:creationId xmlns:a16="http://schemas.microsoft.com/office/drawing/2014/main" id="{590ADA0E-CC4E-575B-AA3A-C6460E2B42E4}"/>
              </a:ext>
            </a:extLst>
          </p:cNvPr>
          <p:cNvSpPr txBox="1">
            <a:spLocks/>
          </p:cNvSpPr>
          <p:nvPr/>
        </p:nvSpPr>
        <p:spPr>
          <a:xfrm>
            <a:off x="1041400" y="190817"/>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Polymorphism</a:t>
            </a:r>
            <a:r>
              <a:rPr lang="en-US" dirty="0">
                <a:solidFill>
                  <a:srgbClr val="D1D5DB"/>
                </a:solidFill>
                <a:latin typeface="Söhne"/>
              </a:rPr>
              <a:t> </a:t>
            </a:r>
            <a:endParaRPr lang="he-IL" dirty="0"/>
          </a:p>
        </p:txBody>
      </p:sp>
      <p:pic>
        <p:nvPicPr>
          <p:cNvPr id="9" name="תמונה 8">
            <a:extLst>
              <a:ext uri="{FF2B5EF4-FFF2-40B4-BE49-F238E27FC236}">
                <a16:creationId xmlns:a16="http://schemas.microsoft.com/office/drawing/2014/main" id="{E89D82CA-6ABE-B5D1-BAC1-C42EC66AE94E}"/>
              </a:ext>
            </a:extLst>
          </p:cNvPr>
          <p:cNvPicPr>
            <a:picLocks noChangeAspect="1"/>
          </p:cNvPicPr>
          <p:nvPr/>
        </p:nvPicPr>
        <p:blipFill>
          <a:blip r:embed="rId2"/>
          <a:stretch>
            <a:fillRect/>
          </a:stretch>
        </p:blipFill>
        <p:spPr>
          <a:xfrm>
            <a:off x="3566060" y="3530428"/>
            <a:ext cx="5710020" cy="3136755"/>
          </a:xfrm>
          <a:prstGeom prst="roundRect">
            <a:avLst>
              <a:gd name="adj" fmla="val 695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6300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10BAA4-8442-2520-676C-8A2C785CD558}"/>
              </a:ext>
            </a:extLst>
          </p:cNvPr>
          <p:cNvSpPr>
            <a:spLocks noGrp="1"/>
          </p:cNvSpPr>
          <p:nvPr>
            <p:ph type="title"/>
          </p:nvPr>
        </p:nvSpPr>
        <p:spPr/>
        <p:txBody>
          <a:bodyPr/>
          <a:lstStyle/>
          <a:p>
            <a:pPr algn="ctr"/>
            <a:r>
              <a:rPr lang="he-IL" dirty="0"/>
              <a:t>ירושה</a:t>
            </a:r>
          </a:p>
        </p:txBody>
      </p:sp>
      <p:sp>
        <p:nvSpPr>
          <p:cNvPr id="3" name="מציין מיקום תוכן 2">
            <a:extLst>
              <a:ext uri="{FF2B5EF4-FFF2-40B4-BE49-F238E27FC236}">
                <a16:creationId xmlns:a16="http://schemas.microsoft.com/office/drawing/2014/main" id="{9E2B9AA7-884C-617F-57E5-EEFB50BCE8BC}"/>
              </a:ext>
            </a:extLst>
          </p:cNvPr>
          <p:cNvSpPr>
            <a:spLocks noGrp="1"/>
          </p:cNvSpPr>
          <p:nvPr>
            <p:ph idx="1"/>
          </p:nvPr>
        </p:nvSpPr>
        <p:spPr/>
        <p:txBody>
          <a:bodyPr>
            <a:normAutofit/>
          </a:bodyPr>
          <a:lstStyle/>
          <a:p>
            <a:pPr marL="0" indent="0">
              <a:buNone/>
            </a:pPr>
            <a:r>
              <a:rPr lang="he-IL" dirty="0"/>
              <a:t>הגדרה:</a:t>
            </a:r>
          </a:p>
          <a:p>
            <a:pPr marL="0" indent="0">
              <a:buNone/>
            </a:pPr>
            <a:r>
              <a:rPr lang="he-IL" dirty="0"/>
              <a:t>המטרה של ירושה זה לקחת מחלקה קיימת ולהרחיב אותה למשהו גדול יותר</a:t>
            </a:r>
          </a:p>
          <a:p>
            <a:pPr marL="0" indent="0">
              <a:buNone/>
            </a:pPr>
            <a:r>
              <a:rPr lang="he-IL" dirty="0"/>
              <a:t>לקחת בן אדם ולהוסיף לו את הפונקציונאליות הדרושה </a:t>
            </a:r>
            <a:r>
              <a:rPr lang="he-IL" dirty="0" err="1"/>
              <a:t>ללהיות</a:t>
            </a:r>
            <a:r>
              <a:rPr lang="he-IL" dirty="0"/>
              <a:t> סטודנט\עובד</a:t>
            </a:r>
          </a:p>
          <a:p>
            <a:pPr marL="0" indent="0">
              <a:buNone/>
            </a:pPr>
            <a:r>
              <a:rPr lang="he-IL" dirty="0">
                <a:latin typeface="Guttman Yad-Brush" panose="02010401010101010101" pitchFamily="2" charset="-79"/>
                <a:cs typeface="Guttman Yad-Brush" panose="02010401010101010101" pitchFamily="2" charset="-79"/>
              </a:rPr>
              <a:t>מחלקה </a:t>
            </a:r>
            <a:r>
              <a:rPr lang="en-US" dirty="0">
                <a:cs typeface="Guttman Yad-Brush" panose="02010401010101010101" pitchFamily="2" charset="-79"/>
              </a:rPr>
              <a:t>A</a:t>
            </a:r>
            <a:r>
              <a:rPr lang="he-IL" dirty="0">
                <a:latin typeface="Guttman Yad-Brush" panose="02010401010101010101" pitchFamily="2" charset="-79"/>
                <a:cs typeface="Guttman Yad-Brush" panose="02010401010101010101" pitchFamily="2" charset="-79"/>
              </a:rPr>
              <a:t> שיורשת את מחלקה </a:t>
            </a:r>
            <a:r>
              <a:rPr lang="en-US" dirty="0">
                <a:cs typeface="Guttman Yad-Brush" panose="02010401010101010101" pitchFamily="2" charset="-79"/>
              </a:rPr>
              <a:t>B</a:t>
            </a:r>
            <a:r>
              <a:rPr lang="he-IL" dirty="0">
                <a:latin typeface="Guttman Yad-Brush" panose="02010401010101010101" pitchFamily="2" charset="-79"/>
                <a:cs typeface="Guttman Yad-Brush" panose="02010401010101010101" pitchFamily="2" charset="-79"/>
              </a:rPr>
              <a:t> מגדירה יחס של </a:t>
            </a:r>
            <a:r>
              <a:rPr lang="en-US" dirty="0">
                <a:cs typeface="Guttman Yad-Brush" panose="02010401010101010101" pitchFamily="2" charset="-79"/>
              </a:rPr>
              <a:t>B</a:t>
            </a:r>
            <a:r>
              <a:rPr lang="he-IL" dirty="0">
                <a:latin typeface="Guttman Yad-Brush" panose="02010401010101010101" pitchFamily="2" charset="-79"/>
                <a:cs typeface="Guttman Yad-Brush" panose="02010401010101010101" pitchFamily="2" charset="-79"/>
              </a:rPr>
              <a:t> הוא "גם" </a:t>
            </a:r>
            <a:r>
              <a:rPr lang="en-US" dirty="0">
                <a:cs typeface="Guttman Yad-Brush" panose="02010401010101010101" pitchFamily="2" charset="-79"/>
              </a:rPr>
              <a:t>A</a:t>
            </a:r>
            <a:endParaRPr lang="he-IL" dirty="0">
              <a:cs typeface="Guttman Yad-Brush" panose="02010401010101010101" pitchFamily="2" charset="-79"/>
            </a:endParaRPr>
          </a:p>
          <a:p>
            <a:pPr marL="0" indent="0">
              <a:buNone/>
            </a:pPr>
            <a:r>
              <a:rPr lang="he-IL" dirty="0">
                <a:latin typeface="Guttman Yad-Brush" panose="02010401010101010101" pitchFamily="2" charset="-79"/>
                <a:cs typeface="Guttman Yad-Brush" panose="02010401010101010101" pitchFamily="2" charset="-79"/>
              </a:rPr>
              <a:t>למשל – סטודנט הוא גם בן אדם</a:t>
            </a:r>
          </a:p>
          <a:p>
            <a:pPr marL="0" indent="0">
              <a:buNone/>
            </a:pPr>
            <a:endParaRPr lang="he-IL" sz="2400" dirty="0">
              <a:latin typeface="Guttman Yad-Brush" panose="02010401010101010101" pitchFamily="2" charset="-79"/>
              <a:cs typeface="Guttman Yad-Brush" panose="02010401010101010101" pitchFamily="2" charset="-79"/>
            </a:endParaRPr>
          </a:p>
          <a:p>
            <a:r>
              <a:rPr lang="he-IL" dirty="0"/>
              <a:t>המחלקה ממנה יורשים נקראת מחלקת האב והמחלקה היורשת נקראת מחלקת הבן </a:t>
            </a:r>
          </a:p>
        </p:txBody>
      </p:sp>
    </p:spTree>
    <p:extLst>
      <p:ext uri="{BB962C8B-B14F-4D97-AF65-F5344CB8AC3E}">
        <p14:creationId xmlns:p14="http://schemas.microsoft.com/office/powerpoint/2010/main" val="371821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BC5AF2-57B6-61F1-77B2-F9AA41D7C929}"/>
              </a:ext>
            </a:extLst>
          </p:cNvPr>
          <p:cNvSpPr>
            <a:spLocks noGrp="1"/>
          </p:cNvSpPr>
          <p:nvPr>
            <p:ph type="title"/>
          </p:nvPr>
        </p:nvSpPr>
        <p:spPr/>
        <p:txBody>
          <a:bodyPr/>
          <a:lstStyle/>
          <a:p>
            <a:pPr algn="ctr"/>
            <a:r>
              <a:rPr lang="he-IL" dirty="0"/>
              <a:t>ירושה</a:t>
            </a:r>
          </a:p>
        </p:txBody>
      </p:sp>
      <p:sp>
        <p:nvSpPr>
          <p:cNvPr id="3" name="מציין מיקום תוכן 2">
            <a:extLst>
              <a:ext uri="{FF2B5EF4-FFF2-40B4-BE49-F238E27FC236}">
                <a16:creationId xmlns:a16="http://schemas.microsoft.com/office/drawing/2014/main" id="{7FF19995-A9D0-49D0-3F10-42B916EF93C9}"/>
              </a:ext>
            </a:extLst>
          </p:cNvPr>
          <p:cNvSpPr>
            <a:spLocks noGrp="1"/>
          </p:cNvSpPr>
          <p:nvPr>
            <p:ph idx="1"/>
          </p:nvPr>
        </p:nvSpPr>
        <p:spPr>
          <a:xfrm>
            <a:off x="1124638" y="1528169"/>
            <a:ext cx="10515600" cy="4351338"/>
          </a:xfrm>
        </p:spPr>
        <p:txBody>
          <a:bodyPr/>
          <a:lstStyle/>
          <a:p>
            <a:pPr marL="0" indent="0">
              <a:buNone/>
            </a:pPr>
            <a:r>
              <a:rPr lang="he-IL" dirty="0"/>
              <a:t>איך זה עובד?</a:t>
            </a:r>
          </a:p>
          <a:p>
            <a:r>
              <a:rPr lang="he-IL" dirty="0"/>
              <a:t>ירושה ב</a:t>
            </a:r>
            <a:r>
              <a:rPr lang="en-US" dirty="0"/>
              <a:t>java</a:t>
            </a:r>
            <a:r>
              <a:rPr lang="he-IL" dirty="0"/>
              <a:t> מתבצעת באמצעות המילה השמורה </a:t>
            </a:r>
            <a:r>
              <a:rPr lang="en-US" dirty="0"/>
              <a:t>extends</a:t>
            </a:r>
          </a:p>
          <a:p>
            <a:r>
              <a:rPr lang="he-IL" dirty="0"/>
              <a:t>המחלקה היורשת מקבלת באופן אוטומטי גישה לכל השדות והמתודות של מחלקת האב</a:t>
            </a:r>
          </a:p>
          <a:p>
            <a:r>
              <a:rPr lang="he-IL" dirty="0"/>
              <a:t>ב</a:t>
            </a:r>
            <a:r>
              <a:rPr lang="en-US" dirty="0"/>
              <a:t>java</a:t>
            </a:r>
            <a:r>
              <a:rPr lang="he-IL" dirty="0"/>
              <a:t> כל מחלקה יכולה לרשת מחלקה אחת בלבד</a:t>
            </a:r>
          </a:p>
          <a:p>
            <a:r>
              <a:rPr lang="he-IL" dirty="0"/>
              <a:t>הירושה </a:t>
            </a:r>
            <a:r>
              <a:rPr lang="he-IL" dirty="0" err="1"/>
              <a:t>טרנזטיבית</a:t>
            </a:r>
            <a:r>
              <a:rPr lang="he-IL" dirty="0"/>
              <a:t> – כלומר אם </a:t>
            </a:r>
            <a:r>
              <a:rPr lang="en-US" dirty="0"/>
              <a:t>C</a:t>
            </a:r>
            <a:r>
              <a:rPr lang="he-IL" dirty="0"/>
              <a:t> יורש את </a:t>
            </a:r>
            <a:r>
              <a:rPr lang="en-US" dirty="0"/>
              <a:t>B</a:t>
            </a:r>
            <a:r>
              <a:rPr lang="he-IL" dirty="0"/>
              <a:t> שיורש את </a:t>
            </a:r>
            <a:r>
              <a:rPr lang="en-US" dirty="0"/>
              <a:t>A</a:t>
            </a:r>
            <a:r>
              <a:rPr lang="he-IL" dirty="0"/>
              <a:t>, זה אומר ש</a:t>
            </a:r>
            <a:r>
              <a:rPr lang="en-US" dirty="0"/>
              <a:t>C</a:t>
            </a:r>
            <a:r>
              <a:rPr lang="he-IL" dirty="0"/>
              <a:t> יורש גם את </a:t>
            </a:r>
            <a:r>
              <a:rPr lang="en-US" dirty="0"/>
              <a:t>A</a:t>
            </a:r>
            <a:r>
              <a:rPr lang="he-IL" dirty="0"/>
              <a:t> ויש לו גישה לכל השדות והמתודות שלה</a:t>
            </a:r>
          </a:p>
          <a:p>
            <a:r>
              <a:rPr lang="he-IL" dirty="0"/>
              <a:t>כל המחלקות ב</a:t>
            </a:r>
            <a:r>
              <a:rPr lang="en-US" dirty="0"/>
              <a:t>java</a:t>
            </a:r>
            <a:r>
              <a:rPr lang="he-IL" dirty="0"/>
              <a:t> יורשות ממחלקת </a:t>
            </a:r>
            <a:r>
              <a:rPr lang="en-US" dirty="0"/>
              <a:t>object</a:t>
            </a:r>
            <a:r>
              <a:rPr lang="he-IL" dirty="0"/>
              <a:t> באופן אוטומטי</a:t>
            </a:r>
          </a:p>
        </p:txBody>
      </p:sp>
      <p:pic>
        <p:nvPicPr>
          <p:cNvPr id="9" name="תמונה 8">
            <a:extLst>
              <a:ext uri="{FF2B5EF4-FFF2-40B4-BE49-F238E27FC236}">
                <a16:creationId xmlns:a16="http://schemas.microsoft.com/office/drawing/2014/main" id="{57F8EDFB-5295-EA41-1E71-E212458B19C8}"/>
              </a:ext>
            </a:extLst>
          </p:cNvPr>
          <p:cNvPicPr>
            <a:picLocks noChangeAspect="1"/>
          </p:cNvPicPr>
          <p:nvPr/>
        </p:nvPicPr>
        <p:blipFill>
          <a:blip r:embed="rId2"/>
          <a:stretch>
            <a:fillRect/>
          </a:stretch>
        </p:blipFill>
        <p:spPr>
          <a:xfrm>
            <a:off x="293784" y="365125"/>
            <a:ext cx="3821949" cy="912832"/>
          </a:xfrm>
          <a:prstGeom prst="roundRect">
            <a:avLst>
              <a:gd name="adj" fmla="val 665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4640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6D6D11-BCB3-38EE-49CC-36A0CB071649}"/>
              </a:ext>
            </a:extLst>
          </p:cNvPr>
          <p:cNvSpPr>
            <a:spLocks noGrp="1"/>
          </p:cNvSpPr>
          <p:nvPr>
            <p:ph type="title"/>
          </p:nvPr>
        </p:nvSpPr>
        <p:spPr/>
        <p:txBody>
          <a:bodyPr/>
          <a:lstStyle/>
          <a:p>
            <a:pPr algn="ctr"/>
            <a:r>
              <a:rPr lang="he-IL" dirty="0"/>
              <a:t>ירושה</a:t>
            </a:r>
          </a:p>
        </p:txBody>
      </p:sp>
      <p:sp>
        <p:nvSpPr>
          <p:cNvPr id="3" name="מציין מיקום תוכן 2">
            <a:extLst>
              <a:ext uri="{FF2B5EF4-FFF2-40B4-BE49-F238E27FC236}">
                <a16:creationId xmlns:a16="http://schemas.microsoft.com/office/drawing/2014/main" id="{82CE2ECA-24A4-7C80-28FD-1EFB56D180BC}"/>
              </a:ext>
            </a:extLst>
          </p:cNvPr>
          <p:cNvSpPr>
            <a:spLocks noGrp="1"/>
          </p:cNvSpPr>
          <p:nvPr>
            <p:ph idx="1"/>
          </p:nvPr>
        </p:nvSpPr>
        <p:spPr/>
        <p:txBody>
          <a:bodyPr/>
          <a:lstStyle/>
          <a:p>
            <a:pPr marL="0" indent="0">
              <a:buNone/>
            </a:pPr>
            <a:r>
              <a:rPr lang="he-IL" dirty="0"/>
              <a:t>למה להשתמש בירושה?</a:t>
            </a:r>
          </a:p>
          <a:p>
            <a:r>
              <a:rPr lang="he-IL" dirty="0"/>
              <a:t>חוסך משמעותית בכתיבת קוד חוזר</a:t>
            </a:r>
          </a:p>
          <a:p>
            <a:r>
              <a:rPr lang="he-IL" dirty="0"/>
              <a:t>מפשט מחלקות שעלולות להיות מורכבות לקטנות יותר</a:t>
            </a:r>
          </a:p>
          <a:p>
            <a:r>
              <a:rPr lang="he-IL" dirty="0"/>
              <a:t>מאפשר לשנות מתודות מבלי לשנות את מימוש המחלקה</a:t>
            </a:r>
          </a:p>
          <a:p>
            <a:endParaRPr lang="he-IL" dirty="0"/>
          </a:p>
        </p:txBody>
      </p:sp>
    </p:spTree>
    <p:extLst>
      <p:ext uri="{BB962C8B-B14F-4D97-AF65-F5344CB8AC3E}">
        <p14:creationId xmlns:p14="http://schemas.microsoft.com/office/powerpoint/2010/main" val="210929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A1F4BE-1F29-DB9F-1C40-D14427A05B48}"/>
              </a:ext>
            </a:extLst>
          </p:cNvPr>
          <p:cNvSpPr>
            <a:spLocks noGrp="1"/>
          </p:cNvSpPr>
          <p:nvPr>
            <p:ph type="title"/>
          </p:nvPr>
        </p:nvSpPr>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7AADF69F-3FB4-C2E3-59E6-DBDF477F94D7}"/>
              </a:ext>
            </a:extLst>
          </p:cNvPr>
          <p:cNvSpPr>
            <a:spLocks noGrp="1"/>
          </p:cNvSpPr>
          <p:nvPr>
            <p:ph idx="1"/>
          </p:nvPr>
        </p:nvSpPr>
        <p:spPr/>
        <p:txBody>
          <a:bodyPr>
            <a:normAutofit/>
          </a:bodyPr>
          <a:lstStyle/>
          <a:p>
            <a:pPr marL="0" indent="0">
              <a:buNone/>
            </a:pPr>
            <a:r>
              <a:rPr lang="he-IL" dirty="0"/>
              <a:t>מוטיבציה:</a:t>
            </a:r>
          </a:p>
          <a:p>
            <a:pPr marL="0" indent="0">
              <a:buNone/>
            </a:pPr>
            <a:r>
              <a:rPr lang="he-IL" dirty="0"/>
              <a:t>יש עצמים רבים בעולם ששונים בצורת ההתנהגות שלהם אך בבסיס ששלהם הם שייכים לאותו דבר</a:t>
            </a:r>
          </a:p>
          <a:p>
            <a:pPr marL="0" indent="0">
              <a:buNone/>
            </a:pPr>
            <a:r>
              <a:rPr lang="he-IL" dirty="0"/>
              <a:t>למשל:</a:t>
            </a:r>
          </a:p>
          <a:p>
            <a:r>
              <a:rPr lang="he-IL" dirty="0"/>
              <a:t>חתול, חמור וכלב הם סוגים שונים של בעלי חיים</a:t>
            </a:r>
          </a:p>
          <a:p>
            <a:pPr marL="0" indent="0">
              <a:buNone/>
            </a:pPr>
            <a:r>
              <a:rPr lang="he-IL" dirty="0"/>
              <a:t>	- כולם משמיעים קול, אבל לכל אחד יש קול שונה</a:t>
            </a:r>
          </a:p>
          <a:p>
            <a:r>
              <a:rPr lang="he-IL" dirty="0"/>
              <a:t>עיגול, ריבוע ומשולש הם סוגים שונים של צורה</a:t>
            </a:r>
          </a:p>
          <a:p>
            <a:pPr marL="0" indent="0">
              <a:buNone/>
            </a:pPr>
            <a:r>
              <a:rPr lang="he-IL" dirty="0"/>
              <a:t>	- לכולם יש פונקציה של חישוב שטח, אבל לכל צורה חישוב השטח נעשה בצורה אחרת</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351281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A1F4BE-1F29-DB9F-1C40-D14427A05B48}"/>
              </a:ext>
            </a:extLst>
          </p:cNvPr>
          <p:cNvSpPr>
            <a:spLocks noGrp="1"/>
          </p:cNvSpPr>
          <p:nvPr>
            <p:ph type="title"/>
          </p:nvPr>
        </p:nvSpPr>
        <p:spPr/>
        <p:txBody>
          <a:bodyPr/>
          <a:lstStyle/>
          <a:p>
            <a:pPr algn="ctr"/>
            <a:r>
              <a:rPr lang="he-IL" dirty="0"/>
              <a:t>ממשק -</a:t>
            </a:r>
            <a:r>
              <a:rPr lang="en-US" dirty="0"/>
              <a:t>  interface </a:t>
            </a:r>
            <a:endParaRPr lang="he-IL" dirty="0"/>
          </a:p>
        </p:txBody>
      </p:sp>
      <p:sp>
        <p:nvSpPr>
          <p:cNvPr id="3" name="מציין מיקום תוכן 2">
            <a:extLst>
              <a:ext uri="{FF2B5EF4-FFF2-40B4-BE49-F238E27FC236}">
                <a16:creationId xmlns:a16="http://schemas.microsoft.com/office/drawing/2014/main" id="{7AADF69F-3FB4-C2E3-59E6-DBDF477F94D7}"/>
              </a:ext>
            </a:extLst>
          </p:cNvPr>
          <p:cNvSpPr>
            <a:spLocks noGrp="1"/>
          </p:cNvSpPr>
          <p:nvPr>
            <p:ph idx="1"/>
          </p:nvPr>
        </p:nvSpPr>
        <p:spPr>
          <a:xfrm>
            <a:off x="817880" y="1825625"/>
            <a:ext cx="10515600" cy="4351338"/>
          </a:xfrm>
        </p:spPr>
        <p:txBody>
          <a:bodyPr>
            <a:normAutofit fontScale="92500" lnSpcReduction="20000"/>
          </a:bodyPr>
          <a:lstStyle/>
          <a:p>
            <a:pPr marL="0" indent="0">
              <a:buNone/>
            </a:pPr>
            <a:r>
              <a:rPr lang="he-IL" dirty="0"/>
              <a:t>הגדרה:</a:t>
            </a:r>
          </a:p>
          <a:p>
            <a:pPr marL="0" indent="0">
              <a:buNone/>
            </a:pPr>
            <a:r>
              <a:rPr lang="he-IL" dirty="0"/>
              <a:t>המטרה של ממשק זה לאגד עצמים שונים תחת אותה קטגוריה, ולספק להם תשתית למימוש המחלקות השונות בצורה אחידה</a:t>
            </a:r>
          </a:p>
          <a:p>
            <a:pPr marL="0" indent="0">
              <a:buNone/>
            </a:pPr>
            <a:r>
              <a:rPr lang="he-IL" sz="2400" dirty="0">
                <a:latin typeface="Guttman Yad-Brush" panose="02010401010101010101" pitchFamily="2" charset="-79"/>
                <a:cs typeface="Guttman Yad-Brush" panose="02010401010101010101" pitchFamily="2" charset="-79"/>
              </a:rPr>
              <a:t>מחלקה </a:t>
            </a:r>
            <a:r>
              <a:rPr lang="en-US" sz="2400" dirty="0">
                <a:cs typeface="Guttman Yad-Brush" panose="02010401010101010101" pitchFamily="2" charset="-79"/>
              </a:rPr>
              <a:t>A</a:t>
            </a:r>
            <a:r>
              <a:rPr lang="he-IL" sz="2400" dirty="0">
                <a:latin typeface="Guttman Yad-Brush" panose="02010401010101010101" pitchFamily="2" charset="-79"/>
                <a:cs typeface="Guttman Yad-Brush" panose="02010401010101010101" pitchFamily="2" charset="-79"/>
              </a:rPr>
              <a:t> שמממשת את מחלקה </a:t>
            </a:r>
            <a:r>
              <a:rPr lang="en-US" sz="2400" dirty="0">
                <a:cs typeface="Guttman Yad-Brush" panose="02010401010101010101" pitchFamily="2" charset="-79"/>
              </a:rPr>
              <a:t>B</a:t>
            </a:r>
            <a:r>
              <a:rPr lang="he-IL" sz="2400" dirty="0">
                <a:latin typeface="Guttman Yad-Brush" panose="02010401010101010101" pitchFamily="2" charset="-79"/>
                <a:cs typeface="Guttman Yad-Brush" panose="02010401010101010101" pitchFamily="2" charset="-79"/>
              </a:rPr>
              <a:t> מגדירה יחס של </a:t>
            </a:r>
            <a:r>
              <a:rPr lang="en-US" sz="2400" dirty="0">
                <a:cs typeface="Guttman Yad-Brush" panose="02010401010101010101" pitchFamily="2" charset="-79"/>
              </a:rPr>
              <a:t>B</a:t>
            </a:r>
            <a:r>
              <a:rPr lang="he-IL" sz="2400" dirty="0">
                <a:latin typeface="Guttman Yad-Brush" panose="02010401010101010101" pitchFamily="2" charset="-79"/>
                <a:cs typeface="Guttman Yad-Brush" panose="02010401010101010101" pitchFamily="2" charset="-79"/>
              </a:rPr>
              <a:t> זה "סוג של" </a:t>
            </a:r>
            <a:r>
              <a:rPr lang="en-US" sz="2400" dirty="0">
                <a:cs typeface="Guttman Yad-Brush" panose="02010401010101010101" pitchFamily="2" charset="-79"/>
              </a:rPr>
              <a:t>A</a:t>
            </a:r>
            <a:endParaRPr lang="he-IL" sz="2400" dirty="0">
              <a:cs typeface="Guttman Yad-Brush" panose="02010401010101010101" pitchFamily="2" charset="-79"/>
            </a:endParaRPr>
          </a:p>
          <a:p>
            <a:pPr marL="0" indent="0">
              <a:buNone/>
            </a:pPr>
            <a:r>
              <a:rPr lang="he-IL" sz="2400" dirty="0">
                <a:latin typeface="Guttman Yad-Brush" panose="02010401010101010101" pitchFamily="2" charset="-79"/>
                <a:cs typeface="Guttman Yad-Brush" panose="02010401010101010101" pitchFamily="2" charset="-79"/>
              </a:rPr>
              <a:t>למשל – עיגול זה סוג של צורה</a:t>
            </a:r>
          </a:p>
          <a:p>
            <a:pPr marL="0" indent="0">
              <a:buNone/>
            </a:pPr>
            <a:endParaRPr lang="he-IL" sz="2800" dirty="0">
              <a:latin typeface="Guttman Yad-Brush" panose="02010401010101010101" pitchFamily="2" charset="-79"/>
              <a:cs typeface="Guttman Yad-Brush" panose="02010401010101010101" pitchFamily="2" charset="-79"/>
            </a:endParaRPr>
          </a:p>
          <a:p>
            <a:pPr marL="0" indent="0">
              <a:buNone/>
            </a:pPr>
            <a:r>
              <a:rPr lang="he-IL" dirty="0"/>
              <a:t>ממשק משמש כסוג של חוזה שמי שמממש אותו חייב לכבד</a:t>
            </a:r>
          </a:p>
          <a:p>
            <a:pPr marL="0" indent="0">
              <a:buNone/>
            </a:pPr>
            <a:endParaRPr lang="he-IL" dirty="0"/>
          </a:p>
          <a:p>
            <a:pPr marL="0" indent="0">
              <a:buNone/>
            </a:pPr>
            <a:endParaRPr lang="he-IL" dirty="0"/>
          </a:p>
          <a:p>
            <a:pPr marL="0" indent="0">
              <a:buNone/>
            </a:pPr>
            <a:r>
              <a:rPr lang="he-IL" dirty="0"/>
              <a:t> </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309879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FF19995-A9D0-49D0-3F10-42B916EF93C9}"/>
              </a:ext>
            </a:extLst>
          </p:cNvPr>
          <p:cNvSpPr>
            <a:spLocks noGrp="1"/>
          </p:cNvSpPr>
          <p:nvPr>
            <p:ph idx="1"/>
          </p:nvPr>
        </p:nvSpPr>
        <p:spPr>
          <a:xfrm>
            <a:off x="1124638" y="1528169"/>
            <a:ext cx="10515600" cy="4351338"/>
          </a:xfrm>
        </p:spPr>
        <p:txBody>
          <a:bodyPr/>
          <a:lstStyle/>
          <a:p>
            <a:pPr marL="0" indent="0">
              <a:buNone/>
            </a:pPr>
            <a:r>
              <a:rPr lang="he-IL" dirty="0"/>
              <a:t>איך זה עובד?</a:t>
            </a:r>
          </a:p>
          <a:p>
            <a:r>
              <a:rPr lang="he-IL" dirty="0"/>
              <a:t>מימוש ממשק ב</a:t>
            </a:r>
            <a:r>
              <a:rPr lang="en-US" dirty="0"/>
              <a:t>java</a:t>
            </a:r>
            <a:r>
              <a:rPr lang="he-IL" dirty="0"/>
              <a:t> מתבצע באמצעות המילה השמורה </a:t>
            </a:r>
            <a:r>
              <a:rPr lang="en-US" dirty="0"/>
              <a:t>implements</a:t>
            </a:r>
          </a:p>
          <a:p>
            <a:r>
              <a:rPr lang="he-IL" dirty="0"/>
              <a:t>המחלקה המממשת חייבת לממש את כל השדות המוגדרים בממשק</a:t>
            </a:r>
          </a:p>
          <a:p>
            <a:r>
              <a:rPr lang="he-IL" dirty="0"/>
              <a:t>ב</a:t>
            </a:r>
            <a:r>
              <a:rPr lang="en-US" dirty="0"/>
              <a:t>java</a:t>
            </a:r>
            <a:r>
              <a:rPr lang="he-IL" dirty="0"/>
              <a:t> ניתן לממש כמה ממשקים שרוצים</a:t>
            </a:r>
          </a:p>
          <a:p>
            <a:r>
              <a:rPr lang="he-IL" dirty="0"/>
              <a:t>ממשק מכיל רק </a:t>
            </a:r>
            <a:r>
              <a:rPr lang="he-IL" b="1" dirty="0"/>
              <a:t>הצהרה</a:t>
            </a:r>
            <a:r>
              <a:rPr lang="he-IL" dirty="0"/>
              <a:t> על מתודות, לא מימוש של המתודות וללא שדות (למעט שדות מסוימים שמוגדרים להיות אוטומטית </a:t>
            </a:r>
            <a:r>
              <a:rPr lang="en-US" dirty="0"/>
              <a:t>static final</a:t>
            </a:r>
            <a:r>
              <a:rPr lang="he-IL" dirty="0"/>
              <a:t> בלי אפשרות שינוי)</a:t>
            </a:r>
          </a:p>
          <a:p>
            <a:endParaRPr lang="he-IL" dirty="0"/>
          </a:p>
        </p:txBody>
      </p:sp>
      <p:sp>
        <p:nvSpPr>
          <p:cNvPr id="7" name="כותרת 1">
            <a:extLst>
              <a:ext uri="{FF2B5EF4-FFF2-40B4-BE49-F238E27FC236}">
                <a16:creationId xmlns:a16="http://schemas.microsoft.com/office/drawing/2014/main" id="{B8A2511D-2090-9048-2DB3-16B59F3E2A65}"/>
              </a:ext>
            </a:extLst>
          </p:cNvPr>
          <p:cNvSpPr txBox="1">
            <a:spLocks/>
          </p:cNvSpPr>
          <p:nvPr/>
        </p:nvSpPr>
        <p:spPr>
          <a:xfrm>
            <a:off x="990600" y="517525"/>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a:t>ממשק -</a:t>
            </a:r>
            <a:r>
              <a:rPr lang="en-US"/>
              <a:t>  interface </a:t>
            </a:r>
            <a:endParaRPr lang="he-IL" dirty="0"/>
          </a:p>
        </p:txBody>
      </p:sp>
      <p:pic>
        <p:nvPicPr>
          <p:cNvPr id="10" name="תמונה 9">
            <a:extLst>
              <a:ext uri="{FF2B5EF4-FFF2-40B4-BE49-F238E27FC236}">
                <a16:creationId xmlns:a16="http://schemas.microsoft.com/office/drawing/2014/main" id="{7415B469-D1F0-C241-82DE-26F9651F432D}"/>
              </a:ext>
            </a:extLst>
          </p:cNvPr>
          <p:cNvPicPr>
            <a:picLocks noChangeAspect="1"/>
          </p:cNvPicPr>
          <p:nvPr/>
        </p:nvPicPr>
        <p:blipFill>
          <a:blip r:embed="rId2"/>
          <a:stretch>
            <a:fillRect/>
          </a:stretch>
        </p:blipFill>
        <p:spPr>
          <a:xfrm>
            <a:off x="146738" y="232727"/>
            <a:ext cx="4262777" cy="5695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4820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2CE2ECA-24A4-7C80-28FD-1EFB56D180BC}"/>
              </a:ext>
            </a:extLst>
          </p:cNvPr>
          <p:cNvSpPr>
            <a:spLocks noGrp="1"/>
          </p:cNvSpPr>
          <p:nvPr>
            <p:ph idx="1"/>
          </p:nvPr>
        </p:nvSpPr>
        <p:spPr/>
        <p:txBody>
          <a:bodyPr/>
          <a:lstStyle/>
          <a:p>
            <a:pPr marL="0" indent="0">
              <a:buNone/>
            </a:pPr>
            <a:r>
              <a:rPr lang="he-IL" dirty="0"/>
              <a:t>למה להשתמש בממשק?</a:t>
            </a:r>
          </a:p>
          <a:p>
            <a:r>
              <a:rPr lang="he-IL" dirty="0"/>
              <a:t>גורם לקוד להיות בהיר ומובן, על ידי פונקציונאליות ידועה מראש</a:t>
            </a:r>
          </a:p>
          <a:p>
            <a:r>
              <a:rPr lang="he-IL" dirty="0"/>
              <a:t>מכריח את המתכנת לממש את כל המחלקות בצורה זהה, ומאפשר למחלקות לתקשר ביניהן</a:t>
            </a:r>
          </a:p>
          <a:p>
            <a:r>
              <a:rPr lang="he-IL" dirty="0"/>
              <a:t>מאפשר להתייחס לעצם מהסוג של הממשק ולהשתמש בפונקציונאליות שלו מבלי לדעת את הסוג הספציפי שלו</a:t>
            </a:r>
          </a:p>
          <a:p>
            <a:r>
              <a:rPr lang="he-IL" dirty="0"/>
              <a:t>מאפשרות לשייך מחלקה לסוג אליו היא שייכת לפי המתודות המוגדרות בה (למשל, מחלקה המממשת ממשק עם מתודות </a:t>
            </a:r>
            <a:r>
              <a:rPr lang="en-US" dirty="0"/>
              <a:t>push-pop</a:t>
            </a:r>
            <a:r>
              <a:rPr lang="he-IL" dirty="0"/>
              <a:t> תוגדר כסוג של </a:t>
            </a:r>
            <a:r>
              <a:rPr lang="en-US" dirty="0"/>
              <a:t>stack</a:t>
            </a:r>
            <a:r>
              <a:rPr lang="he-IL" dirty="0"/>
              <a:t>)</a:t>
            </a:r>
          </a:p>
          <a:p>
            <a:endParaRPr lang="he-IL" dirty="0"/>
          </a:p>
        </p:txBody>
      </p:sp>
      <p:sp>
        <p:nvSpPr>
          <p:cNvPr id="8" name="כותרת 1">
            <a:extLst>
              <a:ext uri="{FF2B5EF4-FFF2-40B4-BE49-F238E27FC236}">
                <a16:creationId xmlns:a16="http://schemas.microsoft.com/office/drawing/2014/main" id="{7216592D-9477-EBCD-EF39-8CD6BFA35405}"/>
              </a:ext>
            </a:extLst>
          </p:cNvPr>
          <p:cNvSpPr txBox="1">
            <a:spLocks/>
          </p:cNvSpPr>
          <p:nvPr/>
        </p:nvSpPr>
        <p:spPr>
          <a:xfrm>
            <a:off x="990600" y="517525"/>
            <a:ext cx="10515600" cy="1325563"/>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a:t>ממשק -</a:t>
            </a:r>
            <a:r>
              <a:rPr lang="en-US"/>
              <a:t>  interface </a:t>
            </a:r>
            <a:endParaRPr lang="he-IL" dirty="0"/>
          </a:p>
        </p:txBody>
      </p:sp>
    </p:spTree>
    <p:extLst>
      <p:ext uri="{BB962C8B-B14F-4D97-AF65-F5344CB8AC3E}">
        <p14:creationId xmlns:p14="http://schemas.microsoft.com/office/powerpoint/2010/main" val="7708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944695EAA4F994D8CAEE17A0F9B79F8" ma:contentTypeVersion="6" ma:contentTypeDescription="Create a new document." ma:contentTypeScope="" ma:versionID="12f2274d97c676419829409cce7de5c5">
  <xsd:schema xmlns:xsd="http://www.w3.org/2001/XMLSchema" xmlns:xs="http://www.w3.org/2001/XMLSchema" xmlns:p="http://schemas.microsoft.com/office/2006/metadata/properties" xmlns:ns3="5bdee353-e596-491b-8d0e-43dbec033856" targetNamespace="http://schemas.microsoft.com/office/2006/metadata/properties" ma:root="true" ma:fieldsID="01b7289592af5e7473cafd238dff8f9b" ns3:_="">
    <xsd:import namespace="5bdee353-e596-491b-8d0e-43dbec03385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dee353-e596-491b-8d0e-43dbec0338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96938-F805-46A5-BA75-D8E90E92C77D}">
  <ds:schemaRefs>
    <ds:schemaRef ds:uri="http://schemas.microsoft.com/sharepoint/v3/contenttype/forms"/>
  </ds:schemaRefs>
</ds:datastoreItem>
</file>

<file path=customXml/itemProps2.xml><?xml version="1.0" encoding="utf-8"?>
<ds:datastoreItem xmlns:ds="http://schemas.openxmlformats.org/officeDocument/2006/customXml" ds:itemID="{6A577841-B127-4CC4-87D9-4E989EEE6164}">
  <ds:schemaRefs>
    <ds:schemaRef ds:uri="http://purl.org/dc/elements/1.1/"/>
    <ds:schemaRef ds:uri="http://purl.org/dc/dcmitype/"/>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5bdee353-e596-491b-8d0e-43dbec033856"/>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EF4168E-F300-46D1-9C02-481DDA171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dee353-e596-491b-8d0e-43dbec0338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אריג דמשק</Template>
  <TotalTime>382</TotalTime>
  <Words>1223</Words>
  <Application>Microsoft Office PowerPoint</Application>
  <PresentationFormat>מסך רחב</PresentationFormat>
  <Paragraphs>155</Paragraphs>
  <Slides>25</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25</vt:i4>
      </vt:variant>
    </vt:vector>
  </HeadingPairs>
  <TitlesOfParts>
    <vt:vector size="32" baseType="lpstr">
      <vt:lpstr>Arial</vt:lpstr>
      <vt:lpstr>Bookman Old Style</vt:lpstr>
      <vt:lpstr>Calibri</vt:lpstr>
      <vt:lpstr>Guttman Yad-Brush</vt:lpstr>
      <vt:lpstr>Rockwell</vt:lpstr>
      <vt:lpstr>Söhne</vt:lpstr>
      <vt:lpstr>Damask</vt:lpstr>
      <vt:lpstr>תרגול 3 תכנות מונחה עצמים</vt:lpstr>
      <vt:lpstr>ירושה</vt:lpstr>
      <vt:lpstr>ירושה</vt:lpstr>
      <vt:lpstr>ירושה</vt:lpstr>
      <vt:lpstr>ירושה</vt:lpstr>
      <vt:lpstr>ממשק -  interface </vt:lpstr>
      <vt:lpstr>ממשק -  interface </vt:lpstr>
      <vt:lpstr>מצגת של PowerPoint‏</vt:lpstr>
      <vt:lpstr>מצגת של PowerPoint‏</vt:lpstr>
      <vt:lpstr>ממשק -  interface </vt:lpstr>
      <vt:lpstr>ממשק -  interface </vt:lpstr>
      <vt:lpstr>Abstract Class</vt:lpstr>
      <vt:lpstr>Abstract Class</vt:lpstr>
      <vt:lpstr>Abstract Class</vt:lpstr>
      <vt:lpstr>Abstract Class</vt:lpstr>
      <vt:lpstr>Interface vs. abstract class</vt:lpstr>
      <vt:lpstr>מצגת של PowerPoint‏</vt:lpstr>
      <vt:lpstr>Polymorphism </vt:lpstr>
      <vt:lpstr>Polymorphism </vt:lpstr>
      <vt:lpstr>Polymorphism </vt:lpstr>
      <vt:lpstr>Overloading  העמסת מתודות</vt:lpstr>
      <vt:lpstr>Overriding  דריסת מתודות</vt:lpstr>
      <vt:lpstr>Overriding  דריסת מתודות</vt:lpstr>
      <vt:lpstr>Overriding  דריסת מתודות</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4 תכנות מונחה עצמים</dc:title>
  <dc:creator>אילן שמחון</dc:creator>
  <cp:lastModifiedBy>אילן שמחון</cp:lastModifiedBy>
  <cp:revision>8</cp:revision>
  <dcterms:created xsi:type="dcterms:W3CDTF">2023-09-07T10:56:37Z</dcterms:created>
  <dcterms:modified xsi:type="dcterms:W3CDTF">2023-10-06T09:45:47Z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0x0101008944695EAA4F994D8CAEE17A0F9B79F8</vt:lpwstr>
  </property>
</Properties>
</file>