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4.jpg" ContentType="image/jp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media/image44.jpg" ContentType="image/jpg"/>
  <Override PartName="/ppt/media/image45.jpg" ContentType="image/jpg"/>
  <Override PartName="/ppt/media/image46.jpg" ContentType="image/jpg"/>
  <Override PartName="/ppt/media/image47.jpg" ContentType="image/jpg"/>
  <Override PartName="/ppt/media/image48.jpg" ContentType="image/jpg"/>
  <Override PartName="/ppt/media/image49.jpg" ContentType="image/jpg"/>
  <Override PartName="/ppt/media/image50.jpg" ContentType="image/jpg"/>
  <Override PartName="/ppt/media/image51.jpg" ContentType="image/jp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3"/>
  </p:notesMasterIdLst>
  <p:sldIdLst>
    <p:sldId id="466" r:id="rId2"/>
    <p:sldId id="467" r:id="rId3"/>
    <p:sldId id="486" r:id="rId4"/>
    <p:sldId id="260" r:id="rId5"/>
    <p:sldId id="257" r:id="rId6"/>
    <p:sldId id="258" r:id="rId7"/>
    <p:sldId id="259" r:id="rId8"/>
    <p:sldId id="504" r:id="rId9"/>
    <p:sldId id="505" r:id="rId10"/>
    <p:sldId id="506" r:id="rId11"/>
    <p:sldId id="507" r:id="rId12"/>
    <p:sldId id="508" r:id="rId13"/>
    <p:sldId id="509" r:id="rId14"/>
    <p:sldId id="512" r:id="rId15"/>
    <p:sldId id="523" r:id="rId16"/>
    <p:sldId id="524" r:id="rId17"/>
    <p:sldId id="525" r:id="rId18"/>
    <p:sldId id="526" r:id="rId19"/>
    <p:sldId id="518" r:id="rId20"/>
    <p:sldId id="529" r:id="rId21"/>
    <p:sldId id="530" r:id="rId22"/>
    <p:sldId id="531" r:id="rId23"/>
    <p:sldId id="532" r:id="rId24"/>
    <p:sldId id="517" r:id="rId25"/>
    <p:sldId id="533" r:id="rId26"/>
    <p:sldId id="534" r:id="rId27"/>
    <p:sldId id="535" r:id="rId28"/>
    <p:sldId id="451" r:id="rId29"/>
    <p:sldId id="452" r:id="rId30"/>
    <p:sldId id="457" r:id="rId31"/>
    <p:sldId id="453" r:id="rId32"/>
    <p:sldId id="458" r:id="rId33"/>
    <p:sldId id="454" r:id="rId34"/>
    <p:sldId id="459" r:id="rId35"/>
    <p:sldId id="455" r:id="rId36"/>
    <p:sldId id="460" r:id="rId37"/>
    <p:sldId id="462" r:id="rId38"/>
    <p:sldId id="463" r:id="rId39"/>
    <p:sldId id="456" r:id="rId40"/>
    <p:sldId id="464" r:id="rId41"/>
    <p:sldId id="449"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4E7F8D-DBAA-4DC7-93E4-69C6DB9AFAA3}" v="42" dt="2023-10-01T17:00:30.282"/>
  </p1510:revLst>
</p1510:revInfo>
</file>

<file path=ppt/tableStyles.xml><?xml version="1.0" encoding="utf-8"?>
<a:tblStyleLst xmlns:a="http://schemas.openxmlformats.org/drawingml/2006/main" def="{5C22544A-7EE6-4342-B048-85BDC9FD1C3A}">
  <a:tblStyle styleId="{69C7853C-536D-4A76-A0AE-DD22124D55A5}" styleName="סגנון ערכת נושא 1 - הדגשה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621" autoAdjust="0"/>
  </p:normalViewPr>
  <p:slideViewPr>
    <p:cSldViewPr snapToGrid="0" showGuides="1">
      <p:cViewPr varScale="1">
        <p:scale>
          <a:sx n="70" d="100"/>
          <a:sy n="70" d="100"/>
        </p:scale>
        <p:origin x="116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23AD4178-F9DF-4219-9D29-6196FF70E7C3}" type="datetimeFigureOut">
              <a:rPr lang="he-IL" smtClean="0"/>
              <a:t>כ"ח/אייר/תשפ"ד</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B7C95A97-A152-46B9-8810-048B7698D5EC}" type="slidenum">
              <a:rPr lang="he-IL" smtClean="0"/>
              <a:t>‹#›</a:t>
            </a:fld>
            <a:endParaRPr lang="he-IL"/>
          </a:p>
        </p:txBody>
      </p:sp>
    </p:spTree>
    <p:extLst>
      <p:ext uri="{BB962C8B-B14F-4D97-AF65-F5344CB8AC3E}">
        <p14:creationId xmlns:p14="http://schemas.microsoft.com/office/powerpoint/2010/main" val="30428031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8</a:t>
            </a:fld>
            <a:endParaRPr lang="he-IL"/>
          </a:p>
        </p:txBody>
      </p:sp>
    </p:spTree>
    <p:extLst>
      <p:ext uri="{BB962C8B-B14F-4D97-AF65-F5344CB8AC3E}">
        <p14:creationId xmlns:p14="http://schemas.microsoft.com/office/powerpoint/2010/main" val="3523015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b="1" u="sng" dirty="0"/>
              <a:t>פִּתָרוֹן:</a:t>
            </a:r>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הרעיון המרכזי של דפוס </a:t>
            </a:r>
            <a:r>
              <a:rPr lang="he-IL" u="none" dirty="0" err="1"/>
              <a:t>האיטרטור</a:t>
            </a:r>
            <a:r>
              <a:rPr lang="he-IL" u="none" dirty="0"/>
              <a:t> הוא לחלץ את התנהגות המעבר של אוסף לאובייקט נפרד הנקרא </a:t>
            </a:r>
            <a:r>
              <a:rPr lang="he-IL" u="none" dirty="0" err="1"/>
              <a:t>איטרטור</a:t>
            </a:r>
            <a:r>
              <a:rPr lang="he-IL" u="none" dirty="0"/>
              <a:t>.</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u="none"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בנוסף ליישום האלגוריתם עצמו, אובייקט </a:t>
            </a:r>
            <a:r>
              <a:rPr lang="he-IL" u="none" dirty="0" err="1"/>
              <a:t>איטרטור</a:t>
            </a:r>
            <a:r>
              <a:rPr lang="he-IL" u="none" dirty="0"/>
              <a:t> מכיל את פרטי המעבר, כגון המיקום הנוכחי וכמה אלמנטים נותרו עד הסוף. בגלל זה, מספר </a:t>
            </a:r>
            <a:r>
              <a:rPr lang="he-IL" u="none" dirty="0" err="1"/>
              <a:t>איטרטורים</a:t>
            </a:r>
            <a:r>
              <a:rPr lang="he-IL" u="none" dirty="0"/>
              <a:t> יכולים לעבור את אותו אוסף בו-זמנית, ללא תלות זה בזה.</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17</a:t>
            </a:fld>
            <a:endParaRPr lang="he-IL"/>
          </a:p>
        </p:txBody>
      </p:sp>
    </p:spTree>
    <p:extLst>
      <p:ext uri="{BB962C8B-B14F-4D97-AF65-F5344CB8AC3E}">
        <p14:creationId xmlns:p14="http://schemas.microsoft.com/office/powerpoint/2010/main" val="2211104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b="1" u="sng" dirty="0"/>
              <a:t>פִּתָרוֹן:</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a:t>בדרך כלל, </a:t>
            </a:r>
            <a:r>
              <a:rPr lang="he-IL" u="none" dirty="0" err="1"/>
              <a:t>איטרטורים</a:t>
            </a:r>
            <a:r>
              <a:rPr lang="he-IL" u="none" dirty="0"/>
              <a:t> מספקים שיטה עיקרית אחת להבאת אלמנטים מהאוסף.</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a:t>הלקוח יכול להמשיך להריץ את השיטה הזו עד שהיא לא מחזירה כלום, מה שאומר </a:t>
            </a:r>
            <a:r>
              <a:rPr lang="he-IL" u="none" dirty="0" err="1"/>
              <a:t>שהאיטרטור</a:t>
            </a:r>
            <a:r>
              <a:rPr lang="he-IL" u="none" dirty="0"/>
              <a:t> עבר את כל האלמנטים.</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u="none" dirty="0"/>
              <a:t>כל </a:t>
            </a:r>
            <a:r>
              <a:rPr lang="he-IL" u="none" dirty="0" err="1"/>
              <a:t>האיטרטורים</a:t>
            </a:r>
            <a:r>
              <a:rPr lang="he-IL" u="none" dirty="0"/>
              <a:t> חייבים ליישם את אותו ממשק.</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18</a:t>
            </a:fld>
            <a:endParaRPr lang="he-IL"/>
          </a:p>
        </p:txBody>
      </p:sp>
    </p:spTree>
    <p:extLst>
      <p:ext uri="{BB962C8B-B14F-4D97-AF65-F5344CB8AC3E}">
        <p14:creationId xmlns:p14="http://schemas.microsoft.com/office/powerpoint/2010/main" val="1177763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אסטרטגיה היא דפוס עיצוב התנהגותי המאפשר לך להגדיר משפחה של אלגוריתמים, להכניס כל אחד מהם למחלקה נפרדת ולהפוך את האובייקטים שלהם לניתנים להחלפה.</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19</a:t>
            </a:fld>
            <a:endParaRPr lang="he-IL"/>
          </a:p>
        </p:txBody>
      </p:sp>
    </p:spTree>
    <p:extLst>
      <p:ext uri="{BB962C8B-B14F-4D97-AF65-F5344CB8AC3E}">
        <p14:creationId xmlns:p14="http://schemas.microsoft.com/office/powerpoint/2010/main" val="748593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1" u="sng" dirty="0"/>
              <a:t>בעיה:</a:t>
            </a:r>
          </a:p>
          <a:p>
            <a:r>
              <a:rPr lang="he-IL" dirty="0"/>
              <a:t>יום אחד החלטת ליצור אפליקציית ניווט למטיילים מזדמנים. האפליקציה התרכזה סביב מפה יפה שעזרה למשתמשים להתמצא במהירות בכל עיר.</a:t>
            </a:r>
          </a:p>
          <a:p>
            <a:endParaRPr lang="he-IL" dirty="0"/>
          </a:p>
          <a:p>
            <a:r>
              <a:rPr lang="he-IL" dirty="0"/>
              <a:t>אחת התכונות המבוקשות ביותר עבור האפליקציה הייתה תכנון מסלול אוטומטי. משתמש אמור להיות מסוגל להזין כתובת ולראות את המסלול המהיר ביותר ליעד זה המוצג במפה.</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20</a:t>
            </a:fld>
            <a:endParaRPr lang="he-IL"/>
          </a:p>
        </p:txBody>
      </p:sp>
    </p:spTree>
    <p:extLst>
      <p:ext uri="{BB962C8B-B14F-4D97-AF65-F5344CB8AC3E}">
        <p14:creationId xmlns:p14="http://schemas.microsoft.com/office/powerpoint/2010/main" val="3953691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1" u="sng" dirty="0"/>
              <a:t>בעיה:</a:t>
            </a:r>
          </a:p>
          <a:p>
            <a:pPr marL="171450" indent="-171450">
              <a:buFont typeface="Arial" panose="020B0604020202020204" pitchFamily="34" charset="0"/>
              <a:buChar char="•"/>
            </a:pPr>
            <a:r>
              <a:rPr lang="he-IL" dirty="0"/>
              <a:t>הגרסה הראשונה של האפליקציה יכלה לבנות את המסלולים רק על פני כבישים. </a:t>
            </a:r>
          </a:p>
          <a:p>
            <a:pPr marL="171450" indent="-171450">
              <a:buFont typeface="Arial" panose="020B0604020202020204" pitchFamily="34" charset="0"/>
              <a:buChar char="•"/>
            </a:pPr>
            <a:r>
              <a:rPr lang="he-IL" dirty="0"/>
              <a:t>בעדכון הבא הוספתם אפשרות לבניית מסלולי הליכה. </a:t>
            </a:r>
          </a:p>
          <a:p>
            <a:pPr marL="171450" indent="-171450">
              <a:buFont typeface="Arial" panose="020B0604020202020204" pitchFamily="34" charset="0"/>
              <a:buChar char="•"/>
            </a:pPr>
            <a:r>
              <a:rPr lang="he-IL" dirty="0"/>
              <a:t>מיד לאחר מכן, הוספת אפשרות נוספת לאפשר לאנשים להשתמש בתחבורה ציבורית במסלולים שלהם.</a:t>
            </a:r>
          </a:p>
          <a:p>
            <a:pPr marL="171450" indent="-171450">
              <a:buFont typeface="Arial" panose="020B0604020202020204" pitchFamily="34" charset="0"/>
              <a:buChar char="•"/>
            </a:pPr>
            <a:r>
              <a:rPr lang="he-IL" dirty="0"/>
              <a:t>מאוחר יותר תכננת להוסיף בניית מסלול לרוכבי אופניים. </a:t>
            </a:r>
          </a:p>
          <a:p>
            <a:pPr marL="171450" indent="-171450">
              <a:buFont typeface="Arial" panose="020B0604020202020204" pitchFamily="34" charset="0"/>
              <a:buChar char="•"/>
            </a:pPr>
            <a:r>
              <a:rPr lang="he-IL" dirty="0"/>
              <a:t>ואפילו מאוחר יותר, אפשרות נוספת לבניית מסלולים בכל האטרקציות התיירותיות של העיר.</a:t>
            </a:r>
            <a:endParaRPr lang="en-GB" dirty="0"/>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21</a:t>
            </a:fld>
            <a:endParaRPr lang="he-IL"/>
          </a:p>
        </p:txBody>
      </p:sp>
    </p:spTree>
    <p:extLst>
      <p:ext uri="{BB962C8B-B14F-4D97-AF65-F5344CB8AC3E}">
        <p14:creationId xmlns:p14="http://schemas.microsoft.com/office/powerpoint/2010/main" val="4020990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1" u="sng" dirty="0"/>
              <a:t>פתרון:</a:t>
            </a:r>
          </a:p>
          <a:p>
            <a:pPr marL="0" indent="0">
              <a:buFont typeface="Arial" panose="020B0604020202020204" pitchFamily="34" charset="0"/>
              <a:buNone/>
            </a:pPr>
            <a:r>
              <a:rPr lang="he-IL" dirty="0"/>
              <a:t>דפוס האסטרטגיה מציע לך לקחת מחלקה שעושה משהו ספציפי בהרבה דרכים שונות ולחלץ את כל האלגוריתמים האלה למחלקות נפרדות שנקראות אסטרטגיות. </a:t>
            </a:r>
          </a:p>
          <a:p>
            <a:pPr marL="0" indent="0">
              <a:buFont typeface="Arial" panose="020B0604020202020204" pitchFamily="34" charset="0"/>
              <a:buNone/>
            </a:pPr>
            <a:r>
              <a:rPr lang="he-IL" dirty="0"/>
              <a:t>המחלקה המקורית, הנקראת הקשר, חייבת להיות בעלת שדה לאחסון הפניה לאחת מהאסטרטגיות. </a:t>
            </a:r>
          </a:p>
          <a:p>
            <a:pPr marL="0" indent="0">
              <a:buFont typeface="Arial" panose="020B0604020202020204" pitchFamily="34" charset="0"/>
              <a:buNone/>
            </a:pPr>
            <a:r>
              <a:rPr lang="he-IL" dirty="0"/>
              <a:t>ההקשר מאציל את העבודה לאובייקט אסטרטגיה מקושר במקום לבצע אותה לבד.</a:t>
            </a:r>
            <a:endParaRPr lang="en-GB" dirty="0"/>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22</a:t>
            </a:fld>
            <a:endParaRPr lang="he-IL"/>
          </a:p>
        </p:txBody>
      </p:sp>
    </p:spTree>
    <p:extLst>
      <p:ext uri="{BB962C8B-B14F-4D97-AF65-F5344CB8AC3E}">
        <p14:creationId xmlns:p14="http://schemas.microsoft.com/office/powerpoint/2010/main" val="1607206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1" u="sng" dirty="0"/>
              <a:t>פתרון:</a:t>
            </a:r>
          </a:p>
          <a:p>
            <a:pPr marL="171450" indent="-171450">
              <a:buFont typeface="Arial" panose="020B0604020202020204" pitchFamily="34" charset="0"/>
              <a:buChar char="•"/>
            </a:pPr>
            <a:r>
              <a:rPr lang="he-IL" dirty="0"/>
              <a:t>ההקשר אינו אחראי לבחירת אלגוריתם מתאים לתפקיד. </a:t>
            </a:r>
          </a:p>
          <a:p>
            <a:pPr marL="171450" indent="-171450">
              <a:buFont typeface="Arial" panose="020B0604020202020204" pitchFamily="34" charset="0"/>
              <a:buChar char="•"/>
            </a:pPr>
            <a:r>
              <a:rPr lang="he-IL" dirty="0"/>
              <a:t>זה עובד עם כל האסטרטגיות דרך אותו ממשק גנרי, שחושף רק שיטה אחת להפעלת האלגוריתם המובלע בתוך האסטרטגיה שנבחרה.</a:t>
            </a:r>
          </a:p>
          <a:p>
            <a:pPr marL="171450" indent="-171450">
              <a:buFont typeface="Arial" panose="020B0604020202020204" pitchFamily="34" charset="0"/>
              <a:buChar char="•"/>
            </a:pPr>
            <a:r>
              <a:rPr lang="he-IL" dirty="0"/>
              <a:t>כך ההקשר הופך לבלתי תלוי באסטרטגיות קונקרטיות.</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23</a:t>
            </a:fld>
            <a:endParaRPr lang="he-IL"/>
          </a:p>
        </p:txBody>
      </p:sp>
    </p:spTree>
    <p:extLst>
      <p:ext uri="{BB962C8B-B14F-4D97-AF65-F5344CB8AC3E}">
        <p14:creationId xmlns:p14="http://schemas.microsoft.com/office/powerpoint/2010/main" val="1967144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 Observer </a:t>
            </a:r>
            <a:r>
              <a:rPr lang="he-IL" dirty="0"/>
              <a:t>הוא דפוס עיצוב התנהגותי המאפשר לך להגדיר מנגנון הרשמה כדי להודיע ​​לאובייקטים מרובים על כל אירועים שקורים לאובייקט שהם צופים.</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24</a:t>
            </a:fld>
            <a:endParaRPr lang="he-IL"/>
          </a:p>
        </p:txBody>
      </p:sp>
    </p:spTree>
    <p:extLst>
      <p:ext uri="{BB962C8B-B14F-4D97-AF65-F5344CB8AC3E}">
        <p14:creationId xmlns:p14="http://schemas.microsoft.com/office/powerpoint/2010/main" val="1536237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1" u="sng" dirty="0"/>
              <a:t>בעיה:</a:t>
            </a:r>
          </a:p>
          <a:p>
            <a:r>
              <a:rPr lang="he-IL" b="0" u="none" dirty="0"/>
              <a:t>תאר לעצמך שיש לך שני חפצים: לקוח וחנות. </a:t>
            </a:r>
          </a:p>
          <a:p>
            <a:r>
              <a:rPr lang="he-IL" b="0" u="none" dirty="0"/>
              <a:t>הלקוח מתעניין מאוד במותג מסוים של מוצר (נניח, זה דגם חדש של </a:t>
            </a:r>
            <a:r>
              <a:rPr lang="he-IL" b="0" u="none" dirty="0" err="1"/>
              <a:t>האייפון</a:t>
            </a:r>
            <a:r>
              <a:rPr lang="he-IL" b="0" u="none" dirty="0"/>
              <a:t>) שאמור להיות זמין בחנות בקרוב מאוד.</a:t>
            </a:r>
          </a:p>
          <a:p>
            <a:endParaRPr lang="he-IL" b="0" u="none" dirty="0"/>
          </a:p>
          <a:p>
            <a:r>
              <a:rPr lang="he-IL" b="0" u="none" dirty="0"/>
              <a:t>הלקוח יכול היה לבקר בחנות כל יום ולבדוק את זמינות המוצר. אבל בעוד שהמוצר עדיין בדרך, רוב הנסיעות הללו יהיו חסרות טעם.</a:t>
            </a:r>
          </a:p>
          <a:p>
            <a:endParaRPr lang="he-IL" b="0" u="none" dirty="0"/>
          </a:p>
          <a:p>
            <a:r>
              <a:rPr lang="he-IL" b="0" u="none" dirty="0"/>
              <a:t>מצד שני, החנות יכולה לשלוח טונות של מיילים (שעשויים להיחשב כספאם) לכל הלקוחות בכל פעם שמוצר חדש הופך לזמין. זה יחסוך כמה לקוחות מנסיעות אינסופיות לחנות. יחד עם זאת, זה ירגיז לקוחות אחרים שאינם מעוניינים במוצרים חדשים.</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25</a:t>
            </a:fld>
            <a:endParaRPr lang="he-IL"/>
          </a:p>
        </p:txBody>
      </p:sp>
    </p:spTree>
    <p:extLst>
      <p:ext uri="{BB962C8B-B14F-4D97-AF65-F5344CB8AC3E}">
        <p14:creationId xmlns:p14="http://schemas.microsoft.com/office/powerpoint/2010/main" val="14399061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1" u="sng" dirty="0"/>
              <a:t>פתרון:</a:t>
            </a:r>
          </a:p>
          <a:p>
            <a:r>
              <a:rPr lang="he-IL" b="0" u="none" dirty="0"/>
              <a:t>האובייקט שיש לו מצב מעניין כלשהו נקרא לעתים קרובות הנושא, אבל מכיוון שהוא הולך להודיע ​​גם לאובייקטים אחרים על השינויים במצבו, נקרא לו המפרסם.</a:t>
            </a:r>
          </a:p>
          <a:p>
            <a:r>
              <a:rPr lang="he-IL" b="0" u="none" dirty="0"/>
              <a:t>כל שאר האובייקטים שרוצים לעקוב אחר שינויים במצב המפרסם נקראים מנויים.</a:t>
            </a:r>
          </a:p>
          <a:p>
            <a:r>
              <a:rPr lang="he-IL" b="0" u="none" dirty="0"/>
              <a:t>מנגנון מנוי\ מנגנון הרשמה מאפשר לאובייקטים בודדים להירשם להודעות על אירועים. כעת, בכל פעם שקורה אירוע חשוב למוציא לאור, הוא עובר על המנויים שלו וקורא לשיטת ההתראה הספציפית על האובייקטים שלהם.</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26</a:t>
            </a:fld>
            <a:endParaRPr lang="he-IL"/>
          </a:p>
        </p:txBody>
      </p:sp>
    </p:spTree>
    <p:extLst>
      <p:ext uri="{BB962C8B-B14F-4D97-AF65-F5344CB8AC3E}">
        <p14:creationId xmlns:p14="http://schemas.microsoft.com/office/powerpoint/2010/main" val="4061603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9</a:t>
            </a:fld>
            <a:endParaRPr lang="he-IL"/>
          </a:p>
        </p:txBody>
      </p:sp>
    </p:spTree>
    <p:extLst>
      <p:ext uri="{BB962C8B-B14F-4D97-AF65-F5344CB8AC3E}">
        <p14:creationId xmlns:p14="http://schemas.microsoft.com/office/powerpoint/2010/main" val="9451766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1" u="sng" dirty="0"/>
              <a:t>מערכת התראות:</a:t>
            </a:r>
          </a:p>
          <a:p>
            <a:pPr marL="171450" indent="-171450">
              <a:buFont typeface="Arial" panose="020B0604020202020204" pitchFamily="34" charset="0"/>
              <a:buChar char="•"/>
            </a:pPr>
            <a:r>
              <a:rPr lang="he-IL" b="0" u="none" dirty="0"/>
              <a:t>המוציא לאור מודיע למנויים על ידי קריאה לשיטת ההתראה הספציפית על האובייקטים שלהם. </a:t>
            </a:r>
          </a:p>
          <a:p>
            <a:pPr marL="171450" indent="-171450">
              <a:buFont typeface="Arial" panose="020B0604020202020204" pitchFamily="34" charset="0"/>
              <a:buChar char="•"/>
            </a:pPr>
            <a:r>
              <a:rPr lang="he-IL" b="0" u="none" dirty="0"/>
              <a:t>ממשק זה יצטרך לתאר רק כמה שיטות הרשמה. הממשק יאפשר למנויים לצפות במצבים של מפרסמים מבלי לקשר אותם לשיעורי הבטון שלהם.</a:t>
            </a:r>
          </a:p>
          <a:p>
            <a:pPr marL="171450" indent="-171450">
              <a:buFont typeface="Arial" panose="020B0604020202020204" pitchFamily="34" charset="0"/>
              <a:buChar char="•"/>
            </a:pPr>
            <a:endParaRPr lang="he-IL" b="0" u="none" dirty="0"/>
          </a:p>
          <a:p>
            <a:pPr marL="0" indent="0">
              <a:buFont typeface="Arial" panose="020B0604020202020204" pitchFamily="34" charset="0"/>
              <a:buNone/>
            </a:pPr>
            <a:r>
              <a:rPr lang="he-IL" b="0" u="none" dirty="0"/>
              <a:t>לכן זה חיוני שכל המנויים יישמו את אותו ממשק, ושהמפרסם יתקשר איתם רק דרך הממשק הזה.</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27</a:t>
            </a:fld>
            <a:endParaRPr lang="he-IL"/>
          </a:p>
        </p:txBody>
      </p:sp>
    </p:spTree>
    <p:extLst>
      <p:ext uri="{BB962C8B-B14F-4D97-AF65-F5344CB8AC3E}">
        <p14:creationId xmlns:p14="http://schemas.microsoft.com/office/powerpoint/2010/main" val="3119812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10</a:t>
            </a:fld>
            <a:endParaRPr lang="he-IL"/>
          </a:p>
        </p:txBody>
      </p:sp>
    </p:spTree>
    <p:extLst>
      <p:ext uri="{BB962C8B-B14F-4D97-AF65-F5344CB8AC3E}">
        <p14:creationId xmlns:p14="http://schemas.microsoft.com/office/powerpoint/2010/main" val="4058282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"מפעל של מפעלים"</a:t>
            </a:r>
          </a:p>
          <a:p>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מכונה לעתים קרובות "מפעל של מפעלים" מכיוון שהוא מגדיר ממשק מפעל מופשט עם שיטות ליצירת אובייקטים מופשטים של מוצר,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ומפעלי בטון מיישמים ממשק זה כדי לייצר משפחות של מוצרים קשורים.</a:t>
            </a:r>
            <a:endParaRPr lang="en-US" b="0" spc="75" dirty="0">
              <a:cs typeface="Yanone Kaffeesatz Light"/>
            </a:endParaRPr>
          </a:p>
          <a:p>
            <a:endParaRPr lang="he-IL" dirty="0"/>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11</a:t>
            </a:fld>
            <a:endParaRPr lang="he-IL"/>
          </a:p>
        </p:txBody>
      </p:sp>
    </p:spTree>
    <p:extLst>
      <p:ext uri="{BB962C8B-B14F-4D97-AF65-F5344CB8AC3E}">
        <p14:creationId xmlns:p14="http://schemas.microsoft.com/office/powerpoint/2010/main" val="1990039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1" u="sng" dirty="0"/>
              <a:t>בעיה: </a:t>
            </a:r>
          </a:p>
          <a:p>
            <a:r>
              <a:rPr lang="he-IL" dirty="0"/>
              <a:t>תאר לעצמך שאתה יוצר יישום לניהול לוגיסטי. </a:t>
            </a:r>
            <a:endParaRPr lang="en-US" dirty="0"/>
          </a:p>
          <a:p>
            <a:r>
              <a:rPr lang="he-IL" dirty="0"/>
              <a:t>הגרסה הראשונה של האפליקציה שלך יכולה להתמודד רק עם הובלה באמצעות משאיות.</a:t>
            </a:r>
          </a:p>
          <a:p>
            <a:r>
              <a:rPr lang="he-IL" dirty="0"/>
              <a:t>לאחר זמן מה, האפליקציה שלך הופכת פופולרית. מדי יום מקבלים עשרות בקשות מחברות הובלה ימיות לשילוב לוגיסטיקה ימית באפליקציה.</a:t>
            </a:r>
          </a:p>
          <a:p>
            <a:r>
              <a:rPr lang="he-IL" dirty="0"/>
              <a:t>חדשות נהדרות, נכון? אבל מה עם הקוד? נכון לעכשיו, רוב הקוד שלך מקושר למחלקת משאיות.</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12</a:t>
            </a:fld>
            <a:endParaRPr lang="he-IL"/>
          </a:p>
        </p:txBody>
      </p:sp>
    </p:spTree>
    <p:extLst>
      <p:ext uri="{BB962C8B-B14F-4D97-AF65-F5344CB8AC3E}">
        <p14:creationId xmlns:p14="http://schemas.microsoft.com/office/powerpoint/2010/main" val="1736154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1" u="sng" dirty="0"/>
              <a:t>פִּתָרוֹן:</a:t>
            </a:r>
          </a:p>
          <a:p>
            <a:r>
              <a:rPr lang="he-IL" dirty="0"/>
              <a:t>דפוס שיטת המפעל מציע להחליף קריאות ישירות לבניית אובייקט (באמצעות המפעיל החדש) בקריאות לשיטת יצרן מיוחדת.</a:t>
            </a:r>
          </a:p>
          <a:p>
            <a:r>
              <a:rPr lang="he-IL" dirty="0"/>
              <a:t>אל דאגה: האובייקטים עדיין נוצרים באמצעות האופרטור החדש, אך הוא נקרא מתוך שיטת המפעל. </a:t>
            </a:r>
          </a:p>
          <a:p>
            <a:r>
              <a:rPr lang="he-IL" dirty="0"/>
              <a:t>חפצים המוחזרים בשיטת מפעל מכונים לעתים קרובות מוצרים.</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13</a:t>
            </a:fld>
            <a:endParaRPr lang="he-IL"/>
          </a:p>
        </p:txBody>
      </p:sp>
    </p:spTree>
    <p:extLst>
      <p:ext uri="{BB962C8B-B14F-4D97-AF65-F5344CB8AC3E}">
        <p14:creationId xmlns:p14="http://schemas.microsoft.com/office/powerpoint/2010/main" val="309236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u="none" dirty="0"/>
              <a:t>Iterator </a:t>
            </a:r>
            <a:r>
              <a:rPr lang="he-IL" u="none" dirty="0"/>
              <a:t> הוא דפוס עיצוב התנהגותי המאפשר לך לעבור אלמנטים של אוסף מבלי לחשוף את הייצוג הבסיסי שלו (רשימה, ערימה, עץ וכו').</a:t>
            </a:r>
          </a:p>
          <a:p>
            <a:endParaRPr lang="he-IL" dirty="0"/>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14</a:t>
            </a:fld>
            <a:endParaRPr lang="he-IL"/>
          </a:p>
        </p:txBody>
      </p:sp>
    </p:spTree>
    <p:extLst>
      <p:ext uri="{BB962C8B-B14F-4D97-AF65-F5344CB8AC3E}">
        <p14:creationId xmlns:p14="http://schemas.microsoft.com/office/powerpoint/2010/main" val="4233322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אוספים הם רק מיכל לקבוצת אובייקטים.</a:t>
            </a:r>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רוב האוספים מאחסנים את האלמנטים שלהם ברשימות פשוטות. עם זאת, חלקם מבוססים על </a:t>
            </a:r>
            <a:r>
              <a:rPr lang="he-IL" u="none" dirty="0" err="1"/>
              <a:t>ערימות</a:t>
            </a:r>
            <a:r>
              <a:rPr lang="he-IL" u="none" dirty="0"/>
              <a:t>, עצים, גרפים ומבני נתונים מורכבים אחרים.</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u="none"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b="1" u="sng" dirty="0"/>
              <a:t>בעיה:</a:t>
            </a:r>
          </a:p>
          <a:p>
            <a:pPr marL="0" marR="0" lvl="0" indent="0" algn="r" defTabSz="914400" rtl="1" eaLnBrk="1" fontAlgn="auto" latinLnBrk="0" hangingPunct="1">
              <a:lnSpc>
                <a:spcPct val="100000"/>
              </a:lnSpc>
              <a:spcBef>
                <a:spcPts val="0"/>
              </a:spcBef>
              <a:spcAft>
                <a:spcPts val="0"/>
              </a:spcAft>
              <a:buClrTx/>
              <a:buSzTx/>
              <a:buFontTx/>
              <a:buNone/>
              <a:tabLst/>
              <a:defRPr/>
            </a:pPr>
            <a:r>
              <a:rPr lang="he-IL" u="sng" dirty="0"/>
              <a:t>גישה לאלמנטים באוספים: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ללא קשר למבנה הנתונים הבסיסי, אוספים חייבים לספק דרך לחלקים אחרים של הקוד לגשת לאלמנטים שלהם.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גישה זו אמורה לאפשר איטרציה על האלמנטים מבלי לחזור על אותם אלמנטים.</a:t>
            </a:r>
          </a:p>
          <a:p>
            <a:endParaRPr lang="he-IL" dirty="0"/>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15</a:t>
            </a:fld>
            <a:endParaRPr lang="he-IL"/>
          </a:p>
        </p:txBody>
      </p:sp>
    </p:spTree>
    <p:extLst>
      <p:ext uri="{BB962C8B-B14F-4D97-AF65-F5344CB8AC3E}">
        <p14:creationId xmlns:p14="http://schemas.microsoft.com/office/powerpoint/2010/main" val="3665950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u="sng" dirty="0"/>
              <a:t>מעבר של מבני נתונים מורכבים:</a:t>
            </a:r>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מעבר במבני נתונים פשוטים כמו רשימות הוא פשוט - אתה חוזר על האלמנטים ברצף.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עם זאת, חציית מבנים מורכבים כמו עצים או גרפים מצריכה אלגוריתמים ספציפיים כמו חציית עומק-ראשון, חציית רוחב-ראשונה </a:t>
            </a:r>
            <a:r>
              <a:rPr lang="he-IL" u="none" dirty="0" err="1"/>
              <a:t>וכו</a:t>
            </a:r>
            <a:r>
              <a:rPr lang="he-IL" u="none" dirty="0"/>
              <a:t>'.</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u="none"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הדרישות למעבר עשויות להשתנות לאורך זמן או בהתאם ליישום.</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u="none"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u="none" dirty="0"/>
              <a:t>הכללת כל אלגוריתמי המעבר האפשריים בתוך מחלקת איסוף עלולה להוביל לנפיחות ובלבול, במיוחד אם אלגוריתמים מסוימים ספציפיים ליישומים מסוימים.</a:t>
            </a:r>
          </a:p>
        </p:txBody>
      </p:sp>
      <p:sp>
        <p:nvSpPr>
          <p:cNvPr id="4" name="מציין מיקום של מספר שקופית 3"/>
          <p:cNvSpPr>
            <a:spLocks noGrp="1"/>
          </p:cNvSpPr>
          <p:nvPr>
            <p:ph type="sldNum" sz="quarter" idx="5"/>
          </p:nvPr>
        </p:nvSpPr>
        <p:spPr/>
        <p:txBody>
          <a:bodyPr/>
          <a:lstStyle/>
          <a:p>
            <a:fld id="{B7C95A97-A152-46B9-8810-048B7698D5EC}" type="slidenum">
              <a:rPr lang="he-IL" smtClean="0"/>
              <a:t>16</a:t>
            </a:fld>
            <a:endParaRPr lang="he-IL"/>
          </a:p>
        </p:txBody>
      </p:sp>
    </p:spTree>
    <p:extLst>
      <p:ext uri="{BB962C8B-B14F-4D97-AF65-F5344CB8AC3E}">
        <p14:creationId xmlns:p14="http://schemas.microsoft.com/office/powerpoint/2010/main" val="26036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6/5/2024</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48A87A34-81AB-432B-8DAE-1953F412C126}" type="datetimeFigureOut">
              <a:rPr lang="en-US" dirty="0"/>
              <a:t>6/5/2024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447191" y="2824269"/>
            <a:ext cx="4488794" cy="2644457"/>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256025" y="2821491"/>
            <a:ext cx="4488794" cy="263737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8A87A34-81AB-432B-8DAE-1953F412C126}" type="datetimeFigureOut">
              <a:rPr lang="en-US" dirty="0"/>
              <a:t>6/5/2024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he-IL"/>
              <a:t>לחץ על הסמל כדי להוסיף תמונה</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6/5/2024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6/5/2024</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r" defTabSz="914400" rtl="1"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jpg"/><Relationship Id="rId5" Type="http://schemas.openxmlformats.org/officeDocument/2006/relationships/image" Target="../media/image44.jpg"/><Relationship Id="rId4" Type="http://schemas.openxmlformats.org/officeDocument/2006/relationships/image" Target="../media/image4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47.jpg"/><Relationship Id="rId7" Type="http://schemas.openxmlformats.org/officeDocument/2006/relationships/image" Target="../media/image51.jpg"/><Relationship Id="rId2" Type="http://schemas.openxmlformats.org/officeDocument/2006/relationships/image" Target="../media/image46.jpg"/><Relationship Id="rId1" Type="http://schemas.openxmlformats.org/officeDocument/2006/relationships/slideLayout" Target="../slideLayouts/slideLayout2.xml"/><Relationship Id="rId6" Type="http://schemas.openxmlformats.org/officeDocument/2006/relationships/image" Target="../media/image50.jpg"/><Relationship Id="rId5" Type="http://schemas.openxmlformats.org/officeDocument/2006/relationships/image" Target="../media/image49.jpg"/><Relationship Id="rId4" Type="http://schemas.openxmlformats.org/officeDocument/2006/relationships/image" Target="../media/image48.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grpSp>
        <p:nvGrpSpPr>
          <p:cNvPr id="3" name="object 3"/>
          <p:cNvGrpSpPr/>
          <p:nvPr/>
        </p:nvGrpSpPr>
        <p:grpSpPr>
          <a:xfrm>
            <a:off x="0" y="0"/>
            <a:ext cx="12192000" cy="6858000"/>
            <a:chOff x="0" y="0"/>
            <a:chExt cx="12192000" cy="6858000"/>
          </a:xfrm>
        </p:grpSpPr>
        <p:pic>
          <p:nvPicPr>
            <p:cNvPr id="4" name="object 4"/>
            <p:cNvPicPr/>
            <p:nvPr/>
          </p:nvPicPr>
          <p:blipFill>
            <a:blip r:embed="rId3" cstate="print"/>
            <a:stretch>
              <a:fillRect/>
            </a:stretch>
          </p:blipFill>
          <p:spPr>
            <a:xfrm>
              <a:off x="0" y="6129528"/>
              <a:ext cx="12191999" cy="728468"/>
            </a:xfrm>
            <a:prstGeom prst="rect">
              <a:avLst/>
            </a:prstGeom>
          </p:spPr>
        </p:pic>
        <p:pic>
          <p:nvPicPr>
            <p:cNvPr id="5" name="object 5"/>
            <p:cNvPicPr/>
            <p:nvPr/>
          </p:nvPicPr>
          <p:blipFill>
            <a:blip r:embed="rId4" cstate="print"/>
            <a:stretch>
              <a:fillRect/>
            </a:stretch>
          </p:blipFill>
          <p:spPr>
            <a:xfrm>
              <a:off x="0" y="0"/>
              <a:ext cx="12192000" cy="6858000"/>
            </a:xfrm>
            <a:prstGeom prst="rect">
              <a:avLst/>
            </a:prstGeom>
          </p:spPr>
        </p:pic>
      </p:grpSp>
      <p:sp>
        <p:nvSpPr>
          <p:cNvPr id="6" name="object 6"/>
          <p:cNvSpPr txBox="1">
            <a:spLocks noGrp="1"/>
          </p:cNvSpPr>
          <p:nvPr>
            <p:ph type="title"/>
          </p:nvPr>
        </p:nvSpPr>
        <p:spPr>
          <a:xfrm>
            <a:off x="2875129" y="3003884"/>
            <a:ext cx="6441743" cy="850233"/>
          </a:xfrm>
          <a:prstGeom prst="rect">
            <a:avLst/>
          </a:prstGeom>
        </p:spPr>
        <p:txBody>
          <a:bodyPr vert="horz" wrap="square" lIns="0" tIns="105410" rIns="0" bIns="0" rtlCol="0">
            <a:spAutoFit/>
          </a:bodyPr>
          <a:lstStyle/>
          <a:p>
            <a:pPr marL="1194435" marR="5080" indent="-1182370">
              <a:lnSpc>
                <a:spcPts val="5840"/>
              </a:lnSpc>
              <a:spcBef>
                <a:spcPts val="830"/>
              </a:spcBef>
            </a:pPr>
            <a:r>
              <a:rPr lang="he-IL" sz="5400" spc="-5" dirty="0">
                <a:latin typeface="Tahoma" panose="020B0604030504040204" pitchFamily="34" charset="0"/>
                <a:ea typeface="Tahoma" panose="020B0604030504040204" pitchFamily="34" charset="0"/>
                <a:cs typeface="Tahoma" panose="020B0604030504040204" pitchFamily="34" charset="0"/>
              </a:rPr>
              <a:t>תכנות מונחה עצמים</a:t>
            </a:r>
            <a:endParaRPr sz="5400" dirty="0">
              <a:latin typeface="Tahoma" panose="020B0604030504040204" pitchFamily="34" charset="0"/>
              <a:ea typeface="Tahoma" panose="020B0604030504040204" pitchFamily="34" charset="0"/>
              <a:cs typeface="Tahoma" panose="020B0604030504040204" pitchFamily="34" charset="0"/>
            </a:endParaRPr>
          </a:p>
        </p:txBody>
      </p:sp>
      <p:sp>
        <p:nvSpPr>
          <p:cNvPr id="7" name="object 7"/>
          <p:cNvSpPr/>
          <p:nvPr/>
        </p:nvSpPr>
        <p:spPr>
          <a:xfrm>
            <a:off x="1752600" y="1508761"/>
            <a:ext cx="8686800" cy="3840479"/>
          </a:xfrm>
          <a:custGeom>
            <a:avLst/>
            <a:gdLst/>
            <a:ahLst/>
            <a:cxnLst/>
            <a:rect l="l" t="t" r="r" b="b"/>
            <a:pathLst>
              <a:path w="8686800" h="3840479">
                <a:moveTo>
                  <a:pt x="0" y="0"/>
                </a:moveTo>
                <a:lnTo>
                  <a:pt x="8686800" y="0"/>
                </a:lnTo>
              </a:path>
              <a:path w="8686800" h="3840479">
                <a:moveTo>
                  <a:pt x="0" y="3840479"/>
                </a:moveTo>
                <a:lnTo>
                  <a:pt x="8686800" y="3840479"/>
                </a:lnTo>
              </a:path>
            </a:pathLst>
          </a:custGeom>
          <a:ln w="38100">
            <a:solidFill>
              <a:srgbClr val="FA8B29"/>
            </a:solidFill>
          </a:ln>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8DB24D2-CFEE-4F68-2ADF-901D78F4F327}"/>
              </a:ext>
            </a:extLst>
          </p:cNvPr>
          <p:cNvSpPr>
            <a:spLocks noGrp="1"/>
          </p:cNvSpPr>
          <p:nvPr>
            <p:ph type="title"/>
          </p:nvPr>
        </p:nvSpPr>
        <p:spPr/>
        <p:txBody>
          <a:bodyPr/>
          <a:lstStyle/>
          <a:p>
            <a:r>
              <a:rPr lang="en-US" dirty="0"/>
              <a:t>SINGELTON</a:t>
            </a:r>
            <a:endParaRPr lang="he-IL" dirty="0"/>
          </a:p>
        </p:txBody>
      </p:sp>
      <p:sp>
        <p:nvSpPr>
          <p:cNvPr id="3" name="מציין מיקום תוכן 2">
            <a:extLst>
              <a:ext uri="{FF2B5EF4-FFF2-40B4-BE49-F238E27FC236}">
                <a16:creationId xmlns:a16="http://schemas.microsoft.com/office/drawing/2014/main" id="{AF9E830B-62F0-F0E1-7C21-7B86DE77B1A9}"/>
              </a:ext>
            </a:extLst>
          </p:cNvPr>
          <p:cNvSpPr>
            <a:spLocks noGrp="1"/>
          </p:cNvSpPr>
          <p:nvPr>
            <p:ph idx="1"/>
          </p:nvPr>
        </p:nvSpPr>
        <p:spPr/>
        <p:txBody>
          <a:bodyPr/>
          <a:lstStyle/>
          <a:p>
            <a:pPr marL="0" indent="0" algn="l" rtl="0">
              <a:lnSpc>
                <a:spcPct val="100000"/>
              </a:lnSpc>
              <a:spcBef>
                <a:spcPts val="1590"/>
              </a:spcBef>
              <a:buClr>
                <a:srgbClr val="DE8147"/>
              </a:buClr>
              <a:buSzPct val="79166"/>
              <a:buNone/>
              <a:tabLst>
                <a:tab pos="354965" algn="l"/>
                <a:tab pos="355600" algn="l"/>
              </a:tabLst>
            </a:pPr>
            <a:r>
              <a:rPr lang="en-US" b="1" u="sng" dirty="0"/>
              <a:t>Solution</a:t>
            </a:r>
          </a:p>
          <a:p>
            <a:pPr marL="0" indent="0" algn="l" rtl="0">
              <a:lnSpc>
                <a:spcPct val="100000"/>
              </a:lnSpc>
              <a:spcBef>
                <a:spcPts val="1590"/>
              </a:spcBef>
              <a:buClr>
                <a:srgbClr val="DE8147"/>
              </a:buClr>
              <a:buSzPct val="79166"/>
              <a:buNone/>
              <a:tabLst>
                <a:tab pos="354965" algn="l"/>
                <a:tab pos="355600" algn="l"/>
              </a:tabLst>
            </a:pPr>
            <a:r>
              <a:rPr lang="en-US" dirty="0"/>
              <a:t>All implementations of the Singleton have these two steps in common:</a:t>
            </a:r>
          </a:p>
          <a:p>
            <a:pPr marL="355600" indent="-342900" algn="l" rtl="0">
              <a:lnSpc>
                <a:spcPct val="100000"/>
              </a:lnSpc>
              <a:spcBef>
                <a:spcPts val="1590"/>
              </a:spcBef>
              <a:buClr>
                <a:srgbClr val="DE8147"/>
              </a:buClr>
              <a:buSzPct val="79166"/>
              <a:buFont typeface="Arial" panose="020B0604020202020204" pitchFamily="34" charset="0"/>
              <a:buChar char="•"/>
              <a:tabLst>
                <a:tab pos="354965" algn="l"/>
                <a:tab pos="355600" algn="l"/>
              </a:tabLst>
            </a:pPr>
            <a:r>
              <a:rPr lang="en-US" dirty="0"/>
              <a:t>Make the default constructor private, to prevent other objects from using the new operator with the Singleton class.</a:t>
            </a:r>
          </a:p>
          <a:p>
            <a:pPr marL="355600" indent="-342900" algn="l" rtl="0">
              <a:lnSpc>
                <a:spcPct val="100000"/>
              </a:lnSpc>
              <a:spcBef>
                <a:spcPts val="1590"/>
              </a:spcBef>
              <a:buClr>
                <a:srgbClr val="DE8147"/>
              </a:buClr>
              <a:buSzPct val="79166"/>
              <a:buFont typeface="Arial" panose="020B0604020202020204" pitchFamily="34" charset="0"/>
              <a:buChar char="•"/>
              <a:tabLst>
                <a:tab pos="354965" algn="l"/>
                <a:tab pos="355600" algn="l"/>
              </a:tabLst>
            </a:pPr>
            <a:r>
              <a:rPr lang="en-US" dirty="0"/>
              <a:t>Create a static creation method that acts as a constructor. Under the hood, this method calls the private constructor to create an object and saves it in a static field. All following calls to this method return the cached object.</a:t>
            </a:r>
          </a:p>
        </p:txBody>
      </p:sp>
      <p:pic>
        <p:nvPicPr>
          <p:cNvPr id="3077" name="Picture 5" descr="The structure of the Singleton pattern">
            <a:extLst>
              <a:ext uri="{FF2B5EF4-FFF2-40B4-BE49-F238E27FC236}">
                <a16:creationId xmlns:a16="http://schemas.microsoft.com/office/drawing/2014/main" id="{A9319B8F-5CF2-769E-9BD3-8B11FE6D4C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0382" y="165725"/>
            <a:ext cx="3450114" cy="2326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992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BFD229B-0AEC-2317-CFAC-117A6F460FB2}"/>
              </a:ext>
            </a:extLst>
          </p:cNvPr>
          <p:cNvSpPr>
            <a:spLocks noGrp="1"/>
          </p:cNvSpPr>
          <p:nvPr>
            <p:ph type="title"/>
          </p:nvPr>
        </p:nvSpPr>
        <p:spPr>
          <a:xfrm>
            <a:off x="1451579" y="804519"/>
            <a:ext cx="9291215" cy="1049235"/>
          </a:xfrm>
        </p:spPr>
        <p:txBody>
          <a:bodyPr>
            <a:normAutofit/>
          </a:bodyPr>
          <a:lstStyle/>
          <a:p>
            <a:r>
              <a:rPr lang="en-US" dirty="0"/>
              <a:t>Factory</a:t>
            </a:r>
            <a:endParaRPr lang="he-IL" dirty="0"/>
          </a:p>
        </p:txBody>
      </p:sp>
      <p:sp>
        <p:nvSpPr>
          <p:cNvPr id="3" name="מציין מיקום תוכן 2">
            <a:extLst>
              <a:ext uri="{FF2B5EF4-FFF2-40B4-BE49-F238E27FC236}">
                <a16:creationId xmlns:a16="http://schemas.microsoft.com/office/drawing/2014/main" id="{A30F2242-35A6-1831-B575-AF66DB848F6A}"/>
              </a:ext>
            </a:extLst>
          </p:cNvPr>
          <p:cNvSpPr>
            <a:spLocks noGrp="1"/>
          </p:cNvSpPr>
          <p:nvPr>
            <p:ph idx="1"/>
          </p:nvPr>
        </p:nvSpPr>
        <p:spPr>
          <a:xfrm>
            <a:off x="1451579" y="2015734"/>
            <a:ext cx="4025793" cy="3450613"/>
          </a:xfrm>
        </p:spPr>
        <p:txBody>
          <a:bodyPr>
            <a:noAutofit/>
          </a:bodyPr>
          <a:lstStyle/>
          <a:p>
            <a:pPr marL="0" indent="0" algn="l" rtl="0">
              <a:lnSpc>
                <a:spcPct val="110000"/>
              </a:lnSpc>
              <a:buNone/>
            </a:pPr>
            <a:r>
              <a:rPr lang="en-US" b="1" spc="75" dirty="0"/>
              <a:t>Factory</a:t>
            </a:r>
            <a:r>
              <a:rPr lang="en-US" spc="75" dirty="0"/>
              <a:t> Method is a creational design pattern that provides an interface for creating objects in a superclass but allows subclasses to alter the type of objects that will be created.</a:t>
            </a:r>
            <a:endParaRPr lang="he-IL" dirty="0"/>
          </a:p>
        </p:txBody>
      </p:sp>
      <p:pic>
        <p:nvPicPr>
          <p:cNvPr id="4098" name="Picture 2" descr="Factory Method pattern">
            <a:extLst>
              <a:ext uri="{FF2B5EF4-FFF2-40B4-BE49-F238E27FC236}">
                <a16:creationId xmlns:a16="http://schemas.microsoft.com/office/drawing/2014/main" id="{57D5B3C2-1185-F353-5F78-F94937A70B2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61568" y="2246908"/>
            <a:ext cx="4781225" cy="298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1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D9AD09E-582F-43B7-CE52-E8E296121D20}"/>
              </a:ext>
            </a:extLst>
          </p:cNvPr>
          <p:cNvSpPr>
            <a:spLocks noGrp="1"/>
          </p:cNvSpPr>
          <p:nvPr>
            <p:ph type="title"/>
          </p:nvPr>
        </p:nvSpPr>
        <p:spPr/>
        <p:txBody>
          <a:bodyPr/>
          <a:lstStyle/>
          <a:p>
            <a:r>
              <a:rPr lang="en-US" dirty="0"/>
              <a:t>Factory</a:t>
            </a:r>
            <a:endParaRPr lang="he-IL" dirty="0"/>
          </a:p>
        </p:txBody>
      </p:sp>
      <p:sp>
        <p:nvSpPr>
          <p:cNvPr id="3" name="מציין מיקום תוכן 2">
            <a:extLst>
              <a:ext uri="{FF2B5EF4-FFF2-40B4-BE49-F238E27FC236}">
                <a16:creationId xmlns:a16="http://schemas.microsoft.com/office/drawing/2014/main" id="{33A1FFED-8C37-829F-4ADD-60AB1444F4EA}"/>
              </a:ext>
            </a:extLst>
          </p:cNvPr>
          <p:cNvSpPr>
            <a:spLocks noGrp="1"/>
          </p:cNvSpPr>
          <p:nvPr>
            <p:ph idx="1"/>
          </p:nvPr>
        </p:nvSpPr>
        <p:spPr>
          <a:xfrm>
            <a:off x="1451579" y="2015732"/>
            <a:ext cx="9291215" cy="4178239"/>
          </a:xfrm>
        </p:spPr>
        <p:txBody>
          <a:bodyPr>
            <a:noAutofit/>
          </a:bodyPr>
          <a:lstStyle/>
          <a:p>
            <a:pPr marL="0" indent="0" algn="l" rtl="0">
              <a:lnSpc>
                <a:spcPct val="150000"/>
              </a:lnSpc>
              <a:buNone/>
            </a:pPr>
            <a:r>
              <a:rPr lang="en-US" sz="1800" b="1" u="sng" spc="75" dirty="0"/>
              <a:t>Problem</a:t>
            </a:r>
          </a:p>
          <a:p>
            <a:pPr marL="0" indent="0" algn="l" rtl="0">
              <a:lnSpc>
                <a:spcPct val="150000"/>
              </a:lnSpc>
              <a:buNone/>
            </a:pPr>
            <a:r>
              <a:rPr lang="en-US" sz="1800" b="0" spc="75" dirty="0">
                <a:cs typeface="Yanone Kaffeesatz Light"/>
              </a:rPr>
              <a:t>Imagine that you’re creating a logistics management application. The first version of your app can only handle transportation by trucks, so the bulk of your code lives inside the Truck class.</a:t>
            </a:r>
          </a:p>
          <a:p>
            <a:pPr marL="0" indent="0" algn="l" rtl="0">
              <a:lnSpc>
                <a:spcPct val="150000"/>
              </a:lnSpc>
              <a:buNone/>
            </a:pPr>
            <a:r>
              <a:rPr lang="en-US" sz="1800" b="0" spc="75" dirty="0">
                <a:cs typeface="Yanone Kaffeesatz Light"/>
              </a:rPr>
              <a:t>After a while, your app becomes popular. Each day you receive dozens of requests from sea transportation companies to incorporate sea logistics into the app.</a:t>
            </a:r>
          </a:p>
          <a:p>
            <a:pPr marL="0" indent="0" algn="l" rtl="0">
              <a:lnSpc>
                <a:spcPct val="150000"/>
              </a:lnSpc>
              <a:buNone/>
            </a:pPr>
            <a:r>
              <a:rPr lang="en-US" sz="1800" b="0" spc="75" dirty="0">
                <a:cs typeface="Yanone Kaffeesatz Light"/>
              </a:rPr>
              <a:t>Great news, right? But how about the code? At present, most of your code is coupled to the Truck class.</a:t>
            </a:r>
          </a:p>
        </p:txBody>
      </p:sp>
      <p:pic>
        <p:nvPicPr>
          <p:cNvPr id="5122" name="Picture 2" descr="Adding a new transportation class to the program causes an issue">
            <a:extLst>
              <a:ext uri="{FF2B5EF4-FFF2-40B4-BE49-F238E27FC236}">
                <a16:creationId xmlns:a16="http://schemas.microsoft.com/office/drawing/2014/main" id="{B4735D18-98AE-7187-5A6A-7A247ADC30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5550" y="296542"/>
            <a:ext cx="4956450" cy="2065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0847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405D935-E45A-1117-FBC4-47C560CFBC22}"/>
              </a:ext>
            </a:extLst>
          </p:cNvPr>
          <p:cNvSpPr>
            <a:spLocks noGrp="1"/>
          </p:cNvSpPr>
          <p:nvPr>
            <p:ph type="title"/>
          </p:nvPr>
        </p:nvSpPr>
        <p:spPr/>
        <p:txBody>
          <a:bodyPr/>
          <a:lstStyle/>
          <a:p>
            <a:r>
              <a:rPr lang="en-US" dirty="0"/>
              <a:t>Factory</a:t>
            </a:r>
            <a:endParaRPr lang="he-IL" dirty="0"/>
          </a:p>
        </p:txBody>
      </p:sp>
      <p:sp>
        <p:nvSpPr>
          <p:cNvPr id="3" name="מציין מיקום תוכן 2">
            <a:extLst>
              <a:ext uri="{FF2B5EF4-FFF2-40B4-BE49-F238E27FC236}">
                <a16:creationId xmlns:a16="http://schemas.microsoft.com/office/drawing/2014/main" id="{CC3D3792-22F8-7AF4-35F3-E333A21085F0}"/>
              </a:ext>
            </a:extLst>
          </p:cNvPr>
          <p:cNvSpPr>
            <a:spLocks noGrp="1"/>
          </p:cNvSpPr>
          <p:nvPr>
            <p:ph idx="1"/>
          </p:nvPr>
        </p:nvSpPr>
        <p:spPr/>
        <p:txBody>
          <a:bodyPr>
            <a:normAutofit lnSpcReduction="10000"/>
          </a:bodyPr>
          <a:lstStyle/>
          <a:p>
            <a:pPr marL="0" indent="0" algn="l" rtl="0">
              <a:lnSpc>
                <a:spcPct val="150000"/>
              </a:lnSpc>
              <a:buNone/>
            </a:pPr>
            <a:r>
              <a:rPr lang="en-US" b="1" u="sng" spc="75" dirty="0"/>
              <a:t>Solution</a:t>
            </a:r>
          </a:p>
          <a:p>
            <a:pPr marL="0" indent="0" algn="l" rtl="0">
              <a:lnSpc>
                <a:spcPct val="150000"/>
              </a:lnSpc>
              <a:buNone/>
            </a:pPr>
            <a:r>
              <a:rPr lang="en-US" b="0" spc="75" dirty="0">
                <a:cs typeface="Yanone Kaffeesatz Light"/>
              </a:rPr>
              <a:t>The Factory Method pattern suggests that you replace direct object construction calls (using the new operator) with calls to a special factory method. </a:t>
            </a:r>
          </a:p>
          <a:p>
            <a:pPr marL="0" indent="0" algn="l" rtl="0">
              <a:lnSpc>
                <a:spcPct val="150000"/>
              </a:lnSpc>
              <a:buNone/>
            </a:pPr>
            <a:r>
              <a:rPr lang="en-US" b="0" spc="75" dirty="0">
                <a:cs typeface="Yanone Kaffeesatz Light"/>
              </a:rPr>
              <a:t>Don’t worry: the objects are still created via the new operator, but it’s being called from within the factory method. Objects returned by a factory method are often referred to as products.</a:t>
            </a:r>
          </a:p>
        </p:txBody>
      </p:sp>
      <p:pic>
        <p:nvPicPr>
          <p:cNvPr id="6146" name="Picture 2" descr="The structure of creator classes">
            <a:extLst>
              <a:ext uri="{FF2B5EF4-FFF2-40B4-BE49-F238E27FC236}">
                <a16:creationId xmlns:a16="http://schemas.microsoft.com/office/drawing/2014/main" id="{4422359E-8766-CA04-00A1-01E0C5FA8D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7699" y="277304"/>
            <a:ext cx="4830636" cy="2103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73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E3B9A67-5A7C-BF2E-90F8-F6D6F6336B36}"/>
              </a:ext>
            </a:extLst>
          </p:cNvPr>
          <p:cNvSpPr>
            <a:spLocks noGrp="1"/>
          </p:cNvSpPr>
          <p:nvPr>
            <p:ph type="title"/>
          </p:nvPr>
        </p:nvSpPr>
        <p:spPr>
          <a:xfrm>
            <a:off x="1451579" y="804519"/>
            <a:ext cx="9291215" cy="1049235"/>
          </a:xfrm>
        </p:spPr>
        <p:txBody>
          <a:bodyPr>
            <a:normAutofit/>
          </a:bodyPr>
          <a:lstStyle/>
          <a:p>
            <a:r>
              <a:rPr lang="en-US" dirty="0"/>
              <a:t>iterator</a:t>
            </a:r>
            <a:endParaRPr lang="he-IL" dirty="0"/>
          </a:p>
        </p:txBody>
      </p:sp>
      <p:sp>
        <p:nvSpPr>
          <p:cNvPr id="3" name="מציין מיקום תוכן 2">
            <a:extLst>
              <a:ext uri="{FF2B5EF4-FFF2-40B4-BE49-F238E27FC236}">
                <a16:creationId xmlns:a16="http://schemas.microsoft.com/office/drawing/2014/main" id="{E3F8BE8C-FB87-15E4-6853-131DD8339414}"/>
              </a:ext>
            </a:extLst>
          </p:cNvPr>
          <p:cNvSpPr>
            <a:spLocks noGrp="1"/>
          </p:cNvSpPr>
          <p:nvPr>
            <p:ph idx="1"/>
          </p:nvPr>
        </p:nvSpPr>
        <p:spPr>
          <a:xfrm>
            <a:off x="1451579" y="2015734"/>
            <a:ext cx="4025793" cy="3450613"/>
          </a:xfrm>
        </p:spPr>
        <p:txBody>
          <a:bodyPr>
            <a:normAutofit/>
          </a:bodyPr>
          <a:lstStyle/>
          <a:p>
            <a:pPr marL="0" indent="0" algn="l" rtl="0">
              <a:buNone/>
            </a:pPr>
            <a:r>
              <a:rPr lang="en-US" b="1" dirty="0"/>
              <a:t>Iterator</a:t>
            </a:r>
            <a:r>
              <a:rPr lang="en-US" dirty="0"/>
              <a:t> is a behavioral design pattern that lets you traverse elements of a collection without exposing its underlying representation (list, stack, tree, etc.).</a:t>
            </a:r>
          </a:p>
        </p:txBody>
      </p:sp>
      <p:pic>
        <p:nvPicPr>
          <p:cNvPr id="4" name="Picture 2" descr="Iterator design pattern">
            <a:extLst>
              <a:ext uri="{FF2B5EF4-FFF2-40B4-BE49-F238E27FC236}">
                <a16:creationId xmlns:a16="http://schemas.microsoft.com/office/drawing/2014/main" id="{A74CC23A-4F31-6967-844B-330DA385AB5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61568" y="2246908"/>
            <a:ext cx="4781225" cy="298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816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E7EA4A5-FFEA-CC30-0543-AD69377FAD70}"/>
              </a:ext>
            </a:extLst>
          </p:cNvPr>
          <p:cNvSpPr>
            <a:spLocks noGrp="1"/>
          </p:cNvSpPr>
          <p:nvPr>
            <p:ph type="title"/>
          </p:nvPr>
        </p:nvSpPr>
        <p:spPr/>
        <p:txBody>
          <a:bodyPr/>
          <a:lstStyle/>
          <a:p>
            <a:r>
              <a:rPr lang="en-US" dirty="0"/>
              <a:t>iterator</a:t>
            </a:r>
            <a:endParaRPr lang="he-IL" dirty="0"/>
          </a:p>
        </p:txBody>
      </p:sp>
      <p:sp>
        <p:nvSpPr>
          <p:cNvPr id="3" name="מציין מיקום תוכן 2">
            <a:extLst>
              <a:ext uri="{FF2B5EF4-FFF2-40B4-BE49-F238E27FC236}">
                <a16:creationId xmlns:a16="http://schemas.microsoft.com/office/drawing/2014/main" id="{F293DD51-0A1A-C875-E1DA-D6C34AB8C3F1}"/>
              </a:ext>
            </a:extLst>
          </p:cNvPr>
          <p:cNvSpPr>
            <a:spLocks noGrp="1"/>
          </p:cNvSpPr>
          <p:nvPr>
            <p:ph idx="1"/>
          </p:nvPr>
        </p:nvSpPr>
        <p:spPr>
          <a:xfrm>
            <a:off x="1451579" y="1906872"/>
            <a:ext cx="9291215" cy="4439497"/>
          </a:xfrm>
        </p:spPr>
        <p:txBody>
          <a:bodyPr>
            <a:noAutofit/>
          </a:bodyPr>
          <a:lstStyle/>
          <a:p>
            <a:pPr marL="0" indent="0" algn="l" rtl="0">
              <a:lnSpc>
                <a:spcPct val="150000"/>
              </a:lnSpc>
              <a:buNone/>
            </a:pPr>
            <a:r>
              <a:rPr lang="en-US" sz="1800" dirty="0"/>
              <a:t>Collections is just a container for a group of objects. Most collections store their elements in simple lists. However, some of them are based on stacks, trees, graphs and other complex data structures.</a:t>
            </a:r>
          </a:p>
          <a:p>
            <a:pPr marL="0" indent="0" algn="l" rtl="0">
              <a:lnSpc>
                <a:spcPct val="150000"/>
              </a:lnSpc>
              <a:buNone/>
            </a:pPr>
            <a:endParaRPr lang="en-US" sz="1800" b="1" dirty="0"/>
          </a:p>
          <a:p>
            <a:pPr marL="0" indent="0" algn="l" rtl="0">
              <a:lnSpc>
                <a:spcPct val="150000"/>
              </a:lnSpc>
              <a:buNone/>
            </a:pPr>
            <a:r>
              <a:rPr lang="en-US" sz="1800" b="1" u="sng" dirty="0"/>
              <a:t>Problem</a:t>
            </a:r>
            <a:endParaRPr lang="en-US" sz="1800" u="sng" dirty="0"/>
          </a:p>
          <a:p>
            <a:pPr marL="0" indent="0" algn="l" rtl="0">
              <a:lnSpc>
                <a:spcPct val="150000"/>
              </a:lnSpc>
              <a:buNone/>
            </a:pPr>
            <a:r>
              <a:rPr lang="en-US" sz="1800" u="sng" dirty="0"/>
              <a:t>Accessing Elements in Collections: </a:t>
            </a:r>
          </a:p>
          <a:p>
            <a:pPr marL="0" indent="0" algn="l" rtl="0">
              <a:lnSpc>
                <a:spcPct val="150000"/>
              </a:lnSpc>
              <a:buNone/>
            </a:pPr>
            <a:r>
              <a:rPr lang="en-US" sz="1800" dirty="0"/>
              <a:t>Regardless of the underlying data structure, collections must provide a way for other parts of the code to access their elements. This access should allow iteration over the elements without repeating the same elements.</a:t>
            </a:r>
          </a:p>
        </p:txBody>
      </p:sp>
      <p:pic>
        <p:nvPicPr>
          <p:cNvPr id="12292" name="Picture 4" descr="Various types of collec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1209" y="3174120"/>
            <a:ext cx="4667250" cy="952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79111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E7EA4A5-FFEA-CC30-0543-AD69377FAD70}"/>
              </a:ext>
            </a:extLst>
          </p:cNvPr>
          <p:cNvSpPr>
            <a:spLocks noGrp="1"/>
          </p:cNvSpPr>
          <p:nvPr>
            <p:ph type="title"/>
          </p:nvPr>
        </p:nvSpPr>
        <p:spPr/>
        <p:txBody>
          <a:bodyPr/>
          <a:lstStyle/>
          <a:p>
            <a:r>
              <a:rPr lang="en-US" dirty="0"/>
              <a:t>iterator</a:t>
            </a:r>
            <a:endParaRPr lang="he-IL" dirty="0"/>
          </a:p>
        </p:txBody>
      </p:sp>
      <p:sp>
        <p:nvSpPr>
          <p:cNvPr id="3" name="מציין מיקום תוכן 2">
            <a:extLst>
              <a:ext uri="{FF2B5EF4-FFF2-40B4-BE49-F238E27FC236}">
                <a16:creationId xmlns:a16="http://schemas.microsoft.com/office/drawing/2014/main" id="{F293DD51-0A1A-C875-E1DA-D6C34AB8C3F1}"/>
              </a:ext>
            </a:extLst>
          </p:cNvPr>
          <p:cNvSpPr>
            <a:spLocks noGrp="1"/>
          </p:cNvSpPr>
          <p:nvPr>
            <p:ph idx="1"/>
          </p:nvPr>
        </p:nvSpPr>
        <p:spPr>
          <a:xfrm>
            <a:off x="1451579" y="1906872"/>
            <a:ext cx="9564764" cy="4287099"/>
          </a:xfrm>
        </p:spPr>
        <p:txBody>
          <a:bodyPr>
            <a:noAutofit/>
          </a:bodyPr>
          <a:lstStyle/>
          <a:p>
            <a:pPr marL="0" indent="0" algn="l" rtl="0">
              <a:lnSpc>
                <a:spcPct val="150000"/>
              </a:lnSpc>
              <a:buNone/>
            </a:pPr>
            <a:r>
              <a:rPr lang="en-US" sz="1800" b="1" u="sng" dirty="0"/>
              <a:t>Problem</a:t>
            </a:r>
          </a:p>
          <a:p>
            <a:pPr algn="l" rtl="0">
              <a:lnSpc>
                <a:spcPct val="150000"/>
              </a:lnSpc>
            </a:pPr>
            <a:r>
              <a:rPr lang="en-US" sz="1800" u="sng" dirty="0"/>
              <a:t>Traversing Complex Data Structures:</a:t>
            </a:r>
            <a:r>
              <a:rPr lang="en-US" sz="1800" dirty="0"/>
              <a:t> Traversing simple data structures like lists is straightforward - you iterate over the elements sequentially. However, traversing complex structures like trees or graphs requires specific algorithms such as </a:t>
            </a:r>
            <a:r>
              <a:rPr lang="en-US" sz="1800" i="1" dirty="0"/>
              <a:t>depth-first traversal</a:t>
            </a:r>
            <a:r>
              <a:rPr lang="en-US" sz="1800" dirty="0"/>
              <a:t>, </a:t>
            </a:r>
            <a:r>
              <a:rPr lang="en-US" sz="1800" i="1" dirty="0"/>
              <a:t>breadth-first traversal</a:t>
            </a:r>
            <a:r>
              <a:rPr lang="en-US" sz="1800" dirty="0"/>
              <a:t>, etc.</a:t>
            </a:r>
          </a:p>
          <a:p>
            <a:pPr algn="l" rtl="0">
              <a:lnSpc>
                <a:spcPct val="150000"/>
              </a:lnSpc>
            </a:pPr>
            <a:r>
              <a:rPr lang="en-US" sz="1800" dirty="0"/>
              <a:t>The requirements for traversal may vary over time or </a:t>
            </a:r>
            <a:r>
              <a:rPr lang="en-US" sz="1800" b="1" dirty="0"/>
              <a:t>depending on the application</a:t>
            </a:r>
            <a:r>
              <a:rPr lang="en-US" sz="1800" dirty="0"/>
              <a:t>. </a:t>
            </a:r>
          </a:p>
          <a:p>
            <a:pPr algn="l" rtl="0">
              <a:lnSpc>
                <a:spcPct val="150000"/>
              </a:lnSpc>
            </a:pPr>
            <a:r>
              <a:rPr lang="en-US" sz="1800" dirty="0"/>
              <a:t>Including all possible traversal algorithms within a collection class can lead to bloating and confusion, especially if some algorithms are specific to certain applications.</a:t>
            </a:r>
          </a:p>
        </p:txBody>
      </p:sp>
      <p:pic>
        <p:nvPicPr>
          <p:cNvPr id="13314" name="Picture 2" descr="Various traversal algorith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8384" y="309140"/>
            <a:ext cx="3927931" cy="10474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66493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E7EA4A5-FFEA-CC30-0543-AD69377FAD70}"/>
              </a:ext>
            </a:extLst>
          </p:cNvPr>
          <p:cNvSpPr>
            <a:spLocks noGrp="1"/>
          </p:cNvSpPr>
          <p:nvPr>
            <p:ph type="title"/>
          </p:nvPr>
        </p:nvSpPr>
        <p:spPr>
          <a:xfrm>
            <a:off x="1451579" y="804519"/>
            <a:ext cx="9291215" cy="1049235"/>
          </a:xfrm>
        </p:spPr>
        <p:txBody>
          <a:bodyPr>
            <a:normAutofit/>
          </a:bodyPr>
          <a:lstStyle/>
          <a:p>
            <a:r>
              <a:rPr lang="en-US" dirty="0"/>
              <a:t>iterator</a:t>
            </a:r>
            <a:endParaRPr lang="he-IL" dirty="0"/>
          </a:p>
        </p:txBody>
      </p:sp>
      <p:sp>
        <p:nvSpPr>
          <p:cNvPr id="3" name="מציין מיקום תוכן 2">
            <a:extLst>
              <a:ext uri="{FF2B5EF4-FFF2-40B4-BE49-F238E27FC236}">
                <a16:creationId xmlns:a16="http://schemas.microsoft.com/office/drawing/2014/main" id="{F293DD51-0A1A-C875-E1DA-D6C34AB8C3F1}"/>
              </a:ext>
            </a:extLst>
          </p:cNvPr>
          <p:cNvSpPr>
            <a:spLocks noGrp="1"/>
          </p:cNvSpPr>
          <p:nvPr>
            <p:ph idx="1"/>
          </p:nvPr>
        </p:nvSpPr>
        <p:spPr>
          <a:xfrm>
            <a:off x="1451579" y="2015734"/>
            <a:ext cx="6026907" cy="3450613"/>
          </a:xfrm>
        </p:spPr>
        <p:txBody>
          <a:bodyPr>
            <a:normAutofit fontScale="92500"/>
          </a:bodyPr>
          <a:lstStyle/>
          <a:p>
            <a:pPr marL="0" indent="0" algn="l" rtl="0">
              <a:lnSpc>
                <a:spcPct val="110000"/>
              </a:lnSpc>
              <a:buNone/>
            </a:pPr>
            <a:r>
              <a:rPr lang="en-US" sz="1800" b="1" u="sng" dirty="0"/>
              <a:t>Solution</a:t>
            </a:r>
          </a:p>
          <a:p>
            <a:pPr marL="0" indent="0" algn="l" rtl="0">
              <a:lnSpc>
                <a:spcPct val="110000"/>
              </a:lnSpc>
              <a:buNone/>
            </a:pPr>
            <a:r>
              <a:rPr lang="en-US" sz="1800" dirty="0"/>
              <a:t>The main idea of the Iterator pattern is to extract the traversal behavior of a collection into a separate object called an iterator.</a:t>
            </a:r>
          </a:p>
          <a:p>
            <a:pPr marL="0" indent="0" algn="l" rtl="0">
              <a:lnSpc>
                <a:spcPct val="110000"/>
              </a:lnSpc>
              <a:buNone/>
            </a:pPr>
            <a:endParaRPr lang="en-US" sz="1800" dirty="0"/>
          </a:p>
          <a:p>
            <a:pPr marL="0" indent="0" algn="l" rtl="0">
              <a:lnSpc>
                <a:spcPct val="110000"/>
              </a:lnSpc>
              <a:buNone/>
            </a:pPr>
            <a:r>
              <a:rPr lang="en-US" sz="1800" dirty="0"/>
              <a:t>In addition to implementing the algorithm itself, an iterator object contains the traversal details, such as the current position and how many elements are left till the end. Because of this, several iterators can go through the same collection at the same time, independently of each other.</a:t>
            </a:r>
          </a:p>
        </p:txBody>
      </p:sp>
      <p:pic>
        <p:nvPicPr>
          <p:cNvPr id="14338" name="Picture 2" descr="Iterators implement various traversal algorithms"/>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13068" y="2019826"/>
            <a:ext cx="2929726" cy="3442428"/>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60667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E7EA4A5-FFEA-CC30-0543-AD69377FAD70}"/>
              </a:ext>
            </a:extLst>
          </p:cNvPr>
          <p:cNvSpPr>
            <a:spLocks noGrp="1"/>
          </p:cNvSpPr>
          <p:nvPr>
            <p:ph type="title"/>
          </p:nvPr>
        </p:nvSpPr>
        <p:spPr>
          <a:xfrm>
            <a:off x="1451579" y="804519"/>
            <a:ext cx="9291215" cy="1049235"/>
          </a:xfrm>
        </p:spPr>
        <p:txBody>
          <a:bodyPr>
            <a:normAutofit/>
          </a:bodyPr>
          <a:lstStyle/>
          <a:p>
            <a:r>
              <a:rPr lang="en-US" dirty="0"/>
              <a:t>iterator</a:t>
            </a:r>
            <a:endParaRPr lang="he-IL" dirty="0"/>
          </a:p>
        </p:txBody>
      </p:sp>
      <p:sp>
        <p:nvSpPr>
          <p:cNvPr id="3" name="מציין מיקום תוכן 2">
            <a:extLst>
              <a:ext uri="{FF2B5EF4-FFF2-40B4-BE49-F238E27FC236}">
                <a16:creationId xmlns:a16="http://schemas.microsoft.com/office/drawing/2014/main" id="{F293DD51-0A1A-C875-E1DA-D6C34AB8C3F1}"/>
              </a:ext>
            </a:extLst>
          </p:cNvPr>
          <p:cNvSpPr>
            <a:spLocks noGrp="1"/>
          </p:cNvSpPr>
          <p:nvPr>
            <p:ph idx="1"/>
          </p:nvPr>
        </p:nvSpPr>
        <p:spPr>
          <a:xfrm>
            <a:off x="1451579" y="2015734"/>
            <a:ext cx="6026907" cy="3450613"/>
          </a:xfrm>
        </p:spPr>
        <p:txBody>
          <a:bodyPr>
            <a:normAutofit/>
          </a:bodyPr>
          <a:lstStyle/>
          <a:p>
            <a:pPr marL="0" indent="0" algn="l" rtl="0">
              <a:lnSpc>
                <a:spcPct val="150000"/>
              </a:lnSpc>
              <a:buNone/>
            </a:pPr>
            <a:r>
              <a:rPr lang="en-US" sz="1800" b="1" u="sng" dirty="0"/>
              <a:t>Solution</a:t>
            </a:r>
            <a:endParaRPr lang="en-US" sz="1800" u="sng" dirty="0"/>
          </a:p>
          <a:p>
            <a:pPr algn="l" rtl="0">
              <a:lnSpc>
                <a:spcPct val="150000"/>
              </a:lnSpc>
            </a:pPr>
            <a:r>
              <a:rPr lang="en-US" sz="1800" dirty="0"/>
              <a:t>Usually, iterators provide one primary method for fetching elements of the collection. </a:t>
            </a:r>
          </a:p>
          <a:p>
            <a:pPr algn="l" rtl="0">
              <a:lnSpc>
                <a:spcPct val="150000"/>
              </a:lnSpc>
            </a:pPr>
            <a:r>
              <a:rPr lang="en-US" sz="1800" dirty="0"/>
              <a:t>The client can keep running this method until it doesn’t return anything, which means that the iterator has traversed all the elements.</a:t>
            </a:r>
          </a:p>
          <a:p>
            <a:pPr algn="l" rtl="0">
              <a:lnSpc>
                <a:spcPct val="150000"/>
              </a:lnSpc>
            </a:pPr>
            <a:r>
              <a:rPr lang="en-US" sz="1800" dirty="0"/>
              <a:t>All iterators must implement the same interface. </a:t>
            </a:r>
          </a:p>
        </p:txBody>
      </p:sp>
      <p:pic>
        <p:nvPicPr>
          <p:cNvPr id="14338" name="Picture 2" descr="Iterators implement various traversal algorithms"/>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13068" y="2019826"/>
            <a:ext cx="2929726" cy="3442428"/>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92818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5B2969-5A94-C0E9-0F63-B90951063512}"/>
              </a:ext>
            </a:extLst>
          </p:cNvPr>
          <p:cNvSpPr>
            <a:spLocks noGrp="1"/>
          </p:cNvSpPr>
          <p:nvPr>
            <p:ph type="title"/>
          </p:nvPr>
        </p:nvSpPr>
        <p:spPr>
          <a:xfrm>
            <a:off x="1451579" y="804519"/>
            <a:ext cx="9291215" cy="1049235"/>
          </a:xfrm>
        </p:spPr>
        <p:txBody>
          <a:bodyPr>
            <a:normAutofit/>
          </a:bodyPr>
          <a:lstStyle/>
          <a:p>
            <a:r>
              <a:rPr lang="en-US" dirty="0"/>
              <a:t>strategy</a:t>
            </a:r>
            <a:endParaRPr lang="he-IL" dirty="0"/>
          </a:p>
        </p:txBody>
      </p:sp>
      <p:sp>
        <p:nvSpPr>
          <p:cNvPr id="3" name="מציין מיקום תוכן 2">
            <a:extLst>
              <a:ext uri="{FF2B5EF4-FFF2-40B4-BE49-F238E27FC236}">
                <a16:creationId xmlns:a16="http://schemas.microsoft.com/office/drawing/2014/main" id="{64179C68-42EE-588D-EB1E-3A64508674ED}"/>
              </a:ext>
            </a:extLst>
          </p:cNvPr>
          <p:cNvSpPr>
            <a:spLocks noGrp="1"/>
          </p:cNvSpPr>
          <p:nvPr>
            <p:ph idx="1"/>
          </p:nvPr>
        </p:nvSpPr>
        <p:spPr>
          <a:xfrm>
            <a:off x="1451579" y="2015734"/>
            <a:ext cx="4025793" cy="3450613"/>
          </a:xfrm>
        </p:spPr>
        <p:txBody>
          <a:bodyPr>
            <a:normAutofit/>
          </a:bodyPr>
          <a:lstStyle/>
          <a:p>
            <a:pPr marL="0" indent="0" algn="l" rtl="0">
              <a:buNone/>
            </a:pPr>
            <a:r>
              <a:rPr lang="en-US" b="1" spc="75" dirty="0"/>
              <a:t>Strategy</a:t>
            </a:r>
            <a:r>
              <a:rPr lang="en-US" spc="75" dirty="0"/>
              <a:t> is a behavioral design pattern that lets you define a family of algorithms, put each of them into a separate class, and make their objects interchangeable.</a:t>
            </a:r>
          </a:p>
        </p:txBody>
      </p:sp>
      <p:pic>
        <p:nvPicPr>
          <p:cNvPr id="10242" name="Picture 2" descr="Strategy design pattern">
            <a:extLst>
              <a:ext uri="{FF2B5EF4-FFF2-40B4-BE49-F238E27FC236}">
                <a16:creationId xmlns:a16="http://schemas.microsoft.com/office/drawing/2014/main" id="{694E9864-B745-6301-BFAE-CBACF4722A9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61568" y="2246908"/>
            <a:ext cx="4781225" cy="298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478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331" y="543632"/>
            <a:ext cx="9293577" cy="1059305"/>
          </a:xfrm>
          <a:prstGeom prst="rect">
            <a:avLst/>
          </a:prstGeom>
        </p:spPr>
        <p:txBody>
          <a:bodyPr vert="horz" wrap="square" lIns="0" tIns="12065" rIns="0" bIns="0" rtlCol="0">
            <a:spAutoFit/>
          </a:bodyPr>
          <a:lstStyle/>
          <a:p>
            <a:pPr marL="12700">
              <a:lnSpc>
                <a:spcPct val="100000"/>
              </a:lnSpc>
              <a:spcBef>
                <a:spcPts val="95"/>
              </a:spcBef>
            </a:pPr>
            <a:r>
              <a:rPr lang="he-IL" spc="-10" dirty="0">
                <a:latin typeface="Times New Roman"/>
                <a:cs typeface="Times New Roman"/>
              </a:rPr>
              <a:t>נושאים להיום</a:t>
            </a:r>
            <a:endParaRPr dirty="0">
              <a:latin typeface="Times New Roman"/>
              <a:cs typeface="Times New Roman"/>
            </a:endParaRPr>
          </a:p>
        </p:txBody>
      </p:sp>
      <p:sp>
        <p:nvSpPr>
          <p:cNvPr id="4" name="מציין מיקום תוכן 3">
            <a:extLst>
              <a:ext uri="{FF2B5EF4-FFF2-40B4-BE49-F238E27FC236}">
                <a16:creationId xmlns:a16="http://schemas.microsoft.com/office/drawing/2014/main" id="{E9699594-E341-4A04-9E41-CE2C6A49FA16}"/>
              </a:ext>
            </a:extLst>
          </p:cNvPr>
          <p:cNvSpPr>
            <a:spLocks noGrp="1"/>
          </p:cNvSpPr>
          <p:nvPr>
            <p:ph sz="half" idx="1"/>
          </p:nvPr>
        </p:nvSpPr>
        <p:spPr/>
        <p:txBody>
          <a:bodyPr>
            <a:normAutofit/>
          </a:bodyPr>
          <a:lstStyle/>
          <a:p>
            <a:pPr marL="285750" indent="-285750" algn="l" rtl="0">
              <a:buFont typeface="Arial" panose="020B0604020202020204" pitchFamily="34" charset="0"/>
              <a:buChar char="•"/>
            </a:pPr>
            <a:r>
              <a:rPr lang="en-US" sz="2000" dirty="0"/>
              <a:t>Types of Design Patterns</a:t>
            </a:r>
          </a:p>
          <a:p>
            <a:pPr marL="285750" indent="-285750" algn="l" rtl="0">
              <a:buFont typeface="Arial" panose="020B0604020202020204" pitchFamily="34" charset="0"/>
              <a:buChar char="•"/>
            </a:pPr>
            <a:r>
              <a:rPr lang="en-US" sz="2000" dirty="0"/>
              <a:t>Template Method Design Pattern</a:t>
            </a:r>
          </a:p>
          <a:p>
            <a:pPr marL="285750" indent="-285750" algn="l" rtl="0">
              <a:buFont typeface="Arial" panose="020B0604020202020204" pitchFamily="34" charset="0"/>
              <a:buChar char="•"/>
            </a:pPr>
            <a:r>
              <a:rPr lang="en-US" sz="2000" dirty="0"/>
              <a:t>SOLID</a:t>
            </a:r>
          </a:p>
          <a:p>
            <a:pPr marL="285750" indent="-285750" algn="l" rtl="0">
              <a:buFont typeface="Arial" panose="020B0604020202020204" pitchFamily="34" charset="0"/>
              <a:buChar char="•"/>
            </a:pPr>
            <a:r>
              <a:rPr lang="en-US" sz="2000" dirty="0"/>
              <a:t>GRASP</a:t>
            </a:r>
          </a:p>
          <a:p>
            <a:pPr marL="0" indent="0" algn="l" rtl="0">
              <a:buNone/>
            </a:pPr>
            <a:endParaRPr lang="en-US" dirty="0"/>
          </a:p>
        </p:txBody>
      </p:sp>
      <p:sp>
        <p:nvSpPr>
          <p:cNvPr id="5" name="מציין מיקום תוכן 4">
            <a:extLst>
              <a:ext uri="{FF2B5EF4-FFF2-40B4-BE49-F238E27FC236}">
                <a16:creationId xmlns:a16="http://schemas.microsoft.com/office/drawing/2014/main" id="{A9B68B2C-C780-9661-8C9F-62AFD4745A17}"/>
              </a:ext>
            </a:extLst>
          </p:cNvPr>
          <p:cNvSpPr>
            <a:spLocks noGrp="1"/>
          </p:cNvSpPr>
          <p:nvPr>
            <p:ph sz="half" idx="2"/>
          </p:nvPr>
        </p:nvSpPr>
        <p:spPr/>
        <p:txBody>
          <a:bodyPr>
            <a:normAutofit/>
          </a:bodyPr>
          <a:lstStyle/>
          <a:p>
            <a:pPr marL="285750" indent="-285750" algn="l" rtl="0">
              <a:buFont typeface="Arial" panose="020B0604020202020204" pitchFamily="34" charset="0"/>
              <a:buChar char="•"/>
            </a:pPr>
            <a:r>
              <a:rPr lang="en-US" sz="2000" dirty="0"/>
              <a:t>Singleton</a:t>
            </a:r>
          </a:p>
          <a:p>
            <a:pPr marL="285750" indent="-285750" algn="l" rtl="0"/>
            <a:r>
              <a:rPr lang="en-US" sz="2000" dirty="0"/>
              <a:t>Factory</a:t>
            </a:r>
          </a:p>
          <a:p>
            <a:pPr marL="285750" indent="-285750" algn="l" rtl="0">
              <a:buFont typeface="Arial" panose="020B0604020202020204" pitchFamily="34" charset="0"/>
              <a:buChar char="•"/>
            </a:pPr>
            <a:r>
              <a:rPr lang="en-US" sz="2000" dirty="0"/>
              <a:t>Iterator</a:t>
            </a:r>
          </a:p>
          <a:p>
            <a:pPr marL="285750" indent="-285750" algn="l" rtl="0">
              <a:buFont typeface="Arial" panose="020B0604020202020204" pitchFamily="34" charset="0"/>
              <a:buChar char="•"/>
            </a:pPr>
            <a:r>
              <a:rPr lang="en-US" sz="2000" dirty="0"/>
              <a:t>Strategy</a:t>
            </a:r>
          </a:p>
          <a:p>
            <a:pPr marL="285750" indent="-285750" algn="l" rtl="0">
              <a:buFont typeface="Arial" panose="020B0604020202020204" pitchFamily="34" charset="0"/>
              <a:buChar char="•"/>
            </a:pPr>
            <a:r>
              <a:rPr lang="en-US" sz="2000" dirty="0"/>
              <a:t>Observer</a:t>
            </a:r>
          </a:p>
        </p:txBody>
      </p:sp>
    </p:spTree>
    <p:extLst>
      <p:ext uri="{BB962C8B-B14F-4D97-AF65-F5344CB8AC3E}">
        <p14:creationId xmlns:p14="http://schemas.microsoft.com/office/powerpoint/2010/main" val="2856409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0B4A820-DFDF-4687-FEB6-3D62C885D2D5}"/>
              </a:ext>
            </a:extLst>
          </p:cNvPr>
          <p:cNvSpPr>
            <a:spLocks noGrp="1"/>
          </p:cNvSpPr>
          <p:nvPr>
            <p:ph type="title"/>
          </p:nvPr>
        </p:nvSpPr>
        <p:spPr/>
        <p:txBody>
          <a:bodyPr/>
          <a:lstStyle/>
          <a:p>
            <a:r>
              <a:rPr lang="en-US" dirty="0"/>
              <a:t>strategy</a:t>
            </a:r>
            <a:endParaRPr lang="he-IL" dirty="0"/>
          </a:p>
        </p:txBody>
      </p:sp>
      <p:sp>
        <p:nvSpPr>
          <p:cNvPr id="3" name="מציין מיקום תוכן 2">
            <a:extLst>
              <a:ext uri="{FF2B5EF4-FFF2-40B4-BE49-F238E27FC236}">
                <a16:creationId xmlns:a16="http://schemas.microsoft.com/office/drawing/2014/main" id="{A00F3520-C889-7C56-5CC9-BFE521C1F2F0}"/>
              </a:ext>
            </a:extLst>
          </p:cNvPr>
          <p:cNvSpPr>
            <a:spLocks noGrp="1"/>
          </p:cNvSpPr>
          <p:nvPr>
            <p:ph idx="1"/>
          </p:nvPr>
        </p:nvSpPr>
        <p:spPr/>
        <p:txBody>
          <a:bodyPr>
            <a:normAutofit fontScale="85000" lnSpcReduction="10000"/>
          </a:bodyPr>
          <a:lstStyle/>
          <a:p>
            <a:pPr marL="0" indent="0" algn="l" rtl="0">
              <a:lnSpc>
                <a:spcPct val="150000"/>
              </a:lnSpc>
              <a:buNone/>
            </a:pPr>
            <a:r>
              <a:rPr lang="en-US" b="1" u="sng" spc="75" dirty="0"/>
              <a:t>Problem</a:t>
            </a:r>
          </a:p>
          <a:p>
            <a:pPr marL="0" indent="0" algn="l" rtl="0">
              <a:lnSpc>
                <a:spcPct val="150000"/>
              </a:lnSpc>
              <a:buNone/>
            </a:pPr>
            <a:r>
              <a:rPr lang="en-US" spc="75" dirty="0"/>
              <a:t>One day you decided to create a navigation app for casual travelers. The app was centered around a beautiful map which helped users quickly orient themselves in any city.</a:t>
            </a:r>
          </a:p>
          <a:p>
            <a:pPr marL="0" indent="0" algn="l" rtl="0">
              <a:lnSpc>
                <a:spcPct val="150000"/>
              </a:lnSpc>
              <a:buNone/>
            </a:pPr>
            <a:endParaRPr lang="en-US" spc="75" dirty="0"/>
          </a:p>
          <a:p>
            <a:pPr marL="0" indent="0" algn="l" rtl="0">
              <a:lnSpc>
                <a:spcPct val="150000"/>
              </a:lnSpc>
              <a:buNone/>
            </a:pPr>
            <a:r>
              <a:rPr lang="en-US" spc="75" dirty="0"/>
              <a:t>One of the most requested features for the app was automatic route planning. A user should be able to enter an address and see the fastest route to that destination displayed on the map.</a:t>
            </a:r>
          </a:p>
          <a:p>
            <a:pPr marL="0" indent="0" algn="l" rtl="0">
              <a:lnSpc>
                <a:spcPct val="150000"/>
              </a:lnSpc>
              <a:buNone/>
            </a:pPr>
            <a:endParaRPr lang="en-US" spc="75" dirty="0"/>
          </a:p>
        </p:txBody>
      </p:sp>
    </p:spTree>
    <p:extLst>
      <p:ext uri="{BB962C8B-B14F-4D97-AF65-F5344CB8AC3E}">
        <p14:creationId xmlns:p14="http://schemas.microsoft.com/office/powerpoint/2010/main" val="261182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0B4A820-DFDF-4687-FEB6-3D62C885D2D5}"/>
              </a:ext>
            </a:extLst>
          </p:cNvPr>
          <p:cNvSpPr>
            <a:spLocks noGrp="1"/>
          </p:cNvSpPr>
          <p:nvPr>
            <p:ph type="title"/>
          </p:nvPr>
        </p:nvSpPr>
        <p:spPr/>
        <p:txBody>
          <a:bodyPr/>
          <a:lstStyle/>
          <a:p>
            <a:r>
              <a:rPr lang="en-US" dirty="0"/>
              <a:t>strategy</a:t>
            </a:r>
            <a:endParaRPr lang="he-IL" dirty="0"/>
          </a:p>
        </p:txBody>
      </p:sp>
      <p:sp>
        <p:nvSpPr>
          <p:cNvPr id="3" name="מציין מיקום תוכן 2">
            <a:extLst>
              <a:ext uri="{FF2B5EF4-FFF2-40B4-BE49-F238E27FC236}">
                <a16:creationId xmlns:a16="http://schemas.microsoft.com/office/drawing/2014/main" id="{A00F3520-C889-7C56-5CC9-BFE521C1F2F0}"/>
              </a:ext>
            </a:extLst>
          </p:cNvPr>
          <p:cNvSpPr>
            <a:spLocks noGrp="1"/>
          </p:cNvSpPr>
          <p:nvPr>
            <p:ph idx="1"/>
          </p:nvPr>
        </p:nvSpPr>
        <p:spPr/>
        <p:txBody>
          <a:bodyPr>
            <a:normAutofit fontScale="85000" lnSpcReduction="20000"/>
          </a:bodyPr>
          <a:lstStyle/>
          <a:p>
            <a:pPr marL="0" indent="0" algn="l" rtl="0">
              <a:lnSpc>
                <a:spcPct val="150000"/>
              </a:lnSpc>
              <a:buNone/>
            </a:pPr>
            <a:r>
              <a:rPr lang="en-US" b="1" u="sng" spc="75" dirty="0"/>
              <a:t>Problem</a:t>
            </a:r>
            <a:endParaRPr lang="en-US" spc="75" dirty="0"/>
          </a:p>
          <a:p>
            <a:pPr algn="l" rtl="0">
              <a:lnSpc>
                <a:spcPct val="150000"/>
              </a:lnSpc>
            </a:pPr>
            <a:r>
              <a:rPr lang="en-US" spc="75" dirty="0"/>
              <a:t>The first version of the app could only build the routes over roads. </a:t>
            </a:r>
          </a:p>
          <a:p>
            <a:pPr algn="l" rtl="0">
              <a:lnSpc>
                <a:spcPct val="150000"/>
              </a:lnSpc>
            </a:pPr>
            <a:r>
              <a:rPr lang="en-US" spc="75" dirty="0"/>
              <a:t>With the next update, you added an option to build walking routes. </a:t>
            </a:r>
          </a:p>
          <a:p>
            <a:pPr algn="l" rtl="0">
              <a:lnSpc>
                <a:spcPct val="150000"/>
              </a:lnSpc>
            </a:pPr>
            <a:r>
              <a:rPr lang="en-US" spc="75" dirty="0"/>
              <a:t>Right after that, you added another option to let people use public transport in their routes.</a:t>
            </a:r>
          </a:p>
          <a:p>
            <a:pPr algn="l" rtl="0">
              <a:lnSpc>
                <a:spcPct val="150000"/>
              </a:lnSpc>
            </a:pPr>
            <a:r>
              <a:rPr lang="en-US" spc="75" dirty="0"/>
              <a:t>Later you planned to add route building for cyclists. </a:t>
            </a:r>
          </a:p>
          <a:p>
            <a:pPr algn="l" rtl="0">
              <a:lnSpc>
                <a:spcPct val="150000"/>
              </a:lnSpc>
            </a:pPr>
            <a:r>
              <a:rPr lang="en-US" spc="75" dirty="0"/>
              <a:t>And even later, another option for building routes through all a city’s tourist attractions.</a:t>
            </a:r>
          </a:p>
        </p:txBody>
      </p:sp>
      <p:pic>
        <p:nvPicPr>
          <p:cNvPr id="17410" name="Picture 2" descr="The code of the navigator became very bloated">
            <a:extLst>
              <a:ext uri="{FF2B5EF4-FFF2-40B4-BE49-F238E27FC236}">
                <a16:creationId xmlns:a16="http://schemas.microsoft.com/office/drawing/2014/main" id="{3CACBF9A-ADB7-F87A-6242-4341BAA533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8309" y="5339106"/>
            <a:ext cx="31432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909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0B4A820-DFDF-4687-FEB6-3D62C885D2D5}"/>
              </a:ext>
            </a:extLst>
          </p:cNvPr>
          <p:cNvSpPr>
            <a:spLocks noGrp="1"/>
          </p:cNvSpPr>
          <p:nvPr>
            <p:ph type="title"/>
          </p:nvPr>
        </p:nvSpPr>
        <p:spPr>
          <a:xfrm>
            <a:off x="5188043" y="804520"/>
            <a:ext cx="5550355" cy="1049235"/>
          </a:xfrm>
        </p:spPr>
        <p:txBody>
          <a:bodyPr>
            <a:normAutofit/>
          </a:bodyPr>
          <a:lstStyle/>
          <a:p>
            <a:r>
              <a:rPr lang="en-US" dirty="0"/>
              <a:t>strategy</a:t>
            </a:r>
            <a:endParaRPr lang="he-IL" dirty="0"/>
          </a:p>
        </p:txBody>
      </p:sp>
      <p:pic>
        <p:nvPicPr>
          <p:cNvPr id="18436" name="Picture 4" descr="Various transportation strategies">
            <a:extLst>
              <a:ext uri="{FF2B5EF4-FFF2-40B4-BE49-F238E27FC236}">
                <a16:creationId xmlns:a16="http://schemas.microsoft.com/office/drawing/2014/main" id="{8B00AF81-542D-1783-23A6-C897638E775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239" y="771976"/>
            <a:ext cx="4074836" cy="1910079"/>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descr="Route planning strategies">
            <a:extLst>
              <a:ext uri="{FF2B5EF4-FFF2-40B4-BE49-F238E27FC236}">
                <a16:creationId xmlns:a16="http://schemas.microsoft.com/office/drawing/2014/main" id="{37ABF5FF-87B8-DEFB-5208-8B03F0FEB04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2239" y="3383118"/>
            <a:ext cx="4074836" cy="2001673"/>
          </a:xfrm>
          <a:prstGeom prst="rect">
            <a:avLst/>
          </a:prstGeom>
          <a:noFill/>
          <a:extLst>
            <a:ext uri="{909E8E84-426E-40DD-AFC4-6F175D3DCCD1}">
              <a14:hiddenFill xmlns:a14="http://schemas.microsoft.com/office/drawing/2010/main">
                <a:solidFill>
                  <a:srgbClr val="FFFFFF"/>
                </a:solidFill>
              </a14:hiddenFill>
            </a:ext>
          </a:extLst>
        </p:spPr>
      </p:pic>
      <p:sp>
        <p:nvSpPr>
          <p:cNvPr id="3" name="מציין מיקום תוכן 2">
            <a:extLst>
              <a:ext uri="{FF2B5EF4-FFF2-40B4-BE49-F238E27FC236}">
                <a16:creationId xmlns:a16="http://schemas.microsoft.com/office/drawing/2014/main" id="{A00F3520-C889-7C56-5CC9-BFE521C1F2F0}"/>
              </a:ext>
            </a:extLst>
          </p:cNvPr>
          <p:cNvSpPr>
            <a:spLocks noGrp="1"/>
          </p:cNvSpPr>
          <p:nvPr>
            <p:ph idx="1"/>
          </p:nvPr>
        </p:nvSpPr>
        <p:spPr>
          <a:xfrm>
            <a:off x="5188043" y="2015732"/>
            <a:ext cx="5550355" cy="3862554"/>
          </a:xfrm>
        </p:spPr>
        <p:txBody>
          <a:bodyPr>
            <a:noAutofit/>
          </a:bodyPr>
          <a:lstStyle/>
          <a:p>
            <a:pPr marL="0" indent="0" algn="l" rtl="0">
              <a:lnSpc>
                <a:spcPct val="110000"/>
              </a:lnSpc>
              <a:buNone/>
            </a:pPr>
            <a:r>
              <a:rPr lang="en-US" sz="1800" b="1" u="sng" spc="75" dirty="0"/>
              <a:t>Solution</a:t>
            </a:r>
          </a:p>
          <a:p>
            <a:pPr marL="0" indent="0" algn="l" rtl="0">
              <a:lnSpc>
                <a:spcPct val="110000"/>
              </a:lnSpc>
              <a:buNone/>
            </a:pPr>
            <a:r>
              <a:rPr lang="en-US" sz="1800" spc="75" dirty="0"/>
              <a:t>The Strategy pattern suggests that you take a class that does something specific in a lot of different ways and extract all these algorithms into separate classes called strategies.</a:t>
            </a:r>
          </a:p>
          <a:p>
            <a:pPr marL="0" indent="0" algn="l" rtl="0">
              <a:lnSpc>
                <a:spcPct val="110000"/>
              </a:lnSpc>
              <a:buNone/>
            </a:pPr>
            <a:endParaRPr lang="en-US" sz="1800" spc="75" dirty="0"/>
          </a:p>
          <a:p>
            <a:pPr marL="0" indent="0" algn="l" rtl="0">
              <a:lnSpc>
                <a:spcPct val="110000"/>
              </a:lnSpc>
              <a:buNone/>
            </a:pPr>
            <a:r>
              <a:rPr lang="en-US" sz="1800" spc="75" dirty="0"/>
              <a:t>The </a:t>
            </a:r>
            <a:r>
              <a:rPr lang="en-US" sz="1800" b="1" spc="75" dirty="0"/>
              <a:t>original class</a:t>
            </a:r>
            <a:r>
              <a:rPr lang="en-US" sz="1800" spc="75" dirty="0"/>
              <a:t>, called context, must have a field for storing a reference to one of the strategies. The </a:t>
            </a:r>
            <a:r>
              <a:rPr lang="en-US" sz="1800" b="1" spc="75" dirty="0"/>
              <a:t>context</a:t>
            </a:r>
            <a:r>
              <a:rPr lang="en-US" sz="1800" spc="75" dirty="0"/>
              <a:t> delegates the work to a linked strategy object instead of executing it on its own.</a:t>
            </a:r>
          </a:p>
        </p:txBody>
      </p:sp>
    </p:spTree>
    <p:extLst>
      <p:ext uri="{BB962C8B-B14F-4D97-AF65-F5344CB8AC3E}">
        <p14:creationId xmlns:p14="http://schemas.microsoft.com/office/powerpoint/2010/main" val="968813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69C209-0800-9E45-6E0E-4B53ADFE46B8}"/>
              </a:ext>
            </a:extLst>
          </p:cNvPr>
          <p:cNvSpPr>
            <a:spLocks noGrp="1"/>
          </p:cNvSpPr>
          <p:nvPr>
            <p:ph type="title"/>
          </p:nvPr>
        </p:nvSpPr>
        <p:spPr>
          <a:xfrm>
            <a:off x="1451579" y="804519"/>
            <a:ext cx="9291215" cy="1049235"/>
          </a:xfrm>
        </p:spPr>
        <p:txBody>
          <a:bodyPr>
            <a:normAutofit/>
          </a:bodyPr>
          <a:lstStyle/>
          <a:p>
            <a:r>
              <a:rPr lang="en-US" dirty="0"/>
              <a:t>strategy</a:t>
            </a:r>
            <a:endParaRPr lang="he-IL" dirty="0"/>
          </a:p>
        </p:txBody>
      </p:sp>
      <p:sp>
        <p:nvSpPr>
          <p:cNvPr id="3" name="מציין מיקום תוכן 2">
            <a:extLst>
              <a:ext uri="{FF2B5EF4-FFF2-40B4-BE49-F238E27FC236}">
                <a16:creationId xmlns:a16="http://schemas.microsoft.com/office/drawing/2014/main" id="{8D1B4DE4-5E2E-1D21-A8B4-39B1B690F316}"/>
              </a:ext>
            </a:extLst>
          </p:cNvPr>
          <p:cNvSpPr>
            <a:spLocks noGrp="1"/>
          </p:cNvSpPr>
          <p:nvPr>
            <p:ph idx="1"/>
          </p:nvPr>
        </p:nvSpPr>
        <p:spPr>
          <a:xfrm>
            <a:off x="1451579" y="2015734"/>
            <a:ext cx="5306592" cy="3450613"/>
          </a:xfrm>
        </p:spPr>
        <p:txBody>
          <a:bodyPr>
            <a:normAutofit lnSpcReduction="10000"/>
          </a:bodyPr>
          <a:lstStyle/>
          <a:p>
            <a:pPr marL="0" indent="0" algn="l" rtl="0">
              <a:lnSpc>
                <a:spcPct val="110000"/>
              </a:lnSpc>
              <a:buNone/>
            </a:pPr>
            <a:r>
              <a:rPr lang="en-US" sz="1800" b="1" u="sng" spc="75" dirty="0"/>
              <a:t>Solution </a:t>
            </a:r>
          </a:p>
          <a:p>
            <a:pPr algn="l" rtl="0">
              <a:lnSpc>
                <a:spcPct val="110000"/>
              </a:lnSpc>
            </a:pPr>
            <a:r>
              <a:rPr lang="en-US" sz="1800" spc="75" dirty="0"/>
              <a:t>The context isn’t responsible for selecting an appropriate algorithm for the job. </a:t>
            </a:r>
          </a:p>
          <a:p>
            <a:pPr algn="l" rtl="0">
              <a:lnSpc>
                <a:spcPct val="110000"/>
              </a:lnSpc>
            </a:pPr>
            <a:r>
              <a:rPr lang="en-US" sz="1800" spc="75" dirty="0"/>
              <a:t>It works with all strategies through the same generic interface, which only exposes a single method for triggering the algorithm encapsulated within the selected strategy.</a:t>
            </a:r>
          </a:p>
          <a:p>
            <a:pPr algn="l" rtl="0">
              <a:lnSpc>
                <a:spcPct val="110000"/>
              </a:lnSpc>
            </a:pPr>
            <a:r>
              <a:rPr lang="en-US" sz="1800" spc="75" dirty="0"/>
              <a:t>This way the context becomes independent of concrete strategies.</a:t>
            </a:r>
          </a:p>
        </p:txBody>
      </p:sp>
      <p:pic>
        <p:nvPicPr>
          <p:cNvPr id="19458" name="Picture 2" descr="Structure of the Strategy design pattern">
            <a:extLst>
              <a:ext uri="{FF2B5EF4-FFF2-40B4-BE49-F238E27FC236}">
                <a16:creationId xmlns:a16="http://schemas.microsoft.com/office/drawing/2014/main" id="{D2DA0004-AD2B-3762-A583-B5693326E9D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38451" y="2267624"/>
            <a:ext cx="3504343" cy="2946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259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D5B2969-5A94-C0E9-0F63-B90951063512}"/>
              </a:ext>
            </a:extLst>
          </p:cNvPr>
          <p:cNvSpPr>
            <a:spLocks noGrp="1"/>
          </p:cNvSpPr>
          <p:nvPr>
            <p:ph type="title"/>
          </p:nvPr>
        </p:nvSpPr>
        <p:spPr>
          <a:xfrm>
            <a:off x="1451579" y="804519"/>
            <a:ext cx="9291215" cy="1049235"/>
          </a:xfrm>
        </p:spPr>
        <p:txBody>
          <a:bodyPr>
            <a:normAutofit/>
          </a:bodyPr>
          <a:lstStyle/>
          <a:p>
            <a:r>
              <a:rPr lang="en-US" dirty="0"/>
              <a:t>observer</a:t>
            </a:r>
            <a:endParaRPr lang="he-IL" dirty="0"/>
          </a:p>
        </p:txBody>
      </p:sp>
      <p:sp>
        <p:nvSpPr>
          <p:cNvPr id="3" name="מציין מיקום תוכן 2">
            <a:extLst>
              <a:ext uri="{FF2B5EF4-FFF2-40B4-BE49-F238E27FC236}">
                <a16:creationId xmlns:a16="http://schemas.microsoft.com/office/drawing/2014/main" id="{64179C68-42EE-588D-EB1E-3A64508674ED}"/>
              </a:ext>
            </a:extLst>
          </p:cNvPr>
          <p:cNvSpPr>
            <a:spLocks noGrp="1"/>
          </p:cNvSpPr>
          <p:nvPr>
            <p:ph idx="1"/>
          </p:nvPr>
        </p:nvSpPr>
        <p:spPr>
          <a:xfrm>
            <a:off x="1451579" y="2015734"/>
            <a:ext cx="4025793" cy="3450613"/>
          </a:xfrm>
        </p:spPr>
        <p:txBody>
          <a:bodyPr>
            <a:normAutofit/>
          </a:bodyPr>
          <a:lstStyle/>
          <a:p>
            <a:pPr marL="0" indent="0" algn="l" rtl="0">
              <a:spcBef>
                <a:spcPts val="1590"/>
              </a:spcBef>
              <a:buClr>
                <a:srgbClr val="DE8147"/>
              </a:buClr>
              <a:buSzPct val="79166"/>
              <a:buNone/>
              <a:tabLst>
                <a:tab pos="354965" algn="l"/>
                <a:tab pos="355600" algn="l"/>
              </a:tabLst>
            </a:pPr>
            <a:r>
              <a:rPr lang="en-US" b="1" spc="75" dirty="0">
                <a:cs typeface="Yanone Kaffeesatz Light"/>
              </a:rPr>
              <a:t>Observer</a:t>
            </a:r>
            <a:r>
              <a:rPr lang="en-US" b="0" spc="75" dirty="0">
                <a:cs typeface="Yanone Kaffeesatz Light"/>
              </a:rPr>
              <a:t> is a behavioral design pattern that lets you define a subscription mechanism to notify multiple objects about any events that happen to the object they’re observing.</a:t>
            </a:r>
          </a:p>
        </p:txBody>
      </p:sp>
      <p:pic>
        <p:nvPicPr>
          <p:cNvPr id="5" name="Picture 2" descr="Observer Design&amp;nbsp;Pattern">
            <a:extLst>
              <a:ext uri="{FF2B5EF4-FFF2-40B4-BE49-F238E27FC236}">
                <a16:creationId xmlns:a16="http://schemas.microsoft.com/office/drawing/2014/main" id="{7B2F9720-6431-E240-CAC4-5C15341F249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61568" y="2246908"/>
            <a:ext cx="4781225" cy="298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043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D0A464-E4FE-8D47-561C-E2EBFFAB0ACC}"/>
              </a:ext>
            </a:extLst>
          </p:cNvPr>
          <p:cNvSpPr>
            <a:spLocks noGrp="1"/>
          </p:cNvSpPr>
          <p:nvPr>
            <p:ph type="title"/>
          </p:nvPr>
        </p:nvSpPr>
        <p:spPr/>
        <p:txBody>
          <a:bodyPr/>
          <a:lstStyle/>
          <a:p>
            <a:r>
              <a:rPr lang="en-US" dirty="0"/>
              <a:t>observer</a:t>
            </a:r>
            <a:endParaRPr lang="he-IL" dirty="0"/>
          </a:p>
        </p:txBody>
      </p:sp>
      <p:sp>
        <p:nvSpPr>
          <p:cNvPr id="3" name="מציין מיקום תוכן 2">
            <a:extLst>
              <a:ext uri="{FF2B5EF4-FFF2-40B4-BE49-F238E27FC236}">
                <a16:creationId xmlns:a16="http://schemas.microsoft.com/office/drawing/2014/main" id="{DD4163BF-134A-5989-A4D8-3A9ABA430A23}"/>
              </a:ext>
            </a:extLst>
          </p:cNvPr>
          <p:cNvSpPr>
            <a:spLocks noGrp="1"/>
          </p:cNvSpPr>
          <p:nvPr>
            <p:ph idx="1"/>
          </p:nvPr>
        </p:nvSpPr>
        <p:spPr>
          <a:xfrm>
            <a:off x="1451579" y="2015732"/>
            <a:ext cx="9291215" cy="4037749"/>
          </a:xfrm>
        </p:spPr>
        <p:txBody>
          <a:bodyPr>
            <a:normAutofit fontScale="92500"/>
          </a:bodyPr>
          <a:lstStyle/>
          <a:p>
            <a:pPr marL="0" indent="0" algn="l" rtl="0">
              <a:lnSpc>
                <a:spcPct val="100000"/>
              </a:lnSpc>
              <a:spcBef>
                <a:spcPts val="1590"/>
              </a:spcBef>
              <a:buClr>
                <a:srgbClr val="DE8147"/>
              </a:buClr>
              <a:buSzPct val="79166"/>
              <a:buNone/>
              <a:tabLst>
                <a:tab pos="354965" algn="l"/>
                <a:tab pos="355600" algn="l"/>
              </a:tabLst>
            </a:pPr>
            <a:r>
              <a:rPr lang="en-US" sz="1800" b="1" u="sng" spc="75" dirty="0">
                <a:cs typeface="Yanone Kaffeesatz Light"/>
              </a:rPr>
              <a:t>Problem</a:t>
            </a:r>
          </a:p>
          <a:p>
            <a:pPr marL="0" indent="0" algn="l" rtl="0">
              <a:lnSpc>
                <a:spcPct val="100000"/>
              </a:lnSpc>
              <a:spcBef>
                <a:spcPts val="1590"/>
              </a:spcBef>
              <a:buClr>
                <a:srgbClr val="DE8147"/>
              </a:buClr>
              <a:buSzPct val="79166"/>
              <a:buNone/>
              <a:tabLst>
                <a:tab pos="354965" algn="l"/>
                <a:tab pos="355600" algn="l"/>
              </a:tabLst>
            </a:pPr>
            <a:r>
              <a:rPr lang="en-US" sz="1800" spc="75" dirty="0">
                <a:cs typeface="Yanone Kaffeesatz Light"/>
              </a:rPr>
              <a:t>Imagine you have two objects: a </a:t>
            </a:r>
            <a:r>
              <a:rPr lang="en-US" sz="1800" u="sng" spc="75" dirty="0">
                <a:cs typeface="Yanone Kaffeesatz Light"/>
              </a:rPr>
              <a:t>Customer</a:t>
            </a:r>
            <a:r>
              <a:rPr lang="en-US" sz="1800" spc="75" dirty="0">
                <a:cs typeface="Yanone Kaffeesatz Light"/>
              </a:rPr>
              <a:t> and a </a:t>
            </a:r>
            <a:r>
              <a:rPr lang="en-US" sz="1800" u="sng" spc="75" dirty="0">
                <a:cs typeface="Yanone Kaffeesatz Light"/>
              </a:rPr>
              <a:t>Store. </a:t>
            </a:r>
          </a:p>
          <a:p>
            <a:pPr marL="0" indent="0" algn="l" rtl="0">
              <a:lnSpc>
                <a:spcPct val="100000"/>
              </a:lnSpc>
              <a:spcBef>
                <a:spcPts val="1590"/>
              </a:spcBef>
              <a:buClr>
                <a:srgbClr val="DE8147"/>
              </a:buClr>
              <a:buSzPct val="79166"/>
              <a:buNone/>
              <a:tabLst>
                <a:tab pos="354965" algn="l"/>
                <a:tab pos="355600" algn="l"/>
              </a:tabLst>
            </a:pPr>
            <a:r>
              <a:rPr lang="en-US" sz="1800" b="0" spc="75" dirty="0">
                <a:cs typeface="Yanone Kaffeesatz Light"/>
              </a:rPr>
              <a:t>The customer is very interested in a particular brand of product (say, it’s a new model of the iPhone) which should become available in the store very soon. </a:t>
            </a:r>
          </a:p>
          <a:p>
            <a:pPr algn="l" rtl="0">
              <a:lnSpc>
                <a:spcPct val="100000"/>
              </a:lnSpc>
              <a:spcBef>
                <a:spcPts val="1590"/>
              </a:spcBef>
              <a:buClr>
                <a:srgbClr val="DE8147"/>
              </a:buClr>
              <a:buSzPct val="79166"/>
              <a:tabLst>
                <a:tab pos="354965" algn="l"/>
                <a:tab pos="355600" algn="l"/>
              </a:tabLst>
            </a:pPr>
            <a:r>
              <a:rPr lang="en-US" sz="1800" b="0" u="sng" spc="75" dirty="0">
                <a:cs typeface="Yanone Kaffeesatz Light"/>
              </a:rPr>
              <a:t>The customer</a:t>
            </a:r>
            <a:r>
              <a:rPr lang="en-US" sz="1800" b="0" spc="75" dirty="0">
                <a:cs typeface="Yanone Kaffeesatz Light"/>
              </a:rPr>
              <a:t> could visit the store every day and check product availability. But while the product is still </a:t>
            </a:r>
            <a:r>
              <a:rPr lang="en-US" sz="1800" b="0" spc="75" dirty="0" err="1">
                <a:cs typeface="Yanone Kaffeesatz Light"/>
              </a:rPr>
              <a:t>en</a:t>
            </a:r>
            <a:r>
              <a:rPr lang="en-US" sz="1800" b="0" spc="75" dirty="0">
                <a:cs typeface="Yanone Kaffeesatz Light"/>
              </a:rPr>
              <a:t> route, most of these trips would be pointless.</a:t>
            </a:r>
          </a:p>
          <a:p>
            <a:pPr algn="l" rtl="0">
              <a:lnSpc>
                <a:spcPct val="100000"/>
              </a:lnSpc>
              <a:spcBef>
                <a:spcPts val="1590"/>
              </a:spcBef>
              <a:buClr>
                <a:srgbClr val="DE8147"/>
              </a:buClr>
              <a:buSzPct val="79166"/>
              <a:tabLst>
                <a:tab pos="354965" algn="l"/>
                <a:tab pos="355600" algn="l"/>
              </a:tabLst>
            </a:pPr>
            <a:r>
              <a:rPr lang="en-US" sz="1800" b="0" spc="75" dirty="0">
                <a:cs typeface="Yanone Kaffeesatz Light"/>
              </a:rPr>
              <a:t>On the other hand, </a:t>
            </a:r>
            <a:r>
              <a:rPr lang="en-US" sz="1800" b="0" u="sng" spc="75" dirty="0">
                <a:cs typeface="Yanone Kaffeesatz Light"/>
              </a:rPr>
              <a:t>the store</a:t>
            </a:r>
            <a:r>
              <a:rPr lang="en-US" sz="1800" b="0" spc="75" dirty="0">
                <a:cs typeface="Yanone Kaffeesatz Light"/>
              </a:rPr>
              <a:t> could send tons of emails (which might be considered spam) to all customers each time a new product becomes available. This would save some customers from endless trips to the store. At the same time, it’d upset other customers who aren’t interested in new products.</a:t>
            </a:r>
          </a:p>
          <a:p>
            <a:pPr marL="0" indent="0" algn="l" rtl="0">
              <a:lnSpc>
                <a:spcPct val="100000"/>
              </a:lnSpc>
              <a:spcBef>
                <a:spcPts val="1590"/>
              </a:spcBef>
              <a:buClr>
                <a:srgbClr val="DE8147"/>
              </a:buClr>
              <a:buSzPct val="79166"/>
              <a:buNone/>
              <a:tabLst>
                <a:tab pos="354965" algn="l"/>
                <a:tab pos="355600" algn="l"/>
              </a:tabLst>
            </a:pPr>
            <a:r>
              <a:rPr lang="en-US" sz="1800" b="1" spc="75" dirty="0">
                <a:cs typeface="Yanone Kaffeesatz Light"/>
              </a:rPr>
              <a:t>It looks like we’ve got a </a:t>
            </a:r>
            <a:r>
              <a:rPr lang="en-US" sz="1800" b="1" u="sng" spc="75" dirty="0">
                <a:cs typeface="Yanone Kaffeesatz Light"/>
              </a:rPr>
              <a:t>conflict</a:t>
            </a:r>
            <a:r>
              <a:rPr lang="en-US" sz="1800" b="1" spc="75" dirty="0">
                <a:cs typeface="Yanone Kaffeesatz Light"/>
              </a:rPr>
              <a:t>.. </a:t>
            </a:r>
            <a:endParaRPr lang="en-US" sz="1800" b="0" spc="75" dirty="0">
              <a:cs typeface="Yanone Kaffeesatz Light"/>
            </a:endParaRPr>
          </a:p>
        </p:txBody>
      </p:sp>
      <p:pic>
        <p:nvPicPr>
          <p:cNvPr id="28674" name="Picture 2" descr="Visiting store vs. sending spam">
            <a:extLst>
              <a:ext uri="{FF2B5EF4-FFF2-40B4-BE49-F238E27FC236}">
                <a16:creationId xmlns:a16="http://schemas.microsoft.com/office/drawing/2014/main" id="{7464EEF9-1E40-4ED4-80E3-01DBB415D1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8690" y="103403"/>
            <a:ext cx="4561136" cy="2280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554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D0A464-E4FE-8D47-561C-E2EBFFAB0ACC}"/>
              </a:ext>
            </a:extLst>
          </p:cNvPr>
          <p:cNvSpPr>
            <a:spLocks noGrp="1"/>
          </p:cNvSpPr>
          <p:nvPr>
            <p:ph type="title"/>
          </p:nvPr>
        </p:nvSpPr>
        <p:spPr/>
        <p:txBody>
          <a:bodyPr/>
          <a:lstStyle/>
          <a:p>
            <a:r>
              <a:rPr lang="en-US" dirty="0"/>
              <a:t>observer</a:t>
            </a:r>
            <a:endParaRPr lang="he-IL" dirty="0"/>
          </a:p>
        </p:txBody>
      </p:sp>
      <p:sp>
        <p:nvSpPr>
          <p:cNvPr id="3" name="מציין מיקום תוכן 2">
            <a:extLst>
              <a:ext uri="{FF2B5EF4-FFF2-40B4-BE49-F238E27FC236}">
                <a16:creationId xmlns:a16="http://schemas.microsoft.com/office/drawing/2014/main" id="{DD4163BF-134A-5989-A4D8-3A9ABA430A23}"/>
              </a:ext>
            </a:extLst>
          </p:cNvPr>
          <p:cNvSpPr>
            <a:spLocks noGrp="1"/>
          </p:cNvSpPr>
          <p:nvPr>
            <p:ph idx="1"/>
          </p:nvPr>
        </p:nvSpPr>
        <p:spPr>
          <a:xfrm>
            <a:off x="1451579" y="2015732"/>
            <a:ext cx="9291215" cy="4037749"/>
          </a:xfrm>
        </p:spPr>
        <p:txBody>
          <a:bodyPr>
            <a:normAutofit/>
          </a:bodyPr>
          <a:lstStyle/>
          <a:p>
            <a:pPr marL="0" indent="0" algn="l" rtl="0">
              <a:spcBef>
                <a:spcPts val="1590"/>
              </a:spcBef>
              <a:buClr>
                <a:srgbClr val="DE8147"/>
              </a:buClr>
              <a:buSzPct val="79166"/>
              <a:buNone/>
              <a:tabLst>
                <a:tab pos="354965" algn="l"/>
                <a:tab pos="355600" algn="l"/>
              </a:tabLst>
            </a:pPr>
            <a:r>
              <a:rPr lang="en-US" sz="1600" b="1" u="sng" spc="75" dirty="0">
                <a:cs typeface="Yanone Kaffeesatz Light"/>
              </a:rPr>
              <a:t>Solution</a:t>
            </a:r>
          </a:p>
          <a:p>
            <a:pPr marL="12700" indent="0" algn="l" rtl="0">
              <a:lnSpc>
                <a:spcPct val="100000"/>
              </a:lnSpc>
              <a:spcBef>
                <a:spcPts val="1590"/>
              </a:spcBef>
              <a:buClr>
                <a:srgbClr val="DE8147"/>
              </a:buClr>
              <a:buSzPct val="79166"/>
              <a:buNone/>
              <a:tabLst>
                <a:tab pos="354965" algn="l"/>
                <a:tab pos="355600" algn="l"/>
              </a:tabLst>
            </a:pPr>
            <a:r>
              <a:rPr lang="en-US" sz="1600" b="0" spc="75" dirty="0">
                <a:cs typeface="Yanone Kaffeesatz Light"/>
              </a:rPr>
              <a:t>The object that has some interesting state is often called the subject, but since it’s also going to notify other objects about the changes to its state, we’ll call it the </a:t>
            </a:r>
            <a:r>
              <a:rPr lang="en-US" sz="1600" b="1" spc="75" dirty="0">
                <a:cs typeface="Yanone Kaffeesatz Light"/>
              </a:rPr>
              <a:t>publisher</a:t>
            </a:r>
            <a:r>
              <a:rPr lang="en-US" sz="1600" b="0" spc="75" dirty="0">
                <a:cs typeface="Yanone Kaffeesatz Light"/>
              </a:rPr>
              <a:t>.</a:t>
            </a:r>
          </a:p>
          <a:p>
            <a:pPr marL="12700" indent="0" algn="l" rtl="0">
              <a:lnSpc>
                <a:spcPct val="100000"/>
              </a:lnSpc>
              <a:spcBef>
                <a:spcPts val="1590"/>
              </a:spcBef>
              <a:buClr>
                <a:srgbClr val="DE8147"/>
              </a:buClr>
              <a:buSzPct val="79166"/>
              <a:buNone/>
              <a:tabLst>
                <a:tab pos="354965" algn="l"/>
                <a:tab pos="355600" algn="l"/>
              </a:tabLst>
            </a:pPr>
            <a:r>
              <a:rPr lang="en-US" sz="1600" b="0" spc="75" dirty="0">
                <a:cs typeface="Yanone Kaffeesatz Light"/>
              </a:rPr>
              <a:t>All other objects that want to track changes to the publisher’s state are called </a:t>
            </a:r>
            <a:r>
              <a:rPr lang="en-US" sz="1600" b="1" spc="75" dirty="0">
                <a:cs typeface="Yanone Kaffeesatz Light"/>
              </a:rPr>
              <a:t>subscribers</a:t>
            </a:r>
            <a:r>
              <a:rPr lang="en-US" sz="1600" b="0" spc="75" dirty="0">
                <a:cs typeface="Yanone Kaffeesatz Light"/>
              </a:rPr>
              <a:t>.</a:t>
            </a:r>
          </a:p>
          <a:p>
            <a:pPr marL="12700" indent="0" algn="l" rtl="0">
              <a:lnSpc>
                <a:spcPct val="100000"/>
              </a:lnSpc>
              <a:spcBef>
                <a:spcPts val="1590"/>
              </a:spcBef>
              <a:buClr>
                <a:srgbClr val="DE8147"/>
              </a:buClr>
              <a:buSzPct val="79166"/>
              <a:buNone/>
              <a:tabLst>
                <a:tab pos="354965" algn="l"/>
                <a:tab pos="355600" algn="l"/>
              </a:tabLst>
            </a:pPr>
            <a:endParaRPr lang="en-US" sz="1600" b="1" u="sng" spc="75" dirty="0">
              <a:cs typeface="Yanone Kaffeesatz Light"/>
            </a:endParaRPr>
          </a:p>
          <a:p>
            <a:pPr marL="0" indent="0" algn="l" rtl="0">
              <a:lnSpc>
                <a:spcPct val="100000"/>
              </a:lnSpc>
              <a:spcBef>
                <a:spcPts val="1590"/>
              </a:spcBef>
              <a:buClr>
                <a:srgbClr val="DE8147"/>
              </a:buClr>
              <a:buSzPct val="79166"/>
              <a:buNone/>
              <a:tabLst>
                <a:tab pos="354965" algn="l"/>
                <a:tab pos="355600" algn="l"/>
              </a:tabLst>
            </a:pPr>
            <a:r>
              <a:rPr lang="en-US" sz="1600" u="sng" spc="75" dirty="0">
                <a:cs typeface="Yanone Kaffeesatz Light"/>
              </a:rPr>
              <a:t>Subscription mechanism</a:t>
            </a:r>
          </a:p>
          <a:p>
            <a:pPr marL="12700" indent="0" algn="l" rtl="0">
              <a:lnSpc>
                <a:spcPct val="100000"/>
              </a:lnSpc>
              <a:spcBef>
                <a:spcPts val="1590"/>
              </a:spcBef>
              <a:buClr>
                <a:srgbClr val="DE8147"/>
              </a:buClr>
              <a:buSzPct val="79166"/>
              <a:buNone/>
              <a:tabLst>
                <a:tab pos="354965" algn="l"/>
                <a:tab pos="355600" algn="l"/>
              </a:tabLst>
            </a:pPr>
            <a:r>
              <a:rPr lang="en-US" sz="1600" b="0" spc="75" dirty="0">
                <a:cs typeface="Yanone Kaffeesatz Light"/>
              </a:rPr>
              <a:t>A subscription mechanism lets individual objects subscribe to event notifications.</a:t>
            </a:r>
          </a:p>
          <a:p>
            <a:pPr marL="12700" indent="0" algn="l" rtl="0">
              <a:lnSpc>
                <a:spcPct val="100000"/>
              </a:lnSpc>
              <a:spcBef>
                <a:spcPts val="1590"/>
              </a:spcBef>
              <a:buClr>
                <a:srgbClr val="DE8147"/>
              </a:buClr>
              <a:buSzPct val="79166"/>
              <a:buNone/>
              <a:tabLst>
                <a:tab pos="354965" algn="l"/>
                <a:tab pos="355600" algn="l"/>
              </a:tabLst>
            </a:pPr>
            <a:r>
              <a:rPr lang="en-US" sz="1600" b="0" spc="75" dirty="0">
                <a:cs typeface="Yanone Kaffeesatz Light"/>
              </a:rPr>
              <a:t>Now, whenever an important event happens to the publisher, it goes over its subscribers and calls the specific notification method on their objects.</a:t>
            </a:r>
            <a:endParaRPr lang="en-US" sz="1600" b="0" spc="75" dirty="0">
              <a:solidFill>
                <a:schemeClr val="accent1">
                  <a:lumMod val="60000"/>
                  <a:lumOff val="40000"/>
                </a:schemeClr>
              </a:solidFill>
              <a:cs typeface="Yanone Kaffeesatz Light"/>
            </a:endParaRPr>
          </a:p>
        </p:txBody>
      </p:sp>
      <p:pic>
        <p:nvPicPr>
          <p:cNvPr id="4" name="תמונה 3">
            <a:extLst>
              <a:ext uri="{FF2B5EF4-FFF2-40B4-BE49-F238E27FC236}">
                <a16:creationId xmlns:a16="http://schemas.microsoft.com/office/drawing/2014/main" id="{70A34968-17AF-72D0-FF3D-D25A8B411F01}"/>
              </a:ext>
            </a:extLst>
          </p:cNvPr>
          <p:cNvPicPr>
            <a:picLocks noChangeAspect="1"/>
          </p:cNvPicPr>
          <p:nvPr/>
        </p:nvPicPr>
        <p:blipFill>
          <a:blip r:embed="rId3"/>
          <a:stretch>
            <a:fillRect/>
          </a:stretch>
        </p:blipFill>
        <p:spPr>
          <a:xfrm>
            <a:off x="7905350" y="245582"/>
            <a:ext cx="4089537" cy="1474360"/>
          </a:xfrm>
          <a:prstGeom prst="rect">
            <a:avLst/>
          </a:prstGeom>
        </p:spPr>
      </p:pic>
    </p:spTree>
    <p:extLst>
      <p:ext uri="{BB962C8B-B14F-4D97-AF65-F5344CB8AC3E}">
        <p14:creationId xmlns:p14="http://schemas.microsoft.com/office/powerpoint/2010/main" val="778676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D0A464-E4FE-8D47-561C-E2EBFFAB0ACC}"/>
              </a:ext>
            </a:extLst>
          </p:cNvPr>
          <p:cNvSpPr>
            <a:spLocks noGrp="1"/>
          </p:cNvSpPr>
          <p:nvPr>
            <p:ph type="title"/>
          </p:nvPr>
        </p:nvSpPr>
        <p:spPr>
          <a:xfrm>
            <a:off x="1451579" y="804519"/>
            <a:ext cx="9291215" cy="1049235"/>
          </a:xfrm>
        </p:spPr>
        <p:txBody>
          <a:bodyPr>
            <a:normAutofit/>
          </a:bodyPr>
          <a:lstStyle/>
          <a:p>
            <a:r>
              <a:rPr lang="en-US" dirty="0"/>
              <a:t>observer</a:t>
            </a:r>
            <a:endParaRPr lang="he-IL" dirty="0"/>
          </a:p>
        </p:txBody>
      </p:sp>
      <p:sp>
        <p:nvSpPr>
          <p:cNvPr id="3" name="מציין מיקום תוכן 2">
            <a:extLst>
              <a:ext uri="{FF2B5EF4-FFF2-40B4-BE49-F238E27FC236}">
                <a16:creationId xmlns:a16="http://schemas.microsoft.com/office/drawing/2014/main" id="{DD4163BF-134A-5989-A4D8-3A9ABA430A23}"/>
              </a:ext>
            </a:extLst>
          </p:cNvPr>
          <p:cNvSpPr>
            <a:spLocks noGrp="1"/>
          </p:cNvSpPr>
          <p:nvPr>
            <p:ph idx="1"/>
          </p:nvPr>
        </p:nvSpPr>
        <p:spPr>
          <a:xfrm>
            <a:off x="1451579" y="2015734"/>
            <a:ext cx="5881213" cy="4037747"/>
          </a:xfrm>
        </p:spPr>
        <p:txBody>
          <a:bodyPr>
            <a:normAutofit lnSpcReduction="10000"/>
          </a:bodyPr>
          <a:lstStyle/>
          <a:p>
            <a:pPr marL="0" indent="0" algn="l" rtl="0">
              <a:lnSpc>
                <a:spcPct val="110000"/>
              </a:lnSpc>
              <a:spcBef>
                <a:spcPts val="1590"/>
              </a:spcBef>
              <a:buClr>
                <a:srgbClr val="DE8147"/>
              </a:buClr>
              <a:buSzPct val="79166"/>
              <a:buNone/>
              <a:tabLst>
                <a:tab pos="354965" algn="l"/>
                <a:tab pos="355600" algn="l"/>
              </a:tabLst>
            </a:pPr>
            <a:r>
              <a:rPr lang="en-US" sz="1800" b="1" u="sng" spc="75" dirty="0">
                <a:cs typeface="Yanone Kaffeesatz Light"/>
              </a:rPr>
              <a:t>Notification methods</a:t>
            </a:r>
          </a:p>
          <a:p>
            <a:pPr marL="298450" indent="-285750" algn="l" rtl="0">
              <a:lnSpc>
                <a:spcPct val="110000"/>
              </a:lnSpc>
              <a:spcBef>
                <a:spcPts val="1590"/>
              </a:spcBef>
              <a:buClr>
                <a:srgbClr val="DE8147"/>
              </a:buClr>
              <a:buSzPct val="79166"/>
              <a:tabLst>
                <a:tab pos="354965" algn="l"/>
                <a:tab pos="355600" algn="l"/>
              </a:tabLst>
            </a:pPr>
            <a:r>
              <a:rPr lang="en-US" sz="1800" b="0" spc="75" dirty="0">
                <a:cs typeface="Yanone Kaffeesatz Light"/>
              </a:rPr>
              <a:t>The publisher notifies subscribers by calling the specific notification method on their objects.</a:t>
            </a:r>
          </a:p>
          <a:p>
            <a:pPr marL="298450" indent="-285750" algn="l" rtl="0">
              <a:lnSpc>
                <a:spcPct val="110000"/>
              </a:lnSpc>
              <a:spcBef>
                <a:spcPts val="1590"/>
              </a:spcBef>
              <a:buClr>
                <a:srgbClr val="DE8147"/>
              </a:buClr>
              <a:buSzPct val="79166"/>
              <a:tabLst>
                <a:tab pos="354965" algn="l"/>
                <a:tab pos="355600" algn="l"/>
              </a:tabLst>
            </a:pPr>
            <a:r>
              <a:rPr lang="en-US" sz="1800" b="0" spc="75" dirty="0">
                <a:cs typeface="Yanone Kaffeesatz Light"/>
              </a:rPr>
              <a:t>This interface would only need to describe a few subscription methods. </a:t>
            </a:r>
            <a:br>
              <a:rPr lang="en-US" sz="1800" b="0" spc="75" dirty="0">
                <a:cs typeface="Yanone Kaffeesatz Light"/>
              </a:rPr>
            </a:br>
            <a:r>
              <a:rPr lang="en-US" sz="1800" b="0" spc="75" dirty="0">
                <a:cs typeface="Yanone Kaffeesatz Light"/>
              </a:rPr>
              <a:t>The interface would allow subscribers to observe publishers’ states without coupling them to their concrete classes.</a:t>
            </a:r>
            <a:endParaRPr lang="en-US" sz="1800" spc="75" dirty="0">
              <a:cs typeface="Yanone Kaffeesatz Light"/>
            </a:endParaRPr>
          </a:p>
          <a:p>
            <a:pPr marL="0" indent="0" algn="l" rtl="0">
              <a:lnSpc>
                <a:spcPct val="110000"/>
              </a:lnSpc>
              <a:spcBef>
                <a:spcPts val="1590"/>
              </a:spcBef>
              <a:buClr>
                <a:srgbClr val="DE8147"/>
              </a:buClr>
              <a:buSzPct val="79166"/>
              <a:buNone/>
              <a:tabLst>
                <a:tab pos="354965" algn="l"/>
                <a:tab pos="355600" algn="l"/>
              </a:tabLst>
            </a:pPr>
            <a:r>
              <a:rPr lang="en-US" sz="1800" b="0" spc="75" dirty="0">
                <a:cs typeface="Yanone Kaffeesatz Light"/>
              </a:rPr>
              <a:t>It’s crucial that all subscribers implement the </a:t>
            </a:r>
            <a:r>
              <a:rPr lang="en-US" sz="1800" b="0" u="sng" spc="75" dirty="0">
                <a:cs typeface="Yanone Kaffeesatz Light"/>
              </a:rPr>
              <a:t>same</a:t>
            </a:r>
            <a:r>
              <a:rPr lang="en-US" sz="1800" b="0" spc="75" dirty="0">
                <a:cs typeface="Yanone Kaffeesatz Light"/>
              </a:rPr>
              <a:t> interface, and that the publisher communicates with them </a:t>
            </a:r>
            <a:r>
              <a:rPr lang="en-US" sz="1800" b="0" u="sng" spc="75" dirty="0">
                <a:cs typeface="Yanone Kaffeesatz Light"/>
              </a:rPr>
              <a:t>only</a:t>
            </a:r>
            <a:r>
              <a:rPr lang="en-US" sz="1800" b="0" spc="75" dirty="0">
                <a:cs typeface="Yanone Kaffeesatz Light"/>
              </a:rPr>
              <a:t> via that interface. </a:t>
            </a:r>
            <a:endParaRPr lang="en-US" sz="1800" b="1" u="sng" spc="75" dirty="0">
              <a:cs typeface="Yanone Kaffeesatz Light"/>
            </a:endParaRPr>
          </a:p>
        </p:txBody>
      </p:sp>
      <p:pic>
        <p:nvPicPr>
          <p:cNvPr id="29700" name="Picture 4" descr="Notification methods">
            <a:extLst>
              <a:ext uri="{FF2B5EF4-FFF2-40B4-BE49-F238E27FC236}">
                <a16:creationId xmlns:a16="http://schemas.microsoft.com/office/drawing/2014/main" id="{B71284FA-F0A8-4D1E-801A-C892014BE83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13068" y="2562781"/>
            <a:ext cx="2929726" cy="2356518"/>
          </a:xfrm>
          <a:prstGeom prst="rect">
            <a:avLst/>
          </a:prstGeom>
          <a:solidFill>
            <a:schemeClr val="tx1">
              <a:lumMod val="75000"/>
            </a:schemeClr>
          </a:solidFill>
        </p:spPr>
      </p:pic>
    </p:spTree>
    <p:extLst>
      <p:ext uri="{BB962C8B-B14F-4D97-AF65-F5344CB8AC3E}">
        <p14:creationId xmlns:p14="http://schemas.microsoft.com/office/powerpoint/2010/main" val="2877030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D86BF801-EB32-6468-2999-3EDAEBAF7045}"/>
              </a:ext>
            </a:extLst>
          </p:cNvPr>
          <p:cNvSpPr txBox="1"/>
          <p:nvPr/>
        </p:nvSpPr>
        <p:spPr>
          <a:xfrm>
            <a:off x="878840" y="1259840"/>
            <a:ext cx="10434320" cy="3781613"/>
          </a:xfrm>
          <a:prstGeom prst="rect">
            <a:avLst/>
          </a:prstGeom>
          <a:noFill/>
        </p:spPr>
        <p:txBody>
          <a:bodyPr wrap="square" rtlCol="1">
            <a:spAutoFit/>
          </a:bodyPr>
          <a:lstStyle/>
          <a:p>
            <a:pPr algn="r" rtl="1">
              <a:lnSpc>
                <a:spcPct val="150000"/>
              </a:lnSpc>
            </a:pPr>
            <a:r>
              <a:rPr lang="he-IL" b="1" u="sng" dirty="0"/>
              <a:t>סימפטומים של קוד לא מתוכנן טוב:</a:t>
            </a:r>
          </a:p>
          <a:p>
            <a:pPr marL="342900" indent="-342900" algn="r" rtl="1">
              <a:lnSpc>
                <a:spcPct val="150000"/>
              </a:lnSpc>
              <a:buFont typeface="Arial" panose="020B0604020202020204" pitchFamily="34" charset="0"/>
              <a:buChar char="•"/>
            </a:pPr>
            <a:r>
              <a:rPr lang="he-IL" dirty="0"/>
              <a:t>קוד ספגטי – </a:t>
            </a:r>
            <a:r>
              <a:rPr lang="en-US" dirty="0"/>
              <a:t>AKA</a:t>
            </a:r>
            <a:r>
              <a:rPr lang="he-IL" dirty="0"/>
              <a:t>.</a:t>
            </a:r>
            <a:endParaRPr lang="en-US" dirty="0"/>
          </a:p>
          <a:p>
            <a:pPr marL="342900" indent="-342900" algn="r" rtl="1">
              <a:lnSpc>
                <a:spcPct val="150000"/>
              </a:lnSpc>
              <a:buFont typeface="Arial" panose="020B0604020202020204" pitchFamily="34" charset="0"/>
              <a:buChar char="•"/>
            </a:pPr>
            <a:r>
              <a:rPr lang="he-IL" dirty="0"/>
              <a:t>כל שינוי בקוד משפיע על הרבה חלקים בקוד.</a:t>
            </a:r>
          </a:p>
          <a:p>
            <a:pPr marL="342900" indent="-342900" algn="r" rtl="1">
              <a:lnSpc>
                <a:spcPct val="150000"/>
              </a:lnSpc>
              <a:buFont typeface="Arial" panose="020B0604020202020204" pitchFamily="34" charset="0"/>
              <a:buChar char="•"/>
            </a:pPr>
            <a:r>
              <a:rPr lang="he-IL" dirty="0"/>
              <a:t>שינוי בקוד משפיע על אזורים לא קשורים בקוד.</a:t>
            </a:r>
          </a:p>
          <a:p>
            <a:pPr marL="342900" indent="-342900" algn="r" rtl="1">
              <a:lnSpc>
                <a:spcPct val="150000"/>
              </a:lnSpc>
              <a:buFont typeface="Arial" panose="020B0604020202020204" pitchFamily="34" charset="0"/>
              <a:buChar char="•"/>
            </a:pPr>
            <a:r>
              <a:rPr lang="he-IL" dirty="0"/>
              <a:t>קוד לא פריק - לא ניתן להשתמש בקוד שכבר כתבנו בהקשרים אחרים מאלו שלשמם נכתב הקוד </a:t>
            </a:r>
          </a:p>
          <a:p>
            <a:pPr algn="r" rtl="1">
              <a:lnSpc>
                <a:spcPct val="150000"/>
              </a:lnSpc>
            </a:pPr>
            <a:r>
              <a:rPr lang="he-IL" dirty="0"/>
              <a:t>במקור.</a:t>
            </a:r>
          </a:p>
          <a:p>
            <a:pPr algn="r" rtl="1">
              <a:lnSpc>
                <a:spcPct val="150000"/>
              </a:lnSpc>
            </a:pPr>
            <a:endParaRPr lang="he-IL" dirty="0"/>
          </a:p>
          <a:p>
            <a:pPr algn="r" rtl="1">
              <a:lnSpc>
                <a:spcPct val="150000"/>
              </a:lnSpc>
            </a:pPr>
            <a:r>
              <a:rPr lang="he-IL" dirty="0"/>
              <a:t>האופי המרכזי של הבעיות האלו הוא יותר מידי תלות בתוך הקוד.</a:t>
            </a:r>
          </a:p>
          <a:p>
            <a:pPr algn="r" rtl="1">
              <a:lnSpc>
                <a:spcPct val="150000"/>
              </a:lnSpc>
            </a:pPr>
            <a:r>
              <a:rPr lang="he-IL" dirty="0"/>
              <a:t>עקרונות</a:t>
            </a:r>
            <a:r>
              <a:rPr lang="en-US" dirty="0"/>
              <a:t> SOLID </a:t>
            </a:r>
            <a:r>
              <a:rPr lang="he-IL" dirty="0"/>
              <a:t>באים לתת קווים מנחים שיגרמו לנו להימנע מלכתוב קוד עם הבעיות הנ"ל.</a:t>
            </a:r>
          </a:p>
        </p:txBody>
      </p:sp>
      <p:sp>
        <p:nvSpPr>
          <p:cNvPr id="3" name="כותרת 2"/>
          <p:cNvSpPr>
            <a:spLocks noGrp="1"/>
          </p:cNvSpPr>
          <p:nvPr>
            <p:ph type="title"/>
          </p:nvPr>
        </p:nvSpPr>
        <p:spPr>
          <a:xfrm>
            <a:off x="1450393" y="306376"/>
            <a:ext cx="9291215" cy="1049235"/>
          </a:xfrm>
        </p:spPr>
        <p:txBody>
          <a:bodyPr>
            <a:normAutofit/>
          </a:bodyPr>
          <a:lstStyle/>
          <a:p>
            <a:r>
              <a:rPr lang="en-US" dirty="0"/>
              <a:t>SOLID</a:t>
            </a:r>
            <a:endParaRPr lang="he-IL" dirty="0"/>
          </a:p>
        </p:txBody>
      </p:sp>
    </p:spTree>
    <p:extLst>
      <p:ext uri="{BB962C8B-B14F-4D97-AF65-F5344CB8AC3E}">
        <p14:creationId xmlns:p14="http://schemas.microsoft.com/office/powerpoint/2010/main" val="26888620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D86BF801-EB32-6468-2999-3EDAEBAF7045}"/>
              </a:ext>
            </a:extLst>
          </p:cNvPr>
          <p:cNvSpPr txBox="1"/>
          <p:nvPr/>
        </p:nvSpPr>
        <p:spPr>
          <a:xfrm>
            <a:off x="878840" y="2158877"/>
            <a:ext cx="10434320" cy="2032416"/>
          </a:xfrm>
          <a:prstGeom prst="rect">
            <a:avLst/>
          </a:prstGeom>
          <a:noFill/>
        </p:spPr>
        <p:txBody>
          <a:bodyPr wrap="square" rtlCol="1">
            <a:spAutoFit/>
          </a:bodyPr>
          <a:lstStyle/>
          <a:p>
            <a:pPr algn="ctr" rtl="1">
              <a:lnSpc>
                <a:spcPct val="150000"/>
              </a:lnSpc>
            </a:pPr>
            <a:r>
              <a:rPr lang="en-US" sz="3200" b="1" u="sng" cap="all" dirty="0">
                <a:solidFill>
                  <a:schemeClr val="accent1"/>
                </a:solidFill>
                <a:latin typeface="+mj-lt"/>
                <a:ea typeface="+mj-ea"/>
                <a:cs typeface="+mj-cs"/>
              </a:rPr>
              <a:t>S - Single Responsibility Principle</a:t>
            </a:r>
          </a:p>
          <a:p>
            <a:pPr algn="ctr" rtl="1">
              <a:lnSpc>
                <a:spcPct val="300000"/>
              </a:lnSpc>
            </a:pPr>
            <a:r>
              <a:rPr lang="he-IL" sz="3200" dirty="0"/>
              <a:t>למחלקה צריך להיות תחום אחריות אחד</a:t>
            </a:r>
          </a:p>
        </p:txBody>
      </p:sp>
    </p:spTree>
    <p:extLst>
      <p:ext uri="{BB962C8B-B14F-4D97-AF65-F5344CB8AC3E}">
        <p14:creationId xmlns:p14="http://schemas.microsoft.com/office/powerpoint/2010/main" val="936014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FA48322-37F1-B92C-6D43-2EAA5A47DBAA}"/>
              </a:ext>
            </a:extLst>
          </p:cNvPr>
          <p:cNvSpPr>
            <a:spLocks noGrp="1"/>
          </p:cNvSpPr>
          <p:nvPr>
            <p:ph type="title"/>
          </p:nvPr>
        </p:nvSpPr>
        <p:spPr>
          <a:xfrm>
            <a:off x="1450392" y="185086"/>
            <a:ext cx="9291215" cy="1049235"/>
          </a:xfrm>
        </p:spPr>
        <p:txBody>
          <a:bodyPr/>
          <a:lstStyle/>
          <a:p>
            <a:pPr rtl="0"/>
            <a:r>
              <a:rPr lang="en-US" sz="3200" dirty="0"/>
              <a:t>Types of Design Patterns</a:t>
            </a:r>
            <a:endParaRPr lang="he-IL" dirty="0"/>
          </a:p>
        </p:txBody>
      </p:sp>
      <p:grpSp>
        <p:nvGrpSpPr>
          <p:cNvPr id="5" name="קבוצה 4">
            <a:extLst>
              <a:ext uri="{FF2B5EF4-FFF2-40B4-BE49-F238E27FC236}">
                <a16:creationId xmlns:a16="http://schemas.microsoft.com/office/drawing/2014/main" id="{04488C39-8AED-3D7D-30C0-F58A003561ED}"/>
              </a:ext>
            </a:extLst>
          </p:cNvPr>
          <p:cNvGrpSpPr/>
          <p:nvPr/>
        </p:nvGrpSpPr>
        <p:grpSpPr>
          <a:xfrm>
            <a:off x="119215" y="1032540"/>
            <a:ext cx="11953568" cy="5059591"/>
            <a:chOff x="119216" y="1366837"/>
            <a:chExt cx="11953568" cy="5059591"/>
          </a:xfrm>
        </p:grpSpPr>
        <p:pic>
          <p:nvPicPr>
            <p:cNvPr id="3" name="תמונה 2" descr="תמונה שמכילה טקסט, צילום מסך, גופן, מספר&#10;&#10;התיאור נוצר באופן אוטומטי">
              <a:extLst>
                <a:ext uri="{FF2B5EF4-FFF2-40B4-BE49-F238E27FC236}">
                  <a16:creationId xmlns:a16="http://schemas.microsoft.com/office/drawing/2014/main" id="{09F8D269-6E71-2898-ED82-71578F56B70C}"/>
                </a:ext>
              </a:extLst>
            </p:cNvPr>
            <p:cNvPicPr>
              <a:picLocks noChangeAspect="1"/>
            </p:cNvPicPr>
            <p:nvPr/>
          </p:nvPicPr>
          <p:blipFill rotWithShape="1">
            <a:blip r:embed="rId2"/>
            <a:srcRect l="8644" t="37245" r="7594" b="9995"/>
            <a:stretch/>
          </p:blipFill>
          <p:spPr>
            <a:xfrm>
              <a:off x="2214714" y="1485010"/>
              <a:ext cx="7762569" cy="3124455"/>
            </a:xfrm>
            <a:prstGeom prst="rect">
              <a:avLst/>
            </a:prstGeom>
          </p:spPr>
        </p:pic>
        <p:pic>
          <p:nvPicPr>
            <p:cNvPr id="4" name="תמונה 3" descr="תמונה שמכילה טקסט, צילום מסך, גופן, מספר&#10;&#10;התיאור נוצר באופן אוטומטי">
              <a:extLst>
                <a:ext uri="{FF2B5EF4-FFF2-40B4-BE49-F238E27FC236}">
                  <a16:creationId xmlns:a16="http://schemas.microsoft.com/office/drawing/2014/main" id="{9F3186A3-B58F-DBD5-9771-272A4AC3001A}"/>
                </a:ext>
              </a:extLst>
            </p:cNvPr>
            <p:cNvPicPr>
              <a:picLocks noChangeAspect="1"/>
            </p:cNvPicPr>
            <p:nvPr/>
          </p:nvPicPr>
          <p:blipFill rotWithShape="1">
            <a:blip r:embed="rId2"/>
            <a:srcRect l="8644" t="5807" r="7594" b="67744"/>
            <a:stretch/>
          </p:blipFill>
          <p:spPr>
            <a:xfrm>
              <a:off x="2214714" y="4860154"/>
              <a:ext cx="7762569" cy="1566274"/>
            </a:xfrm>
            <a:prstGeom prst="rect">
              <a:avLst/>
            </a:prstGeom>
          </p:spPr>
        </p:pic>
        <p:pic>
          <p:nvPicPr>
            <p:cNvPr id="22530" name="Picture 2" descr="Example of Abstract Factory">
              <a:extLst>
                <a:ext uri="{FF2B5EF4-FFF2-40B4-BE49-F238E27FC236}">
                  <a16:creationId xmlns:a16="http://schemas.microsoft.com/office/drawing/2014/main" id="{ECD57398-8AE5-28DE-5C97-92E4457D82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7784" y="1366837"/>
              <a:ext cx="1905000" cy="1447800"/>
            </a:xfrm>
            <a:prstGeom prst="rect">
              <a:avLst/>
            </a:prstGeom>
            <a:solidFill>
              <a:schemeClr val="accent1">
                <a:lumMod val="20000"/>
                <a:lumOff val="80000"/>
              </a:schemeClr>
            </a:solidFill>
          </p:spPr>
        </p:pic>
        <p:pic>
          <p:nvPicPr>
            <p:cNvPr id="22532" name="Picture 4">
              <a:extLst>
                <a:ext uri="{FF2B5EF4-FFF2-40B4-BE49-F238E27FC236}">
                  <a16:creationId xmlns:a16="http://schemas.microsoft.com/office/drawing/2014/main" id="{6424B16B-4058-23E9-A325-4A62FAAEE6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216" y="2814637"/>
              <a:ext cx="1905000" cy="1228725"/>
            </a:xfrm>
            <a:prstGeom prst="rect">
              <a:avLst/>
            </a:prstGeom>
            <a:solidFill>
              <a:schemeClr val="accent1">
                <a:lumMod val="20000"/>
                <a:lumOff val="80000"/>
              </a:schemeClr>
            </a:solidFill>
          </p:spPr>
        </p:pic>
        <p:pic>
          <p:nvPicPr>
            <p:cNvPr id="22534" name="Picture 6">
              <a:extLst>
                <a:ext uri="{FF2B5EF4-FFF2-40B4-BE49-F238E27FC236}">
                  <a16:creationId xmlns:a16="http://schemas.microsoft.com/office/drawing/2014/main" id="{F907829E-72C9-17E1-784D-E0A541AF4B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7784" y="4043362"/>
              <a:ext cx="1905000" cy="1685925"/>
            </a:xfrm>
            <a:prstGeom prst="rect">
              <a:avLst/>
            </a:prstGeom>
            <a:solidFill>
              <a:schemeClr val="accent1">
                <a:lumMod val="20000"/>
                <a:lumOff val="80000"/>
              </a:schemeClr>
            </a:solidFill>
          </p:spPr>
        </p:pic>
      </p:grpSp>
    </p:spTree>
    <p:extLst>
      <p:ext uri="{BB962C8B-B14F-4D97-AF65-F5344CB8AC3E}">
        <p14:creationId xmlns:p14="http://schemas.microsoft.com/office/powerpoint/2010/main" val="2080808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DCE4EC0F-57DE-94E0-9E81-1BA0C1887E5C}"/>
              </a:ext>
            </a:extLst>
          </p:cNvPr>
          <p:cNvSpPr txBox="1"/>
          <p:nvPr/>
        </p:nvSpPr>
        <p:spPr>
          <a:xfrm>
            <a:off x="873760" y="1905674"/>
            <a:ext cx="4080618" cy="4031873"/>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1">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600" b="0" i="0" u="none" strike="noStrike" cap="none" normalizeH="0" baseline="0" dirty="0">
                <a:ln>
                  <a:noFill/>
                </a:ln>
                <a:solidFill>
                  <a:srgbClr val="CC7832"/>
                </a:solidFill>
                <a:effectLst/>
                <a:latin typeface="JetBrains Mono"/>
              </a:rPr>
              <a:t>class </a:t>
            </a:r>
            <a:r>
              <a:rPr kumimoji="0" lang="he-IL" altLang="he-IL" sz="1600" b="0" i="0" u="none" strike="noStrike" cap="none" normalizeH="0" baseline="0" dirty="0" err="1">
                <a:ln>
                  <a:noFill/>
                </a:ln>
                <a:solidFill>
                  <a:srgbClr val="A9B7C6"/>
                </a:solidFill>
                <a:effectLst/>
                <a:latin typeface="JetBrains Mono"/>
              </a:rPr>
              <a:t>Report</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def </a:t>
            </a:r>
            <a:r>
              <a:rPr kumimoji="0" lang="he-IL" altLang="he-IL" sz="1600" b="0" i="0" u="none" strike="noStrike" cap="none" normalizeH="0" baseline="0" dirty="0">
                <a:ln>
                  <a:noFill/>
                </a:ln>
                <a:solidFill>
                  <a:srgbClr val="B200B2"/>
                </a:solidFill>
                <a:effectLst/>
                <a:latin typeface="JetBrains Mono"/>
              </a:rPr>
              <a:t>__</a:t>
            </a:r>
            <a:r>
              <a:rPr kumimoji="0" lang="he-IL" altLang="he-IL" sz="1600" b="0" i="0" u="none" strike="noStrike" cap="none" normalizeH="0" baseline="0" dirty="0" err="1">
                <a:ln>
                  <a:noFill/>
                </a:ln>
                <a:solidFill>
                  <a:srgbClr val="B200B2"/>
                </a:solidFill>
                <a:effectLst/>
                <a:latin typeface="JetBrains Mono"/>
              </a:rPr>
              <a:t>init</a:t>
            </a:r>
            <a:r>
              <a:rPr kumimoji="0" lang="he-IL" altLang="he-IL" sz="1600" b="0" i="0" u="none" strike="noStrike" cap="none" normalizeH="0" baseline="0" dirty="0">
                <a:ln>
                  <a:noFill/>
                </a:ln>
                <a:solidFill>
                  <a:srgbClr val="B200B2"/>
                </a:solidFill>
                <a:effectLst/>
                <a:latin typeface="JetBrains Mono"/>
              </a:rPr>
              <a:t>__</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title</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a:ln>
                  <a:noFill/>
                </a:ln>
                <a:solidFill>
                  <a:srgbClr val="A9B7C6"/>
                </a:solidFill>
                <a:effectLst/>
                <a:latin typeface="JetBrains Mono"/>
              </a:rPr>
              <a:t>content):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.title</a:t>
            </a:r>
            <a:r>
              <a:rPr kumimoji="0" lang="he-IL" altLang="he-IL" sz="1600" b="0" i="0" u="none" strike="noStrike" cap="none" normalizeH="0" baseline="0" dirty="0">
                <a:ln>
                  <a:noFill/>
                </a:ln>
                <a:solidFill>
                  <a:srgbClr val="A9B7C6"/>
                </a:solidFill>
                <a:effectLst/>
                <a:latin typeface="JetBrains Mono"/>
              </a:rPr>
              <a:t> = </a:t>
            </a:r>
            <a:r>
              <a:rPr kumimoji="0" lang="he-IL" altLang="he-IL" sz="1600" b="0" i="0" u="none" strike="noStrike" cap="none" normalizeH="0" baseline="0" dirty="0" err="1">
                <a:ln>
                  <a:noFill/>
                </a:ln>
                <a:solidFill>
                  <a:srgbClr val="A9B7C6"/>
                </a:solidFill>
                <a:effectLst/>
                <a:latin typeface="JetBrains Mono"/>
              </a:rPr>
              <a:t>title</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.content</a:t>
            </a:r>
            <a:r>
              <a:rPr kumimoji="0" lang="he-IL" altLang="he-IL" sz="1600" b="0" i="0" u="none" strike="noStrike" cap="none" normalizeH="0" baseline="0" dirty="0">
                <a:ln>
                  <a:noFill/>
                </a:ln>
                <a:solidFill>
                  <a:srgbClr val="A9B7C6"/>
                </a:solidFill>
                <a:effectLst/>
                <a:latin typeface="JetBrains Mono"/>
              </a:rPr>
              <a:t> = content</a:t>
            </a:r>
            <a:br>
              <a:rPr kumimoji="0" lang="he-IL" altLang="he-IL" sz="1600" b="0" i="0" u="none" strike="noStrike" cap="none" normalizeH="0" baseline="0" dirty="0">
                <a:ln>
                  <a:noFill/>
                </a:ln>
                <a:solidFill>
                  <a:srgbClr val="A9B7C6"/>
                </a:solidFill>
                <a:effectLst/>
                <a:latin typeface="JetBrains Mono"/>
              </a:rPr>
            </a:b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def </a:t>
            </a:r>
            <a:r>
              <a:rPr kumimoji="0" lang="he-IL" altLang="he-IL" sz="1600" b="0" i="0" u="none" strike="noStrike" cap="none" normalizeH="0" baseline="0" dirty="0" err="1">
                <a:ln>
                  <a:noFill/>
                </a:ln>
                <a:solidFill>
                  <a:srgbClr val="FFC66D"/>
                </a:solidFill>
                <a:effectLst/>
                <a:latin typeface="JetBrains Mono"/>
              </a:rPr>
              <a:t>generate_report</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Code</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for</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generating</a:t>
            </a:r>
            <a:r>
              <a:rPr kumimoji="0" lang="he-IL" altLang="he-IL" sz="1600" b="0" i="0" u="none" strike="noStrike" cap="none" normalizeH="0" baseline="0" dirty="0">
                <a:ln>
                  <a:noFill/>
                </a:ln>
                <a:solidFill>
                  <a:srgbClr val="808080"/>
                </a:solidFill>
                <a:effectLst/>
                <a:latin typeface="JetBrains Mono"/>
              </a:rPr>
              <a:t> the </a:t>
            </a:r>
            <a:r>
              <a:rPr kumimoji="0" lang="he-IL" altLang="he-IL" sz="1600" b="0" i="0" u="none" strike="noStrike" cap="none" normalizeH="0" baseline="0" dirty="0" err="1">
                <a:ln>
                  <a:noFill/>
                </a:ln>
                <a:solidFill>
                  <a:srgbClr val="808080"/>
                </a:solidFill>
                <a:effectLst/>
                <a:latin typeface="JetBrains Mono"/>
              </a:rPr>
              <a:t>report</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and</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writing</a:t>
            </a:r>
            <a:r>
              <a:rPr kumimoji="0" lang="he-IL" altLang="he-IL" sz="1600" b="0" i="0" u="none" strike="noStrike" cap="none" normalizeH="0" baseline="0" dirty="0">
                <a:ln>
                  <a:noFill/>
                </a:ln>
                <a:solidFill>
                  <a:srgbClr val="808080"/>
                </a:solidFill>
                <a:effectLst/>
                <a:latin typeface="JetBrains Mono"/>
              </a:rPr>
              <a:t> to a </a:t>
            </a:r>
            <a:r>
              <a:rPr kumimoji="0" lang="he-IL" altLang="he-IL" sz="1600" b="0" i="0" u="none" strike="noStrike" cap="none" normalizeH="0" baseline="0" dirty="0" err="1">
                <a:ln>
                  <a:noFill/>
                </a:ln>
                <a:solidFill>
                  <a:srgbClr val="808080"/>
                </a:solidFill>
                <a:effectLst/>
                <a:latin typeface="JetBrains Mono"/>
              </a:rPr>
              <a:t>file</a:t>
            </a:r>
            <a:br>
              <a:rPr kumimoji="0" lang="he-IL" altLang="he-IL" sz="1600" b="0" i="0" u="none" strike="noStrike" cap="none" normalizeH="0" baseline="0" dirty="0">
                <a:ln>
                  <a:noFill/>
                </a:ln>
                <a:solidFill>
                  <a:srgbClr val="808080"/>
                </a:solidFill>
                <a:effectLst/>
                <a:latin typeface="JetBrains Mono"/>
              </a:rPr>
            </a:b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with </a:t>
            </a:r>
            <a:r>
              <a:rPr kumimoji="0" lang="he-IL" altLang="he-IL" sz="1600" b="0" i="0" u="none" strike="noStrike" cap="none" normalizeH="0" baseline="0" dirty="0">
                <a:ln>
                  <a:noFill/>
                </a:ln>
                <a:solidFill>
                  <a:srgbClr val="8888C6"/>
                </a:solidFill>
                <a:effectLst/>
                <a:latin typeface="JetBrains Mono"/>
              </a:rPr>
              <a:t>open</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a:ln>
                  <a:noFill/>
                </a:ln>
                <a:solidFill>
                  <a:srgbClr val="6A8759"/>
                </a:solidFill>
                <a:effectLst/>
                <a:latin typeface="JetBrains Mono"/>
              </a:rPr>
              <a:t>f"</a:t>
            </a:r>
            <a:r>
              <a:rPr kumimoji="0" lang="he-IL" altLang="he-IL" sz="1600" b="0" i="0" u="none" strike="noStrike" cap="none" normalizeH="0" baseline="0" dirty="0">
                <a:ln>
                  <a:noFill/>
                </a:ln>
                <a:solidFill>
                  <a:srgbClr val="CC7832"/>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.title</a:t>
            </a:r>
            <a:r>
              <a:rPr kumimoji="0" lang="he-IL" altLang="he-IL" sz="1600" b="0" i="0" u="none" strike="noStrike" cap="none" normalizeH="0" baseline="0" dirty="0">
                <a:ln>
                  <a:noFill/>
                </a:ln>
                <a:solidFill>
                  <a:srgbClr val="CC7832"/>
                </a:solidFill>
                <a:effectLst/>
                <a:latin typeface="JetBrains Mono"/>
              </a:rPr>
              <a:t>}</a:t>
            </a:r>
            <a:r>
              <a:rPr kumimoji="0" lang="he-IL" altLang="he-IL" sz="1600" b="0" i="0" u="none" strike="noStrike" cap="none" normalizeH="0" baseline="0" dirty="0">
                <a:ln>
                  <a:noFill/>
                </a:ln>
                <a:solidFill>
                  <a:srgbClr val="6A8759"/>
                </a:solidFill>
                <a:effectLst/>
                <a:latin typeface="JetBrains Mono"/>
              </a:rPr>
              <a:t>.</a:t>
            </a:r>
            <a:r>
              <a:rPr kumimoji="0" lang="he-IL" altLang="he-IL" sz="1600" b="0" i="0" u="none" strike="noStrike" cap="none" normalizeH="0" baseline="0" dirty="0" err="1">
                <a:ln>
                  <a:noFill/>
                </a:ln>
                <a:solidFill>
                  <a:srgbClr val="6A8759"/>
                </a:solidFill>
                <a:effectLst/>
                <a:latin typeface="JetBrains Mono"/>
              </a:rPr>
              <a:t>txt</a:t>
            </a:r>
            <a:r>
              <a:rPr kumimoji="0" lang="he-IL" altLang="he-IL" sz="1600" b="0" i="0" u="none" strike="noStrike" cap="none" normalizeH="0" baseline="0" dirty="0">
                <a:ln>
                  <a:noFill/>
                </a:ln>
                <a:solidFill>
                  <a:srgbClr val="6A8759"/>
                </a:solidFill>
                <a:effectLst/>
                <a:latin typeface="JetBrains Mono"/>
              </a:rPr>
              <a:t>"</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a:ln>
                  <a:noFill/>
                </a:ln>
                <a:solidFill>
                  <a:srgbClr val="6A8759"/>
                </a:solidFill>
                <a:effectLst/>
                <a:latin typeface="JetBrains Mono"/>
              </a:rPr>
              <a:t>"w"</a:t>
            </a: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as </a:t>
            </a:r>
            <a:r>
              <a:rPr kumimoji="0" lang="he-IL" altLang="he-IL" sz="1600" b="0" i="0" u="none" strike="noStrike" cap="none" normalizeH="0" baseline="0" dirty="0">
                <a:ln>
                  <a:noFill/>
                </a:ln>
                <a:solidFill>
                  <a:srgbClr val="A9B7C6"/>
                </a:solidFill>
                <a:effectLst/>
                <a:latin typeface="JetBrains Mono"/>
              </a:rPr>
              <a:t>file:</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file.write(</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.content</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def </a:t>
            </a:r>
            <a:r>
              <a:rPr kumimoji="0" lang="he-IL" altLang="he-IL" sz="1600" b="0" i="0" u="none" strike="noStrike" cap="none" normalizeH="0" baseline="0" dirty="0" err="1">
                <a:ln>
                  <a:noFill/>
                </a:ln>
                <a:solidFill>
                  <a:srgbClr val="FFC66D"/>
                </a:solidFill>
                <a:effectLst/>
                <a:latin typeface="JetBrains Mono"/>
              </a:rPr>
              <a:t>send_email</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72737A"/>
                </a:solidFill>
                <a:effectLst/>
                <a:latin typeface="JetBrains Mono"/>
              </a:rPr>
              <a:t>to_email</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Code</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for</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sending</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an</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email</a:t>
            </a:r>
            <a:r>
              <a:rPr kumimoji="0" lang="he-IL" altLang="he-IL" sz="1600" b="0" i="0" u="none" strike="noStrike" cap="none" normalizeH="0" baseline="0" dirty="0">
                <a:ln>
                  <a:noFill/>
                </a:ln>
                <a:solidFill>
                  <a:srgbClr val="808080"/>
                </a:solidFill>
                <a:effectLst/>
                <a:latin typeface="JetBrains Mono"/>
              </a:rPr>
              <a:t> with the </a:t>
            </a:r>
            <a:r>
              <a:rPr kumimoji="0" lang="he-IL" altLang="he-IL" sz="1600" b="0" i="0" u="none" strike="noStrike" cap="none" normalizeH="0" baseline="0" dirty="0" err="1">
                <a:ln>
                  <a:noFill/>
                </a:ln>
                <a:solidFill>
                  <a:srgbClr val="808080"/>
                </a:solidFill>
                <a:effectLst/>
                <a:latin typeface="JetBrains Mono"/>
              </a:rPr>
              <a:t>report</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attached</a:t>
            </a:r>
            <a:br>
              <a:rPr kumimoji="0" lang="he-IL" altLang="he-IL" sz="1600" b="0" i="0" u="none" strike="noStrike" cap="none" normalizeH="0" baseline="0" dirty="0">
                <a:ln>
                  <a:noFill/>
                </a:ln>
                <a:solidFill>
                  <a:srgbClr val="808080"/>
                </a:solidFill>
                <a:effectLst/>
                <a:latin typeface="JetBrains Mono"/>
              </a:rPr>
            </a:b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72737A"/>
                </a:solidFill>
                <a:effectLst/>
                <a:latin typeface="JetBrains Mono"/>
              </a:rPr>
              <a:t>subject</a:t>
            </a:r>
            <a:r>
              <a:rPr kumimoji="0" lang="he-IL" altLang="he-IL" sz="1600" b="0" i="0" u="none" strike="noStrike" cap="none" normalizeH="0" baseline="0" dirty="0">
                <a:ln>
                  <a:noFill/>
                </a:ln>
                <a:solidFill>
                  <a:srgbClr val="72737A"/>
                </a:solidFill>
                <a:effectLst/>
                <a:latin typeface="JetBrains Mono"/>
              </a:rPr>
              <a:t> </a:t>
            </a: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err="1">
                <a:ln>
                  <a:noFill/>
                </a:ln>
                <a:solidFill>
                  <a:srgbClr val="6A8759"/>
                </a:solidFill>
                <a:effectLst/>
                <a:latin typeface="JetBrains Mono"/>
              </a:rPr>
              <a:t>f"Report</a:t>
            </a:r>
            <a:r>
              <a:rPr kumimoji="0" lang="he-IL" altLang="he-IL" sz="1600" b="0" i="0" u="none" strike="noStrike" cap="none" normalizeH="0" baseline="0" dirty="0">
                <a:ln>
                  <a:noFill/>
                </a:ln>
                <a:solidFill>
                  <a:srgbClr val="6A8759"/>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.title</a:t>
            </a:r>
            <a:r>
              <a:rPr kumimoji="0" lang="he-IL" altLang="he-IL" sz="1600" b="0" i="0" u="none" strike="noStrike" cap="none" normalizeH="0" baseline="0" dirty="0">
                <a:ln>
                  <a:noFill/>
                </a:ln>
                <a:solidFill>
                  <a:srgbClr val="CC7832"/>
                </a:solidFill>
                <a:effectLst/>
                <a:latin typeface="JetBrains Mono"/>
              </a:rPr>
              <a:t>}</a:t>
            </a:r>
            <a:r>
              <a:rPr kumimoji="0" lang="he-IL" altLang="he-IL" sz="1600" b="0" i="0" u="none" strike="noStrike" cap="none" normalizeH="0" baseline="0" dirty="0">
                <a:ln>
                  <a:noFill/>
                </a:ln>
                <a:solidFill>
                  <a:srgbClr val="6A8759"/>
                </a:solidFill>
                <a:effectLst/>
                <a:latin typeface="JetBrains Mono"/>
              </a:rPr>
              <a:t>"</a:t>
            </a:r>
            <a:br>
              <a:rPr kumimoji="0" lang="he-IL" altLang="he-IL" sz="1600" b="0" i="0" u="none" strike="noStrike" cap="none" normalizeH="0" baseline="0" dirty="0">
                <a:ln>
                  <a:noFill/>
                </a:ln>
                <a:solidFill>
                  <a:srgbClr val="6A8759"/>
                </a:solidFill>
                <a:effectLst/>
                <a:latin typeface="JetBrains Mono"/>
              </a:rPr>
            </a:br>
            <a:r>
              <a:rPr kumimoji="0" lang="he-IL" altLang="he-IL" sz="1600" b="0" i="0" u="none" strike="noStrike" cap="none" normalizeH="0" baseline="0" dirty="0">
                <a:ln>
                  <a:noFill/>
                </a:ln>
                <a:solidFill>
                  <a:srgbClr val="6A8759"/>
                </a:solidFill>
                <a:effectLst/>
                <a:latin typeface="JetBrains Mono"/>
              </a:rPr>
              <a:t>        </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Send</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email</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logic</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here</a:t>
            </a:r>
            <a:endParaRPr kumimoji="0" lang="he-IL" altLang="he-IL" sz="4000" b="0" i="0" u="none" strike="noStrike" cap="none" normalizeH="0" baseline="0" dirty="0">
              <a:ln>
                <a:noFill/>
              </a:ln>
              <a:solidFill>
                <a:schemeClr val="tx1"/>
              </a:solidFill>
              <a:effectLst/>
              <a:latin typeface="Arial" panose="020B0604020202020204" pitchFamily="34" charset="0"/>
            </a:endParaRPr>
          </a:p>
        </p:txBody>
      </p:sp>
      <p:sp>
        <p:nvSpPr>
          <p:cNvPr id="8" name="תיבת טקסט 7">
            <a:extLst>
              <a:ext uri="{FF2B5EF4-FFF2-40B4-BE49-F238E27FC236}">
                <a16:creationId xmlns:a16="http://schemas.microsoft.com/office/drawing/2014/main" id="{350AF6D5-DCF1-FE8B-8C74-2489030FFF0D}"/>
              </a:ext>
            </a:extLst>
          </p:cNvPr>
          <p:cNvSpPr txBox="1"/>
          <p:nvPr/>
        </p:nvSpPr>
        <p:spPr>
          <a:xfrm>
            <a:off x="5435600" y="674568"/>
            <a:ext cx="6532880" cy="5262979"/>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1">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600" b="0" i="0" u="none" strike="noStrike" cap="none" normalizeH="0" baseline="0" dirty="0">
                <a:ln>
                  <a:noFill/>
                </a:ln>
                <a:solidFill>
                  <a:srgbClr val="CC7832"/>
                </a:solidFill>
                <a:effectLst/>
                <a:latin typeface="JetBrains Mono"/>
              </a:rPr>
              <a:t>class </a:t>
            </a:r>
            <a:r>
              <a:rPr kumimoji="0" lang="he-IL" altLang="he-IL" sz="1600" b="0" i="0" u="none" strike="noStrike" cap="none" normalizeH="0" baseline="0" dirty="0" err="1">
                <a:ln>
                  <a:noFill/>
                </a:ln>
                <a:solidFill>
                  <a:srgbClr val="A9B7C6"/>
                </a:solidFill>
                <a:effectLst/>
                <a:latin typeface="JetBrains Mono"/>
              </a:rPr>
              <a:t>Report</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def </a:t>
            </a:r>
            <a:r>
              <a:rPr kumimoji="0" lang="he-IL" altLang="he-IL" sz="1600" b="0" i="0" u="none" strike="noStrike" cap="none" normalizeH="0" baseline="0" dirty="0">
                <a:ln>
                  <a:noFill/>
                </a:ln>
                <a:solidFill>
                  <a:srgbClr val="B200B2"/>
                </a:solidFill>
                <a:effectLst/>
                <a:latin typeface="JetBrains Mono"/>
              </a:rPr>
              <a:t>__</a:t>
            </a:r>
            <a:r>
              <a:rPr kumimoji="0" lang="he-IL" altLang="he-IL" sz="1600" b="0" i="0" u="none" strike="noStrike" cap="none" normalizeH="0" baseline="0" dirty="0" err="1">
                <a:ln>
                  <a:noFill/>
                </a:ln>
                <a:solidFill>
                  <a:srgbClr val="B200B2"/>
                </a:solidFill>
                <a:effectLst/>
                <a:latin typeface="JetBrains Mono"/>
              </a:rPr>
              <a:t>init</a:t>
            </a:r>
            <a:r>
              <a:rPr kumimoji="0" lang="he-IL" altLang="he-IL" sz="1600" b="0" i="0" u="none" strike="noStrike" cap="none" normalizeH="0" baseline="0" dirty="0">
                <a:ln>
                  <a:noFill/>
                </a:ln>
                <a:solidFill>
                  <a:srgbClr val="B200B2"/>
                </a:solidFill>
                <a:effectLst/>
                <a:latin typeface="JetBrains Mono"/>
              </a:rPr>
              <a:t>__</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title</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a:ln>
                  <a:noFill/>
                </a:ln>
                <a:solidFill>
                  <a:srgbClr val="A9B7C6"/>
                </a:solidFill>
                <a:effectLst/>
                <a:latin typeface="JetBrains Mono"/>
              </a:rPr>
              <a:t>content):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.title</a:t>
            </a:r>
            <a:r>
              <a:rPr kumimoji="0" lang="he-IL" altLang="he-IL" sz="1600" b="0" i="0" u="none" strike="noStrike" cap="none" normalizeH="0" baseline="0" dirty="0">
                <a:ln>
                  <a:noFill/>
                </a:ln>
                <a:solidFill>
                  <a:srgbClr val="A9B7C6"/>
                </a:solidFill>
                <a:effectLst/>
                <a:latin typeface="JetBrains Mono"/>
              </a:rPr>
              <a:t> = </a:t>
            </a:r>
            <a:r>
              <a:rPr kumimoji="0" lang="he-IL" altLang="he-IL" sz="1600" b="0" i="0" u="none" strike="noStrike" cap="none" normalizeH="0" baseline="0" dirty="0" err="1">
                <a:ln>
                  <a:noFill/>
                </a:ln>
                <a:solidFill>
                  <a:srgbClr val="A9B7C6"/>
                </a:solidFill>
                <a:effectLst/>
                <a:latin typeface="JetBrains Mono"/>
              </a:rPr>
              <a:t>title</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.content</a:t>
            </a:r>
            <a:r>
              <a:rPr kumimoji="0" lang="he-IL" altLang="he-IL" sz="1600" b="0" i="0" u="none" strike="noStrike" cap="none" normalizeH="0" baseline="0" dirty="0">
                <a:ln>
                  <a:noFill/>
                </a:ln>
                <a:solidFill>
                  <a:srgbClr val="A9B7C6"/>
                </a:solidFill>
                <a:effectLst/>
                <a:latin typeface="JetBrains Mono"/>
              </a:rPr>
              <a:t> = content</a:t>
            </a:r>
            <a:br>
              <a:rPr kumimoji="0" lang="he-IL" altLang="he-IL" sz="1600" b="0" i="0" u="none" strike="noStrike" cap="none" normalizeH="0" baseline="0" dirty="0">
                <a:ln>
                  <a:noFill/>
                </a:ln>
                <a:solidFill>
                  <a:srgbClr val="A9B7C6"/>
                </a:solidFill>
                <a:effectLst/>
                <a:latin typeface="JetBrains Mono"/>
              </a:rPr>
            </a:b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def </a:t>
            </a:r>
            <a:r>
              <a:rPr kumimoji="0" lang="he-IL" altLang="he-IL" sz="1600" b="0" i="0" u="none" strike="noStrike" cap="none" normalizeH="0" baseline="0" dirty="0" err="1">
                <a:ln>
                  <a:noFill/>
                </a:ln>
                <a:solidFill>
                  <a:srgbClr val="FFC66D"/>
                </a:solidFill>
                <a:effectLst/>
                <a:latin typeface="JetBrains Mono"/>
              </a:rPr>
              <a:t>generate_report</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Code</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for</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generating</a:t>
            </a:r>
            <a:r>
              <a:rPr kumimoji="0" lang="he-IL" altLang="he-IL" sz="1600" b="0" i="0" u="none" strike="noStrike" cap="none" normalizeH="0" baseline="0" dirty="0">
                <a:ln>
                  <a:noFill/>
                </a:ln>
                <a:solidFill>
                  <a:srgbClr val="808080"/>
                </a:solidFill>
                <a:effectLst/>
                <a:latin typeface="JetBrains Mono"/>
              </a:rPr>
              <a:t> the </a:t>
            </a:r>
            <a:r>
              <a:rPr kumimoji="0" lang="he-IL" altLang="he-IL" sz="1600" b="0" i="0" u="none" strike="noStrike" cap="none" normalizeH="0" baseline="0" dirty="0" err="1">
                <a:ln>
                  <a:noFill/>
                </a:ln>
                <a:solidFill>
                  <a:srgbClr val="808080"/>
                </a:solidFill>
                <a:effectLst/>
                <a:latin typeface="JetBrains Mono"/>
              </a:rPr>
              <a:t>report</a:t>
            </a:r>
            <a:br>
              <a:rPr kumimoji="0" lang="he-IL" altLang="he-IL" sz="1600" b="0" i="0" u="none" strike="noStrike" cap="none" normalizeH="0" baseline="0" dirty="0">
                <a:ln>
                  <a:noFill/>
                </a:ln>
                <a:solidFill>
                  <a:srgbClr val="808080"/>
                </a:solidFill>
                <a:effectLst/>
                <a:latin typeface="JetBrains Mono"/>
              </a:rPr>
            </a:b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return </a:t>
            </a:r>
            <a:r>
              <a:rPr kumimoji="0" lang="he-IL" altLang="he-IL" sz="1600" b="0" i="0" u="none" strike="noStrike" cap="none" normalizeH="0" baseline="0" dirty="0">
                <a:ln>
                  <a:noFill/>
                </a:ln>
                <a:solidFill>
                  <a:srgbClr val="6A8759"/>
                </a:solidFill>
                <a:effectLst/>
                <a:latin typeface="JetBrains Mono"/>
              </a:rPr>
              <a:t>f"</a:t>
            </a:r>
            <a:r>
              <a:rPr kumimoji="0" lang="he-IL" altLang="he-IL" sz="1600" b="0" i="0" u="none" strike="noStrike" cap="none" normalizeH="0" baseline="0" dirty="0">
                <a:ln>
                  <a:noFill/>
                </a:ln>
                <a:solidFill>
                  <a:srgbClr val="CC7832"/>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.title</a:t>
            </a:r>
            <a:r>
              <a:rPr kumimoji="0" lang="he-IL" altLang="he-IL" sz="1600" b="0" i="0" u="none" strike="noStrike" cap="none" normalizeH="0" baseline="0" dirty="0">
                <a:ln>
                  <a:noFill/>
                </a:ln>
                <a:solidFill>
                  <a:srgbClr val="CC7832"/>
                </a:solidFill>
                <a:effectLst/>
                <a:latin typeface="JetBrains Mono"/>
              </a:rPr>
              <a:t>}\n\n{</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.content</a:t>
            </a:r>
            <a:r>
              <a:rPr kumimoji="0" lang="he-IL" altLang="he-IL" sz="1600" b="0" i="0" u="none" strike="noStrike" cap="none" normalizeH="0" baseline="0" dirty="0">
                <a:ln>
                  <a:noFill/>
                </a:ln>
                <a:solidFill>
                  <a:srgbClr val="CC7832"/>
                </a:solidFill>
                <a:effectLst/>
                <a:latin typeface="JetBrains Mono"/>
              </a:rPr>
              <a:t>}</a:t>
            </a:r>
            <a:r>
              <a:rPr kumimoji="0" lang="he-IL" altLang="he-IL" sz="1600" b="0" i="0" u="none" strike="noStrike" cap="none" normalizeH="0" baseline="0" dirty="0">
                <a:ln>
                  <a:noFill/>
                </a:ln>
                <a:solidFill>
                  <a:srgbClr val="6A8759"/>
                </a:solidFill>
                <a:effectLst/>
                <a:latin typeface="JetBrains Mono"/>
              </a:rPr>
              <a:t>"</a:t>
            </a:r>
            <a:br>
              <a:rPr kumimoji="0" lang="he-IL" altLang="he-IL" sz="1600" b="0" i="0" u="none" strike="noStrike" cap="none" normalizeH="0" baseline="0" dirty="0">
                <a:ln>
                  <a:noFill/>
                </a:ln>
                <a:solidFill>
                  <a:srgbClr val="6A8759"/>
                </a:solidFill>
                <a:effectLst/>
                <a:latin typeface="JetBrains Mono"/>
              </a:rPr>
            </a:br>
            <a:br>
              <a:rPr kumimoji="0" lang="he-IL" altLang="he-IL" sz="1600" b="0" i="0" u="none" strike="noStrike" cap="none" normalizeH="0" baseline="0" dirty="0">
                <a:ln>
                  <a:noFill/>
                </a:ln>
                <a:solidFill>
                  <a:srgbClr val="6A8759"/>
                </a:solidFill>
                <a:effectLst/>
                <a:latin typeface="JetBrains Mono"/>
              </a:rPr>
            </a:br>
            <a:r>
              <a:rPr kumimoji="0" lang="he-IL" altLang="he-IL" sz="1600" b="0" i="0" u="none" strike="noStrike" cap="none" normalizeH="0" baseline="0" dirty="0">
                <a:ln>
                  <a:noFill/>
                </a:ln>
                <a:solidFill>
                  <a:srgbClr val="CC7832"/>
                </a:solidFill>
                <a:effectLst/>
                <a:latin typeface="JetBrains Mono"/>
              </a:rPr>
              <a:t>class </a:t>
            </a:r>
            <a:r>
              <a:rPr kumimoji="0" lang="he-IL" altLang="he-IL" sz="1600" b="0" i="0" u="none" strike="noStrike" cap="none" normalizeH="0" baseline="0" dirty="0" err="1">
                <a:ln>
                  <a:noFill/>
                </a:ln>
                <a:solidFill>
                  <a:srgbClr val="A9B7C6"/>
                </a:solidFill>
                <a:effectLst/>
                <a:latin typeface="JetBrains Mono"/>
              </a:rPr>
              <a:t>EmailSender</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def </a:t>
            </a:r>
            <a:r>
              <a:rPr kumimoji="0" lang="he-IL" altLang="he-IL" sz="1600" b="0" i="0" u="none" strike="noStrike" cap="none" normalizeH="0" baseline="0" dirty="0" err="1">
                <a:ln>
                  <a:noFill/>
                </a:ln>
                <a:solidFill>
                  <a:srgbClr val="FFC66D"/>
                </a:solidFill>
                <a:effectLst/>
                <a:latin typeface="JetBrains Mono"/>
              </a:rPr>
              <a:t>send_email</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to_email</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subject</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body</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Code</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for</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sending</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an</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email</a:t>
            </a:r>
            <a:br>
              <a:rPr kumimoji="0" lang="he-IL" altLang="he-IL" sz="1600" b="0" i="0" u="none" strike="noStrike" cap="none" normalizeH="0" baseline="0" dirty="0">
                <a:ln>
                  <a:noFill/>
                </a:ln>
                <a:solidFill>
                  <a:srgbClr val="808080"/>
                </a:solidFill>
                <a:effectLst/>
                <a:latin typeface="JetBrains Mono"/>
              </a:rPr>
            </a:br>
            <a:r>
              <a:rPr kumimoji="0" lang="he-IL" altLang="he-IL" sz="1600" b="0" i="0" u="none" strike="noStrike" cap="none" normalizeH="0" baseline="0" dirty="0">
                <a:ln>
                  <a:noFill/>
                </a:ln>
                <a:solidFill>
                  <a:srgbClr val="808080"/>
                </a:solidFill>
                <a:effectLst/>
                <a:latin typeface="JetBrains Mono"/>
              </a:rPr>
              <a:t>        # </a:t>
            </a:r>
            <a:r>
              <a:rPr kumimoji="0" lang="he-IL" altLang="he-IL" sz="1600" b="0" i="0" u="none" strike="noStrike" cap="none" normalizeH="0" baseline="0" dirty="0" err="1">
                <a:ln>
                  <a:noFill/>
                </a:ln>
                <a:solidFill>
                  <a:srgbClr val="808080"/>
                </a:solidFill>
                <a:effectLst/>
                <a:latin typeface="JetBrains Mono"/>
              </a:rPr>
              <a:t>Send</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email</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logic</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here</a:t>
            </a:r>
            <a:br>
              <a:rPr kumimoji="0" lang="he-IL" altLang="he-IL" sz="1600" b="0" i="0" u="none" strike="noStrike" cap="none" normalizeH="0" baseline="0" dirty="0">
                <a:ln>
                  <a:noFill/>
                </a:ln>
                <a:solidFill>
                  <a:srgbClr val="808080"/>
                </a:solidFill>
                <a:effectLst/>
                <a:latin typeface="JetBrains Mono"/>
              </a:rPr>
            </a:br>
            <a:br>
              <a:rPr kumimoji="0" lang="he-IL" altLang="he-IL" sz="1600" b="0" i="0" u="none" strike="noStrike" cap="none" normalizeH="0" baseline="0" dirty="0">
                <a:ln>
                  <a:noFill/>
                </a:ln>
                <a:solidFill>
                  <a:srgbClr val="808080"/>
                </a:solidFill>
                <a:effectLst/>
                <a:latin typeface="JetBrains Mono"/>
              </a:rPr>
            </a:b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Client</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code</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using</a:t>
            </a:r>
            <a:r>
              <a:rPr kumimoji="0" lang="he-IL" altLang="he-IL" sz="1600" b="0" i="0" u="none" strike="noStrike" cap="none" normalizeH="0" baseline="0" dirty="0">
                <a:ln>
                  <a:noFill/>
                </a:ln>
                <a:solidFill>
                  <a:srgbClr val="808080"/>
                </a:solidFill>
                <a:effectLst/>
                <a:latin typeface="JetBrains Mono"/>
              </a:rPr>
              <a:t> the </a:t>
            </a:r>
            <a:r>
              <a:rPr kumimoji="0" lang="he-IL" altLang="he-IL" sz="1600" b="0" i="0" u="none" strike="noStrike" cap="none" normalizeH="0" baseline="0" dirty="0" err="1">
                <a:ln>
                  <a:noFill/>
                </a:ln>
                <a:solidFill>
                  <a:srgbClr val="808080"/>
                </a:solidFill>
                <a:effectLst/>
                <a:latin typeface="JetBrains Mono"/>
              </a:rPr>
              <a:t>separate</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classes</a:t>
            </a:r>
            <a:br>
              <a:rPr kumimoji="0" lang="he-IL" altLang="he-IL" sz="1600" b="0" i="0" u="none" strike="noStrike" cap="none" normalizeH="0" baseline="0" dirty="0">
                <a:ln>
                  <a:noFill/>
                </a:ln>
                <a:solidFill>
                  <a:srgbClr val="808080"/>
                </a:solidFill>
                <a:effectLst/>
                <a:latin typeface="JetBrains Mono"/>
              </a:rPr>
            </a:br>
            <a:r>
              <a:rPr kumimoji="0" lang="he-IL" altLang="he-IL" sz="1600" b="0" i="0" u="none" strike="noStrike" cap="none" normalizeH="0" baseline="0" dirty="0" err="1">
                <a:ln>
                  <a:noFill/>
                </a:ln>
                <a:solidFill>
                  <a:srgbClr val="A9B7C6"/>
                </a:solidFill>
                <a:effectLst/>
                <a:latin typeface="JetBrains Mono"/>
              </a:rPr>
              <a:t>report</a:t>
            </a:r>
            <a:r>
              <a:rPr kumimoji="0" lang="he-IL" altLang="he-IL" sz="1600" b="0" i="0" u="none" strike="noStrike" cap="none" normalizeH="0" baseline="0" dirty="0">
                <a:ln>
                  <a:noFill/>
                </a:ln>
                <a:solidFill>
                  <a:srgbClr val="A9B7C6"/>
                </a:solidFill>
                <a:effectLst/>
                <a:latin typeface="JetBrains Mono"/>
              </a:rPr>
              <a:t> = </a:t>
            </a:r>
            <a:r>
              <a:rPr kumimoji="0" lang="he-IL" altLang="he-IL" sz="1600" b="0" i="0" u="none" strike="noStrike" cap="none" normalizeH="0" baseline="0" dirty="0" err="1">
                <a:ln>
                  <a:noFill/>
                </a:ln>
                <a:solidFill>
                  <a:srgbClr val="A9B7C6"/>
                </a:solidFill>
                <a:effectLst/>
                <a:latin typeface="JetBrains Mono"/>
              </a:rPr>
              <a:t>Report</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a:ln>
                  <a:noFill/>
                </a:ln>
                <a:solidFill>
                  <a:srgbClr val="6A8759"/>
                </a:solidFill>
                <a:effectLst/>
                <a:latin typeface="JetBrains Mono"/>
              </a:rPr>
              <a:t>"</a:t>
            </a:r>
            <a:r>
              <a:rPr kumimoji="0" lang="he-IL" altLang="he-IL" sz="1600" b="0" i="0" u="none" strike="noStrike" cap="none" normalizeH="0" baseline="0" dirty="0" err="1">
                <a:ln>
                  <a:noFill/>
                </a:ln>
                <a:solidFill>
                  <a:srgbClr val="6A8759"/>
                </a:solidFill>
                <a:effectLst/>
                <a:latin typeface="JetBrains Mono"/>
              </a:rPr>
              <a:t>Monthly</a:t>
            </a:r>
            <a:r>
              <a:rPr kumimoji="0" lang="he-IL" altLang="he-IL" sz="1600" b="0" i="0" u="none" strike="noStrike" cap="none" normalizeH="0" baseline="0" dirty="0">
                <a:ln>
                  <a:noFill/>
                </a:ln>
                <a:solidFill>
                  <a:srgbClr val="6A8759"/>
                </a:solidFill>
                <a:effectLst/>
                <a:latin typeface="JetBrains Mono"/>
              </a:rPr>
              <a:t> </a:t>
            </a:r>
            <a:r>
              <a:rPr kumimoji="0" lang="he-IL" altLang="he-IL" sz="1600" b="0" i="0" u="none" strike="noStrike" cap="none" normalizeH="0" baseline="0" dirty="0" err="1">
                <a:ln>
                  <a:noFill/>
                </a:ln>
                <a:solidFill>
                  <a:srgbClr val="6A8759"/>
                </a:solidFill>
                <a:effectLst/>
                <a:latin typeface="JetBrains Mono"/>
              </a:rPr>
              <a:t>Report</a:t>
            </a:r>
            <a:r>
              <a:rPr kumimoji="0" lang="he-IL" altLang="he-IL" sz="1600" b="0" i="0" u="none" strike="noStrike" cap="none" normalizeH="0" baseline="0" dirty="0">
                <a:ln>
                  <a:noFill/>
                </a:ln>
                <a:solidFill>
                  <a:srgbClr val="6A8759"/>
                </a:solidFill>
                <a:effectLst/>
                <a:latin typeface="JetBrains Mono"/>
              </a:rPr>
              <a:t>"</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a:ln>
                  <a:noFill/>
                </a:ln>
                <a:solidFill>
                  <a:srgbClr val="6A8759"/>
                </a:solidFill>
                <a:effectLst/>
                <a:latin typeface="JetBrains Mono"/>
              </a:rPr>
              <a:t>"This is the content </a:t>
            </a:r>
            <a:r>
              <a:rPr kumimoji="0" lang="he-IL" altLang="he-IL" sz="1600" b="0" i="0" u="none" strike="noStrike" cap="none" normalizeH="0" baseline="0" dirty="0" err="1">
                <a:ln>
                  <a:noFill/>
                </a:ln>
                <a:solidFill>
                  <a:srgbClr val="6A8759"/>
                </a:solidFill>
                <a:effectLst/>
                <a:latin typeface="JetBrains Mono"/>
              </a:rPr>
              <a:t>of</a:t>
            </a:r>
            <a:r>
              <a:rPr kumimoji="0" lang="he-IL" altLang="he-IL" sz="1600" b="0" i="0" u="none" strike="noStrike" cap="none" normalizeH="0" baseline="0" dirty="0">
                <a:ln>
                  <a:noFill/>
                </a:ln>
                <a:solidFill>
                  <a:srgbClr val="6A8759"/>
                </a:solidFill>
                <a:effectLst/>
                <a:latin typeface="JetBrains Mono"/>
              </a:rPr>
              <a:t> the </a:t>
            </a:r>
            <a:r>
              <a:rPr kumimoji="0" lang="he-IL" altLang="he-IL" sz="1600" b="0" i="0" u="none" strike="noStrike" cap="none" normalizeH="0" baseline="0" dirty="0" err="1">
                <a:ln>
                  <a:noFill/>
                </a:ln>
                <a:solidFill>
                  <a:srgbClr val="6A8759"/>
                </a:solidFill>
                <a:effectLst/>
                <a:latin typeface="JetBrains Mono"/>
              </a:rPr>
              <a:t>report</a:t>
            </a:r>
            <a:r>
              <a:rPr kumimoji="0" lang="he-IL" altLang="he-IL" sz="1600" b="0" i="0" u="none" strike="noStrike" cap="none" normalizeH="0" baseline="0" dirty="0">
                <a:ln>
                  <a:noFill/>
                </a:ln>
                <a:solidFill>
                  <a:schemeClr val="tx1"/>
                </a:solidFill>
                <a:effectLst/>
                <a:latin typeface="JetBrains Mono"/>
              </a:rPr>
              <a:t>(</a:t>
            </a:r>
            <a:r>
              <a:rPr lang="he-IL" altLang="he-IL" sz="1600" dirty="0">
                <a:solidFill>
                  <a:srgbClr val="6A8759"/>
                </a:solidFill>
                <a:latin typeface="JetBrains Mono"/>
              </a:rPr>
              <a:t>"</a:t>
            </a:r>
            <a:br>
              <a:rPr kumimoji="0" lang="he-IL" altLang="he-IL" sz="1600" b="0" i="0" u="none" strike="noStrike" cap="none" normalizeH="0" baseline="0" dirty="0">
                <a:ln>
                  <a:noFill/>
                </a:ln>
                <a:solidFill>
                  <a:schemeClr val="tx1"/>
                </a:solidFill>
                <a:effectLst/>
                <a:latin typeface="JetBrains Mono"/>
              </a:rPr>
            </a:br>
            <a:r>
              <a:rPr kumimoji="0" lang="he-IL" altLang="he-IL" sz="1600" b="0" i="0" u="none" strike="noStrike" cap="none" normalizeH="0" baseline="0" dirty="0" err="1">
                <a:ln>
                  <a:noFill/>
                </a:ln>
                <a:solidFill>
                  <a:srgbClr val="A9B7C6"/>
                </a:solidFill>
                <a:effectLst/>
                <a:latin typeface="JetBrains Mono"/>
              </a:rPr>
              <a:t>email_body</a:t>
            </a:r>
            <a:r>
              <a:rPr kumimoji="0" lang="he-IL" altLang="he-IL" sz="1600" b="0" i="0" u="none" strike="noStrike" cap="none" normalizeH="0" baseline="0" dirty="0">
                <a:ln>
                  <a:noFill/>
                </a:ln>
                <a:solidFill>
                  <a:srgbClr val="A9B7C6"/>
                </a:solidFill>
                <a:effectLst/>
                <a:latin typeface="JetBrains Mono"/>
              </a:rPr>
              <a:t> = </a:t>
            </a:r>
            <a:r>
              <a:rPr kumimoji="0" lang="he-IL" altLang="he-IL" sz="1600" b="0" i="0" u="none" strike="noStrike" cap="none" normalizeH="0" baseline="0" dirty="0" err="1">
                <a:ln>
                  <a:noFill/>
                </a:ln>
                <a:solidFill>
                  <a:srgbClr val="A9B7C6"/>
                </a:solidFill>
                <a:effectLst/>
                <a:latin typeface="JetBrains Mono"/>
              </a:rPr>
              <a:t>report.generate_report</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err="1">
                <a:ln>
                  <a:noFill/>
                </a:ln>
                <a:solidFill>
                  <a:srgbClr val="A9B7C6"/>
                </a:solidFill>
                <a:effectLst/>
                <a:latin typeface="JetBrains Mono"/>
              </a:rPr>
              <a:t>email_sender</a:t>
            </a:r>
            <a:r>
              <a:rPr kumimoji="0" lang="he-IL" altLang="he-IL" sz="1600" b="0" i="0" u="none" strike="noStrike" cap="none" normalizeH="0" baseline="0" dirty="0">
                <a:ln>
                  <a:noFill/>
                </a:ln>
                <a:solidFill>
                  <a:srgbClr val="A9B7C6"/>
                </a:solidFill>
                <a:effectLst/>
                <a:latin typeface="JetBrains Mono"/>
              </a:rPr>
              <a:t> = </a:t>
            </a:r>
            <a:r>
              <a:rPr kumimoji="0" lang="he-IL" altLang="he-IL" sz="1600" b="0" i="0" u="none" strike="noStrike" cap="none" normalizeH="0" baseline="0" dirty="0" err="1">
                <a:ln>
                  <a:noFill/>
                </a:ln>
                <a:solidFill>
                  <a:srgbClr val="A9B7C6"/>
                </a:solidFill>
                <a:effectLst/>
                <a:latin typeface="JetBrains Mono"/>
              </a:rPr>
              <a:t>EmailSender</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err="1">
                <a:ln>
                  <a:noFill/>
                </a:ln>
                <a:solidFill>
                  <a:srgbClr val="A9B7C6"/>
                </a:solidFill>
                <a:effectLst/>
                <a:latin typeface="JetBrains Mono"/>
              </a:rPr>
              <a:t>email_sender.send_email</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a:ln>
                  <a:noFill/>
                </a:ln>
                <a:solidFill>
                  <a:srgbClr val="6A8759"/>
                </a:solidFill>
                <a:effectLst/>
                <a:latin typeface="JetBrains Mono"/>
              </a:rPr>
              <a:t>"example@example.com"</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a:ln>
                  <a:noFill/>
                </a:ln>
                <a:solidFill>
                  <a:srgbClr val="6A8759"/>
                </a:solidFill>
                <a:effectLst/>
                <a:latin typeface="JetBrains Mono"/>
              </a:rPr>
              <a:t>"</a:t>
            </a:r>
            <a:r>
              <a:rPr kumimoji="0" lang="he-IL" altLang="he-IL" sz="1600" b="0" i="0" u="none" strike="noStrike" cap="none" normalizeH="0" baseline="0" dirty="0" err="1">
                <a:ln>
                  <a:noFill/>
                </a:ln>
                <a:solidFill>
                  <a:srgbClr val="6A8759"/>
                </a:solidFill>
                <a:effectLst/>
                <a:latin typeface="JetBrains Mono"/>
              </a:rPr>
              <a:t>Monthly</a:t>
            </a:r>
            <a:r>
              <a:rPr kumimoji="0" lang="he-IL" altLang="he-IL" sz="1600" b="0" i="0" u="none" strike="noStrike" cap="none" normalizeH="0" baseline="0" dirty="0">
                <a:ln>
                  <a:noFill/>
                </a:ln>
                <a:solidFill>
                  <a:srgbClr val="6A8759"/>
                </a:solidFill>
                <a:effectLst/>
                <a:latin typeface="JetBrains Mono"/>
              </a:rPr>
              <a:t> </a:t>
            </a:r>
            <a:r>
              <a:rPr kumimoji="0" lang="he-IL" altLang="he-IL" sz="1600" b="0" i="0" u="none" strike="noStrike" cap="none" normalizeH="0" baseline="0" dirty="0" err="1">
                <a:ln>
                  <a:noFill/>
                </a:ln>
                <a:solidFill>
                  <a:srgbClr val="6A8759"/>
                </a:solidFill>
                <a:effectLst/>
                <a:latin typeface="JetBrains Mono"/>
              </a:rPr>
              <a:t>Report</a:t>
            </a:r>
            <a:r>
              <a:rPr kumimoji="0" lang="he-IL" altLang="he-IL" sz="1600" b="0" i="0" u="none" strike="noStrike" cap="none" normalizeH="0" baseline="0" dirty="0">
                <a:ln>
                  <a:noFill/>
                </a:ln>
                <a:solidFill>
                  <a:srgbClr val="6A8759"/>
                </a:solidFill>
                <a:effectLst/>
                <a:latin typeface="JetBrains Mono"/>
              </a:rPr>
              <a:t>"</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email_body</a:t>
            </a:r>
            <a:r>
              <a:rPr lang="he-IL" altLang="he-IL" sz="1600" dirty="0">
                <a:solidFill>
                  <a:srgbClr val="A9B7C6"/>
                </a:solidFill>
                <a:latin typeface="JetBrains Mono"/>
              </a:rPr>
              <a:t>(</a:t>
            </a:r>
            <a:endParaRPr kumimoji="0" lang="he-IL" altLang="he-IL" sz="4000" b="0" i="0" u="none" strike="noStrike" cap="none" normalizeH="0" baseline="0" dirty="0">
              <a:ln>
                <a:noFill/>
              </a:ln>
              <a:solidFill>
                <a:schemeClr val="tx1"/>
              </a:solidFill>
              <a:effectLst/>
              <a:latin typeface="Arial" panose="020B0604020202020204" pitchFamily="34" charset="0"/>
            </a:endParaRPr>
          </a:p>
        </p:txBody>
      </p:sp>
      <p:sp>
        <p:nvSpPr>
          <p:cNvPr id="11" name="מלבן 10">
            <a:extLst>
              <a:ext uri="{FF2B5EF4-FFF2-40B4-BE49-F238E27FC236}">
                <a16:creationId xmlns:a16="http://schemas.microsoft.com/office/drawing/2014/main" id="{DE401F46-F98E-3A73-A9A9-9984EE885A92}"/>
              </a:ext>
            </a:extLst>
          </p:cNvPr>
          <p:cNvSpPr/>
          <p:nvPr/>
        </p:nvSpPr>
        <p:spPr>
          <a:xfrm>
            <a:off x="9791315" y="822813"/>
            <a:ext cx="199766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Good</a:t>
            </a:r>
            <a:endParaRPr lang="he-IL"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7" name="מלבן 6">
            <a:extLst>
              <a:ext uri="{FF2B5EF4-FFF2-40B4-BE49-F238E27FC236}">
                <a16:creationId xmlns:a16="http://schemas.microsoft.com/office/drawing/2014/main" id="{51CA1A43-675E-9040-797F-F1E9F16DC60A}"/>
              </a:ext>
            </a:extLst>
          </p:cNvPr>
          <p:cNvSpPr/>
          <p:nvPr/>
        </p:nvSpPr>
        <p:spPr>
          <a:xfrm>
            <a:off x="1929471" y="982344"/>
            <a:ext cx="1505540"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rgbClr val="FF0000"/>
                </a:solidFill>
                <a:effectLst>
                  <a:outerShdw blurRad="12700" dist="38100" dir="2700000" algn="tl" rotWithShape="0">
                    <a:srgbClr val="FF0000"/>
                  </a:outerShdw>
                </a:effectLst>
              </a:rPr>
              <a:t>Bad</a:t>
            </a:r>
            <a:endParaRPr lang="he-IL" sz="5400" b="1" dirty="0">
              <a:ln w="9525">
                <a:solidFill>
                  <a:schemeClr val="bg1"/>
                </a:solidFill>
                <a:prstDash val="solid"/>
              </a:ln>
              <a:solidFill>
                <a:srgbClr val="FF0000"/>
              </a:solidFill>
              <a:effectLst>
                <a:outerShdw blurRad="12700" dist="38100" dir="2700000" algn="tl" rotWithShape="0">
                  <a:srgbClr val="FF0000"/>
                </a:outerShdw>
              </a:effectLst>
            </a:endParaRPr>
          </a:p>
        </p:txBody>
      </p:sp>
    </p:spTree>
    <p:extLst>
      <p:ext uri="{BB962C8B-B14F-4D97-AF65-F5344CB8AC3E}">
        <p14:creationId xmlns:p14="http://schemas.microsoft.com/office/powerpoint/2010/main" val="36624067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D86BF801-EB32-6468-2999-3EDAEBAF7045}"/>
              </a:ext>
            </a:extLst>
          </p:cNvPr>
          <p:cNvSpPr txBox="1"/>
          <p:nvPr/>
        </p:nvSpPr>
        <p:spPr>
          <a:xfrm>
            <a:off x="878840" y="2066544"/>
            <a:ext cx="10434320" cy="2217082"/>
          </a:xfrm>
          <a:prstGeom prst="rect">
            <a:avLst/>
          </a:prstGeom>
          <a:noFill/>
        </p:spPr>
        <p:txBody>
          <a:bodyPr wrap="square" rtlCol="1">
            <a:spAutoFit/>
          </a:bodyPr>
          <a:lstStyle/>
          <a:p>
            <a:pPr algn="ctr" rtl="1">
              <a:lnSpc>
                <a:spcPct val="150000"/>
              </a:lnSpc>
            </a:pPr>
            <a:r>
              <a:rPr lang="en-US" sz="3200" b="1" u="sng" cap="all" dirty="0">
                <a:solidFill>
                  <a:schemeClr val="accent1"/>
                </a:solidFill>
                <a:latin typeface="+mj-lt"/>
                <a:ea typeface="+mj-ea"/>
                <a:cs typeface="+mj-cs"/>
              </a:rPr>
              <a:t>O - Open/Closed Principle </a:t>
            </a:r>
            <a:endParaRPr lang="he-IL" sz="3200" b="1" u="sng" cap="all" dirty="0">
              <a:solidFill>
                <a:schemeClr val="accent1"/>
              </a:solidFill>
              <a:latin typeface="+mj-lt"/>
              <a:ea typeface="+mj-ea"/>
              <a:cs typeface="+mj-cs"/>
            </a:endParaRPr>
          </a:p>
          <a:p>
            <a:pPr algn="ctr" rtl="1">
              <a:lnSpc>
                <a:spcPct val="150000"/>
              </a:lnSpc>
            </a:pPr>
            <a:endParaRPr lang="he-IL" sz="3200" dirty="0"/>
          </a:p>
          <a:p>
            <a:pPr algn="ctr" rtl="1">
              <a:lnSpc>
                <a:spcPct val="150000"/>
              </a:lnSpc>
            </a:pPr>
            <a:r>
              <a:rPr lang="he-IL" sz="3200" dirty="0"/>
              <a:t>מחלקה צריכה להיות פתוחה להוספות וסגורה לשינויים</a:t>
            </a:r>
          </a:p>
        </p:txBody>
      </p:sp>
    </p:spTree>
    <p:extLst>
      <p:ext uri="{BB962C8B-B14F-4D97-AF65-F5344CB8AC3E}">
        <p14:creationId xmlns:p14="http://schemas.microsoft.com/office/powerpoint/2010/main" val="1840482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DCE4EC0F-57DE-94E0-9E81-1BA0C1887E5C}"/>
              </a:ext>
            </a:extLst>
          </p:cNvPr>
          <p:cNvSpPr txBox="1"/>
          <p:nvPr/>
        </p:nvSpPr>
        <p:spPr>
          <a:xfrm>
            <a:off x="873760" y="1905674"/>
            <a:ext cx="4080618" cy="4524315"/>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1">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600" b="0" i="0" u="none" strike="noStrike" cap="none" normalizeH="0" baseline="0" dirty="0">
                <a:ln>
                  <a:noFill/>
                </a:ln>
                <a:solidFill>
                  <a:srgbClr val="CC7832"/>
                </a:solidFill>
                <a:effectLst/>
                <a:latin typeface="JetBrains Mono"/>
              </a:rPr>
              <a:t>class </a:t>
            </a:r>
            <a:r>
              <a:rPr kumimoji="0" lang="he-IL" altLang="he-IL" sz="1600" b="0" i="0" u="none" strike="noStrike" cap="none" normalizeH="0" baseline="0" dirty="0" err="1">
                <a:ln>
                  <a:noFill/>
                </a:ln>
                <a:solidFill>
                  <a:srgbClr val="A9B7C6"/>
                </a:solidFill>
                <a:effectLst/>
                <a:latin typeface="JetBrains Mono"/>
              </a:rPr>
              <a:t>Rectangle</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def </a:t>
            </a:r>
            <a:r>
              <a:rPr kumimoji="0" lang="he-IL" altLang="he-IL" sz="1600" b="0" i="0" u="none" strike="noStrike" cap="none" normalizeH="0" baseline="0" dirty="0">
                <a:ln>
                  <a:noFill/>
                </a:ln>
                <a:solidFill>
                  <a:srgbClr val="B200B2"/>
                </a:solidFill>
                <a:effectLst/>
                <a:latin typeface="JetBrains Mono"/>
              </a:rPr>
              <a:t>__</a:t>
            </a:r>
            <a:r>
              <a:rPr kumimoji="0" lang="he-IL" altLang="he-IL" sz="1600" b="0" i="0" u="none" strike="noStrike" cap="none" normalizeH="0" baseline="0" dirty="0" err="1">
                <a:ln>
                  <a:noFill/>
                </a:ln>
                <a:solidFill>
                  <a:srgbClr val="B200B2"/>
                </a:solidFill>
                <a:effectLst/>
                <a:latin typeface="JetBrains Mono"/>
              </a:rPr>
              <a:t>init</a:t>
            </a:r>
            <a:r>
              <a:rPr kumimoji="0" lang="he-IL" altLang="he-IL" sz="1600" b="0" i="0" u="none" strike="noStrike" cap="none" normalizeH="0" baseline="0" dirty="0">
                <a:ln>
                  <a:noFill/>
                </a:ln>
                <a:solidFill>
                  <a:srgbClr val="B200B2"/>
                </a:solidFill>
                <a:effectLst/>
                <a:latin typeface="JetBrains Mono"/>
              </a:rPr>
              <a:t>__</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width</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height</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.width</a:t>
            </a:r>
            <a:r>
              <a:rPr kumimoji="0" lang="he-IL" altLang="he-IL" sz="1600" b="0" i="0" u="none" strike="noStrike" cap="none" normalizeH="0" baseline="0" dirty="0">
                <a:ln>
                  <a:noFill/>
                </a:ln>
                <a:solidFill>
                  <a:srgbClr val="A9B7C6"/>
                </a:solidFill>
                <a:effectLst/>
                <a:latin typeface="JetBrains Mono"/>
              </a:rPr>
              <a:t> = </a:t>
            </a:r>
            <a:r>
              <a:rPr kumimoji="0" lang="he-IL" altLang="he-IL" sz="1600" b="0" i="0" u="none" strike="noStrike" cap="none" normalizeH="0" baseline="0" dirty="0" err="1">
                <a:ln>
                  <a:noFill/>
                </a:ln>
                <a:solidFill>
                  <a:srgbClr val="A9B7C6"/>
                </a:solidFill>
                <a:effectLst/>
                <a:latin typeface="JetBrains Mono"/>
              </a:rPr>
              <a:t>width</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.height</a:t>
            </a:r>
            <a:r>
              <a:rPr kumimoji="0" lang="he-IL" altLang="he-IL" sz="1600" b="0" i="0" u="none" strike="noStrike" cap="none" normalizeH="0" baseline="0" dirty="0">
                <a:ln>
                  <a:noFill/>
                </a:ln>
                <a:solidFill>
                  <a:srgbClr val="A9B7C6"/>
                </a:solidFill>
                <a:effectLst/>
                <a:latin typeface="JetBrains Mono"/>
              </a:rPr>
              <a:t> = </a:t>
            </a:r>
            <a:r>
              <a:rPr kumimoji="0" lang="he-IL" altLang="he-IL" sz="1600" b="0" i="0" u="none" strike="noStrike" cap="none" normalizeH="0" baseline="0" dirty="0" err="1">
                <a:ln>
                  <a:noFill/>
                </a:ln>
                <a:solidFill>
                  <a:srgbClr val="A9B7C6"/>
                </a:solidFill>
                <a:effectLst/>
                <a:latin typeface="JetBrains Mono"/>
              </a:rPr>
              <a:t>height</a:t>
            </a:r>
            <a:br>
              <a:rPr kumimoji="0" lang="he-IL" altLang="he-IL" sz="1600" b="0" i="0" u="none" strike="noStrike" cap="none" normalizeH="0" baseline="0" dirty="0">
                <a:ln>
                  <a:noFill/>
                </a:ln>
                <a:solidFill>
                  <a:srgbClr val="A9B7C6"/>
                </a:solidFill>
                <a:effectLst/>
                <a:latin typeface="JetBrains Mono"/>
              </a:rPr>
            </a:b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CC7832"/>
                </a:solidFill>
                <a:effectLst/>
                <a:latin typeface="JetBrains Mono"/>
              </a:rPr>
              <a:t>class </a:t>
            </a:r>
            <a:r>
              <a:rPr kumimoji="0" lang="he-IL" altLang="he-IL" sz="1600" b="0" i="0" u="none" strike="noStrike" cap="none" normalizeH="0" baseline="0" dirty="0" err="1">
                <a:ln>
                  <a:noFill/>
                </a:ln>
                <a:solidFill>
                  <a:srgbClr val="A9B7C6"/>
                </a:solidFill>
                <a:effectLst/>
                <a:latin typeface="JetBrains Mono"/>
              </a:rPr>
              <a:t>AreaCalculator</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def </a:t>
            </a:r>
            <a:r>
              <a:rPr kumimoji="0" lang="he-IL" altLang="he-IL" sz="1600" b="0" i="0" u="none" strike="noStrike" cap="none" normalizeH="0" baseline="0" dirty="0" err="1">
                <a:ln>
                  <a:noFill/>
                </a:ln>
                <a:solidFill>
                  <a:srgbClr val="FFC66D"/>
                </a:solidFill>
                <a:effectLst/>
                <a:latin typeface="JetBrains Mono"/>
              </a:rPr>
              <a:t>calculate_area</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shape</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err="1">
                <a:ln>
                  <a:noFill/>
                </a:ln>
                <a:solidFill>
                  <a:srgbClr val="CC7832"/>
                </a:solidFill>
                <a:effectLst/>
                <a:latin typeface="JetBrains Mono"/>
              </a:rPr>
              <a:t>if</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8888C6"/>
                </a:solidFill>
                <a:effectLst/>
                <a:latin typeface="JetBrains Mono"/>
              </a:rPr>
              <a:t>isinstance</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err="1">
                <a:ln>
                  <a:noFill/>
                </a:ln>
                <a:solidFill>
                  <a:srgbClr val="A9B7C6"/>
                </a:solidFill>
                <a:effectLst/>
                <a:latin typeface="JetBrains Mono"/>
              </a:rPr>
              <a:t>shape</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Rectangle</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return </a:t>
            </a:r>
            <a:r>
              <a:rPr kumimoji="0" lang="he-IL" altLang="he-IL" sz="1600" b="0" i="0" u="none" strike="noStrike" cap="none" normalizeH="0" baseline="0" dirty="0" err="1">
                <a:ln>
                  <a:noFill/>
                </a:ln>
                <a:solidFill>
                  <a:srgbClr val="A9B7C6"/>
                </a:solidFill>
                <a:effectLst/>
                <a:latin typeface="JetBrains Mono"/>
              </a:rPr>
              <a:t>shape.width</a:t>
            </a:r>
            <a:r>
              <a:rPr kumimoji="0" lang="he-IL" altLang="he-IL" sz="1600" b="0" i="0" u="none" strike="noStrike" cap="none" normalizeH="0" baseline="0" dirty="0">
                <a:ln>
                  <a:noFill/>
                </a:ln>
                <a:solidFill>
                  <a:srgbClr val="A9B7C6"/>
                </a:solidFill>
                <a:effectLst/>
                <a:latin typeface="JetBrains Mono"/>
              </a:rPr>
              <a:t> * </a:t>
            </a:r>
            <a:r>
              <a:rPr kumimoji="0" lang="he-IL" altLang="he-IL" sz="1600" b="0" i="0" u="none" strike="noStrike" cap="none" normalizeH="0" baseline="0" dirty="0" err="1">
                <a:ln>
                  <a:noFill/>
                </a:ln>
                <a:solidFill>
                  <a:srgbClr val="A9B7C6"/>
                </a:solidFill>
                <a:effectLst/>
                <a:latin typeface="JetBrains Mono"/>
              </a:rPr>
              <a:t>shape.height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Adding</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support</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for</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other</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shapes</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would</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require</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modifying</a:t>
            </a:r>
            <a:r>
              <a:rPr kumimoji="0" lang="he-IL" altLang="he-IL" sz="1600" b="0" i="0" u="none" strike="noStrike" cap="none" normalizeH="0" baseline="0" dirty="0">
                <a:ln>
                  <a:noFill/>
                </a:ln>
                <a:solidFill>
                  <a:srgbClr val="808080"/>
                </a:solidFill>
                <a:effectLst/>
                <a:latin typeface="JetBrains Mono"/>
              </a:rPr>
              <a:t> this class</a:t>
            </a:r>
            <a:br>
              <a:rPr kumimoji="0" lang="he-IL" altLang="he-IL" sz="1600" b="0" i="0" u="none" strike="noStrike" cap="none" normalizeH="0" baseline="0" dirty="0">
                <a:ln>
                  <a:noFill/>
                </a:ln>
                <a:solidFill>
                  <a:srgbClr val="808080"/>
                </a:solidFill>
                <a:effectLst/>
                <a:latin typeface="JetBrains Mono"/>
              </a:rPr>
            </a:br>
            <a:r>
              <a:rPr kumimoji="0" lang="he-IL" altLang="he-IL" sz="1600" b="0" i="0" u="none" strike="noStrike" cap="none" normalizeH="0" baseline="0" dirty="0">
                <a:ln>
                  <a:noFill/>
                </a:ln>
                <a:solidFill>
                  <a:srgbClr val="808080"/>
                </a:solidFill>
                <a:effectLst/>
                <a:latin typeface="JetBrains Mono"/>
              </a:rPr>
              <a:t>        # </a:t>
            </a:r>
            <a:r>
              <a:rPr kumimoji="0" lang="he-IL" altLang="he-IL" sz="1600" b="0" i="0" u="none" strike="noStrike" cap="none" normalizeH="0" baseline="0" dirty="0" err="1">
                <a:ln>
                  <a:noFill/>
                </a:ln>
                <a:solidFill>
                  <a:srgbClr val="808080"/>
                </a:solidFill>
                <a:effectLst/>
                <a:latin typeface="JetBrains Mono"/>
              </a:rPr>
              <a:t>Violates</a:t>
            </a:r>
            <a:r>
              <a:rPr kumimoji="0" lang="he-IL" altLang="he-IL" sz="1600" b="0" i="0" u="none" strike="noStrike" cap="none" normalizeH="0" baseline="0" dirty="0">
                <a:ln>
                  <a:noFill/>
                </a:ln>
                <a:solidFill>
                  <a:srgbClr val="808080"/>
                </a:solidFill>
                <a:effectLst/>
                <a:latin typeface="JetBrains Mono"/>
              </a:rPr>
              <a:t> the Open/</a:t>
            </a:r>
            <a:r>
              <a:rPr kumimoji="0" lang="he-IL" altLang="he-IL" sz="1600" b="0" i="0" u="none" strike="noStrike" cap="none" normalizeH="0" baseline="0" dirty="0" err="1">
                <a:ln>
                  <a:noFill/>
                </a:ln>
                <a:solidFill>
                  <a:srgbClr val="808080"/>
                </a:solidFill>
                <a:effectLst/>
                <a:latin typeface="JetBrains Mono"/>
              </a:rPr>
              <a:t>Closed</a:t>
            </a: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808080"/>
                </a:solidFill>
                <a:effectLst/>
                <a:latin typeface="JetBrains Mono"/>
              </a:rPr>
              <a:t>Principle</a:t>
            </a:r>
            <a:br>
              <a:rPr kumimoji="0" lang="he-IL" altLang="he-IL" sz="1600" b="0" i="0" u="none" strike="noStrike" cap="none" normalizeH="0" baseline="0" dirty="0">
                <a:ln>
                  <a:noFill/>
                </a:ln>
                <a:solidFill>
                  <a:srgbClr val="808080"/>
                </a:solidFill>
                <a:effectLst/>
                <a:latin typeface="JetBrains Mono"/>
              </a:rPr>
            </a:br>
            <a:r>
              <a:rPr kumimoji="0" lang="he-IL" altLang="he-IL" sz="1600" b="0" i="0" u="none" strike="noStrike" cap="none" normalizeH="0" baseline="0" dirty="0">
                <a:ln>
                  <a:noFill/>
                </a:ln>
                <a:solidFill>
                  <a:srgbClr val="808080"/>
                </a:solidFill>
                <a:effectLst/>
                <a:latin typeface="JetBrains Mono"/>
              </a:rPr>
              <a:t>        </a:t>
            </a:r>
            <a:r>
              <a:rPr kumimoji="0" lang="he-IL" altLang="he-IL" sz="1600" b="0" i="0" u="none" strike="noStrike" cap="none" normalizeH="0" baseline="0" dirty="0" err="1">
                <a:ln>
                  <a:noFill/>
                </a:ln>
                <a:solidFill>
                  <a:srgbClr val="CC7832"/>
                </a:solidFill>
                <a:effectLst/>
                <a:latin typeface="JetBrains Mono"/>
              </a:rPr>
              <a:t>elif</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8888C6"/>
                </a:solidFill>
                <a:effectLst/>
                <a:latin typeface="JetBrains Mono"/>
              </a:rPr>
              <a:t>isinstance</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err="1">
                <a:ln>
                  <a:noFill/>
                </a:ln>
                <a:solidFill>
                  <a:srgbClr val="A9B7C6"/>
                </a:solidFill>
                <a:effectLst/>
                <a:latin typeface="JetBrains Mono"/>
              </a:rPr>
              <a:t>shape</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Circle</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return </a:t>
            </a:r>
            <a:r>
              <a:rPr kumimoji="0" lang="he-IL" altLang="he-IL" sz="1600" b="0" i="0" u="none" strike="noStrike" cap="none" normalizeH="0" baseline="0" dirty="0">
                <a:ln>
                  <a:noFill/>
                </a:ln>
                <a:solidFill>
                  <a:srgbClr val="6897BB"/>
                </a:solidFill>
                <a:effectLst/>
                <a:latin typeface="JetBrains Mono"/>
              </a:rPr>
              <a:t>3.14 </a:t>
            </a: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shape.radius</a:t>
            </a:r>
            <a:r>
              <a:rPr kumimoji="0" lang="he-IL" altLang="he-IL" sz="1600" b="0" i="0" u="none" strike="noStrike" cap="none" normalizeH="0" baseline="0" dirty="0">
                <a:ln>
                  <a:noFill/>
                </a:ln>
                <a:solidFill>
                  <a:srgbClr val="A9B7C6"/>
                </a:solidFill>
                <a:effectLst/>
                <a:latin typeface="JetBrains Mono"/>
              </a:rPr>
              <a:t> ** </a:t>
            </a:r>
            <a:r>
              <a:rPr kumimoji="0" lang="he-IL" altLang="he-IL" sz="1600" b="0" i="0" u="none" strike="noStrike" cap="none" normalizeH="0" baseline="0" dirty="0">
                <a:ln>
                  <a:noFill/>
                </a:ln>
                <a:solidFill>
                  <a:srgbClr val="6897BB"/>
                </a:solidFill>
                <a:effectLst/>
                <a:latin typeface="JetBrains Mono"/>
              </a:rPr>
              <a:t>2</a:t>
            </a:r>
            <a:br>
              <a:rPr kumimoji="0" lang="he-IL" altLang="he-IL" sz="1600" b="0" i="0" u="none" strike="noStrike" cap="none" normalizeH="0" baseline="0" dirty="0">
                <a:ln>
                  <a:noFill/>
                </a:ln>
                <a:solidFill>
                  <a:srgbClr val="6897BB"/>
                </a:solidFill>
                <a:effectLst/>
                <a:latin typeface="JetBrains Mono"/>
              </a:rPr>
            </a:br>
            <a:br>
              <a:rPr kumimoji="0" lang="he-IL" altLang="he-IL" sz="1600" b="0" i="0" u="none" strike="noStrike" cap="none" normalizeH="0" baseline="0" dirty="0">
                <a:ln>
                  <a:noFill/>
                </a:ln>
                <a:solidFill>
                  <a:srgbClr val="6897BB"/>
                </a:solidFill>
                <a:effectLst/>
                <a:latin typeface="JetBrains Mono"/>
              </a:rPr>
            </a:br>
            <a:r>
              <a:rPr kumimoji="0" lang="he-IL" altLang="he-IL" sz="1600" b="0" i="0" u="none" strike="noStrike" cap="none" normalizeH="0" baseline="0" dirty="0">
                <a:ln>
                  <a:noFill/>
                </a:ln>
                <a:solidFill>
                  <a:srgbClr val="CC7832"/>
                </a:solidFill>
                <a:effectLst/>
                <a:latin typeface="JetBrains Mono"/>
              </a:rPr>
              <a:t>class </a:t>
            </a:r>
            <a:r>
              <a:rPr kumimoji="0" lang="he-IL" altLang="he-IL" sz="1600" b="0" i="0" u="none" strike="noStrike" cap="none" normalizeH="0" baseline="0" dirty="0" err="1">
                <a:ln>
                  <a:noFill/>
                </a:ln>
                <a:solidFill>
                  <a:srgbClr val="A9B7C6"/>
                </a:solidFill>
                <a:effectLst/>
                <a:latin typeface="JetBrains Mono"/>
              </a:rPr>
              <a:t>Circle</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a:ln>
                  <a:noFill/>
                </a:ln>
                <a:solidFill>
                  <a:srgbClr val="CC7832"/>
                </a:solidFill>
                <a:effectLst/>
                <a:latin typeface="JetBrains Mono"/>
              </a:rPr>
              <a:t>def </a:t>
            </a:r>
            <a:r>
              <a:rPr kumimoji="0" lang="he-IL" altLang="he-IL" sz="1600" b="0" i="0" u="none" strike="noStrike" cap="none" normalizeH="0" baseline="0" dirty="0">
                <a:ln>
                  <a:noFill/>
                </a:ln>
                <a:solidFill>
                  <a:srgbClr val="B200B2"/>
                </a:solidFill>
                <a:effectLst/>
                <a:latin typeface="JetBrains Mono"/>
              </a:rPr>
              <a:t>__</a:t>
            </a:r>
            <a:r>
              <a:rPr kumimoji="0" lang="he-IL" altLang="he-IL" sz="1600" b="0" i="0" u="none" strike="noStrike" cap="none" normalizeH="0" baseline="0" dirty="0" err="1">
                <a:ln>
                  <a:noFill/>
                </a:ln>
                <a:solidFill>
                  <a:srgbClr val="B200B2"/>
                </a:solidFill>
                <a:effectLst/>
                <a:latin typeface="JetBrains Mono"/>
              </a:rPr>
              <a:t>init</a:t>
            </a:r>
            <a:r>
              <a:rPr kumimoji="0" lang="he-IL" altLang="he-IL" sz="1600" b="0" i="0" u="none" strike="noStrike" cap="none" normalizeH="0" baseline="0" dirty="0">
                <a:ln>
                  <a:noFill/>
                </a:ln>
                <a:solidFill>
                  <a:srgbClr val="B200B2"/>
                </a:solidFill>
                <a:effectLst/>
                <a:latin typeface="JetBrains Mono"/>
              </a:rPr>
              <a:t>__</a:t>
            </a:r>
            <a:r>
              <a:rPr kumimoji="0" lang="he-IL" altLang="he-IL" sz="1600" b="0" i="0" u="none" strike="noStrike" cap="none" normalizeH="0" baseline="0" dirty="0">
                <a:ln>
                  <a:noFill/>
                </a:ln>
                <a:solidFill>
                  <a:srgbClr val="A9B7C6"/>
                </a:solidFill>
                <a:effectLst/>
                <a:latin typeface="JetBrains Mono"/>
              </a:rPr>
              <a:t>(</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a:ln>
                  <a:noFill/>
                </a:ln>
                <a:solidFill>
                  <a:srgbClr val="CC7832"/>
                </a:solidFill>
                <a:effectLst/>
                <a:latin typeface="JetBrains Mono"/>
              </a:rPr>
              <a:t>, </a:t>
            </a:r>
            <a:r>
              <a:rPr kumimoji="0" lang="he-IL" altLang="he-IL" sz="1600" b="0" i="0" u="none" strike="noStrike" cap="none" normalizeH="0" baseline="0" dirty="0" err="1">
                <a:ln>
                  <a:noFill/>
                </a:ln>
                <a:solidFill>
                  <a:srgbClr val="A9B7C6"/>
                </a:solidFill>
                <a:effectLst/>
                <a:latin typeface="JetBrains Mono"/>
              </a:rPr>
              <a:t>radius</a:t>
            </a:r>
            <a:r>
              <a:rPr kumimoji="0" lang="he-IL" altLang="he-IL" sz="1600" b="0" i="0" u="none" strike="noStrike" cap="none" normalizeH="0" baseline="0" dirty="0">
                <a:ln>
                  <a:noFill/>
                </a:ln>
                <a:solidFill>
                  <a:srgbClr val="A9B7C6"/>
                </a:solidFill>
                <a:effectLst/>
                <a:latin typeface="JetBrains Mono"/>
              </a:rPr>
              <a:t>):</a:t>
            </a:r>
            <a:br>
              <a:rPr kumimoji="0" lang="he-IL" altLang="he-IL" sz="1600" b="0" i="0" u="none" strike="noStrike" cap="none" normalizeH="0" baseline="0" dirty="0">
                <a:ln>
                  <a:noFill/>
                </a:ln>
                <a:solidFill>
                  <a:srgbClr val="A9B7C6"/>
                </a:solidFill>
                <a:effectLst/>
                <a:latin typeface="JetBrains Mono"/>
              </a:rPr>
            </a:br>
            <a:r>
              <a:rPr kumimoji="0" lang="he-IL" altLang="he-IL" sz="1600" b="0" i="0" u="none" strike="noStrike" cap="none" normalizeH="0" baseline="0" dirty="0">
                <a:ln>
                  <a:noFill/>
                </a:ln>
                <a:solidFill>
                  <a:srgbClr val="A9B7C6"/>
                </a:solidFill>
                <a:effectLst/>
                <a:latin typeface="JetBrains Mono"/>
              </a:rPr>
              <a:t>        </a:t>
            </a:r>
            <a:r>
              <a:rPr kumimoji="0" lang="he-IL" altLang="he-IL" sz="1600" b="0" i="0" u="none" strike="noStrike" cap="none" normalizeH="0" baseline="0" dirty="0" err="1">
                <a:ln>
                  <a:noFill/>
                </a:ln>
                <a:solidFill>
                  <a:srgbClr val="94558D"/>
                </a:solidFill>
                <a:effectLst/>
                <a:latin typeface="JetBrains Mono"/>
              </a:rPr>
              <a:t>self</a:t>
            </a:r>
            <a:r>
              <a:rPr kumimoji="0" lang="he-IL" altLang="he-IL" sz="1600" b="0" i="0" u="none" strike="noStrike" cap="none" normalizeH="0" baseline="0" dirty="0" err="1">
                <a:ln>
                  <a:noFill/>
                </a:ln>
                <a:solidFill>
                  <a:srgbClr val="A9B7C6"/>
                </a:solidFill>
                <a:effectLst/>
                <a:latin typeface="JetBrains Mono"/>
              </a:rPr>
              <a:t>.radius</a:t>
            </a:r>
            <a:r>
              <a:rPr kumimoji="0" lang="he-IL" altLang="he-IL" sz="1600" b="0" i="0" u="none" strike="noStrike" cap="none" normalizeH="0" baseline="0" dirty="0">
                <a:ln>
                  <a:noFill/>
                </a:ln>
                <a:solidFill>
                  <a:srgbClr val="A9B7C6"/>
                </a:solidFill>
                <a:effectLst/>
                <a:latin typeface="JetBrains Mono"/>
              </a:rPr>
              <a:t> = </a:t>
            </a:r>
            <a:r>
              <a:rPr kumimoji="0" lang="he-IL" altLang="he-IL" sz="1600" b="0" i="0" u="none" strike="noStrike" cap="none" normalizeH="0" baseline="0" dirty="0" err="1">
                <a:ln>
                  <a:noFill/>
                </a:ln>
                <a:solidFill>
                  <a:srgbClr val="A9B7C6"/>
                </a:solidFill>
                <a:effectLst/>
                <a:latin typeface="JetBrains Mono"/>
              </a:rPr>
              <a:t>radius</a:t>
            </a:r>
            <a:endParaRPr kumimoji="0" lang="he-IL" altLang="he-IL" sz="4000" b="0" i="0" u="none" strike="noStrike" cap="none" normalizeH="0" baseline="0" dirty="0">
              <a:ln>
                <a:noFill/>
              </a:ln>
              <a:solidFill>
                <a:schemeClr val="tx1"/>
              </a:solidFill>
              <a:effectLst/>
              <a:latin typeface="Arial" panose="020B0604020202020204" pitchFamily="34" charset="0"/>
            </a:endParaRPr>
          </a:p>
        </p:txBody>
      </p:sp>
      <p:sp>
        <p:nvSpPr>
          <p:cNvPr id="8" name="תיבת טקסט 7">
            <a:extLst>
              <a:ext uri="{FF2B5EF4-FFF2-40B4-BE49-F238E27FC236}">
                <a16:creationId xmlns:a16="http://schemas.microsoft.com/office/drawing/2014/main" id="{350AF6D5-DCF1-FE8B-8C74-2489030FFF0D}"/>
              </a:ext>
            </a:extLst>
          </p:cNvPr>
          <p:cNvSpPr txBox="1"/>
          <p:nvPr/>
        </p:nvSpPr>
        <p:spPr>
          <a:xfrm>
            <a:off x="5435600" y="674568"/>
            <a:ext cx="6532880" cy="6124754"/>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1">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400" b="0" i="0" u="none" strike="noStrike" cap="none" normalizeH="0" baseline="0" dirty="0">
                <a:ln>
                  <a:noFill/>
                </a:ln>
                <a:solidFill>
                  <a:srgbClr val="CC7832"/>
                </a:solidFill>
                <a:effectLst/>
                <a:latin typeface="JetBrains Mono"/>
              </a:rPr>
              <a:t>from </a:t>
            </a:r>
            <a:r>
              <a:rPr kumimoji="0" lang="he-IL" altLang="he-IL" sz="1400" b="0" i="0" u="none" strike="noStrike" cap="none" normalizeH="0" baseline="0" dirty="0">
                <a:ln>
                  <a:noFill/>
                </a:ln>
                <a:solidFill>
                  <a:srgbClr val="A9B7C6"/>
                </a:solidFill>
                <a:effectLst/>
                <a:latin typeface="JetBrains Mono"/>
              </a:rPr>
              <a:t>abc </a:t>
            </a:r>
            <a:r>
              <a:rPr kumimoji="0" lang="he-IL" altLang="he-IL" sz="1400" b="0" i="0" u="none" strike="noStrike" cap="none" normalizeH="0" baseline="0" dirty="0">
                <a:ln>
                  <a:noFill/>
                </a:ln>
                <a:solidFill>
                  <a:srgbClr val="CC7832"/>
                </a:solidFill>
                <a:effectLst/>
                <a:latin typeface="JetBrains Mono"/>
              </a:rPr>
              <a:t>import </a:t>
            </a:r>
            <a:r>
              <a:rPr kumimoji="0" lang="he-IL" altLang="he-IL" sz="1400" b="0" i="0" u="none" strike="noStrike" cap="none" normalizeH="0" baseline="0" dirty="0">
                <a:ln>
                  <a:noFill/>
                </a:ln>
                <a:solidFill>
                  <a:srgbClr val="A9B7C6"/>
                </a:solidFill>
                <a:effectLst/>
                <a:latin typeface="JetBrains Mono"/>
              </a:rPr>
              <a:t>ABC</a:t>
            </a:r>
            <a:r>
              <a:rPr kumimoji="0" lang="he-IL" altLang="he-IL" sz="1400" b="0" i="0" u="none" strike="noStrike" cap="none" normalizeH="0" baseline="0" dirty="0">
                <a:ln>
                  <a:noFill/>
                </a:ln>
                <a:solidFill>
                  <a:srgbClr val="CC7832"/>
                </a:solidFill>
                <a:effectLst/>
                <a:latin typeface="JetBrains Mono"/>
              </a:rPr>
              <a:t>, </a:t>
            </a:r>
            <a:r>
              <a:rPr kumimoji="0" lang="he-IL" altLang="he-IL" sz="1400" b="0" i="0" u="none" strike="noStrike" cap="none" normalizeH="0" baseline="0" dirty="0">
                <a:ln>
                  <a:noFill/>
                </a:ln>
                <a:solidFill>
                  <a:srgbClr val="A9B7C6"/>
                </a:solidFill>
                <a:effectLst/>
                <a:latin typeface="JetBrains Mono"/>
              </a:rPr>
              <a:t>abstractmethod</a:t>
            </a:r>
            <a:br>
              <a:rPr kumimoji="0" lang="he-IL" altLang="he-IL" sz="1400" b="0" i="0" u="none" strike="noStrike" cap="none" normalizeH="0" baseline="0" dirty="0">
                <a:ln>
                  <a:noFill/>
                </a:ln>
                <a:solidFill>
                  <a:srgbClr val="A9B7C6"/>
                </a:solidFill>
                <a:effectLst/>
                <a:latin typeface="JetBrains Mono"/>
              </a:rPr>
            </a:b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CC7832"/>
                </a:solidFill>
                <a:effectLst/>
                <a:latin typeface="JetBrains Mono"/>
              </a:rPr>
              <a:t>class </a:t>
            </a:r>
            <a:r>
              <a:rPr kumimoji="0" lang="he-IL" altLang="he-IL" sz="1400" b="0" i="0" u="none" strike="noStrike" cap="none" normalizeH="0" baseline="0" dirty="0" err="1">
                <a:ln>
                  <a:noFill/>
                </a:ln>
                <a:solidFill>
                  <a:srgbClr val="A9B7C6"/>
                </a:solidFill>
                <a:effectLst/>
                <a:latin typeface="JetBrains Mono"/>
              </a:rPr>
              <a:t>Shape</a:t>
            </a:r>
            <a:r>
              <a:rPr kumimoji="0" lang="he-IL" altLang="he-IL" sz="1400" b="0" i="0" u="none" strike="noStrike" cap="none" normalizeH="0" baseline="0" dirty="0">
                <a:ln>
                  <a:noFill/>
                </a:ln>
                <a:solidFill>
                  <a:srgbClr val="A9B7C6"/>
                </a:solidFill>
                <a:effectLst/>
                <a:latin typeface="JetBrains Mono"/>
              </a:rPr>
              <a:t>(ABC):</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a:ln>
                  <a:noFill/>
                </a:ln>
                <a:solidFill>
                  <a:srgbClr val="BBB529"/>
                </a:solidFill>
                <a:effectLst/>
                <a:latin typeface="JetBrains Mono"/>
              </a:rPr>
              <a:t>@abstractmethod</a:t>
            </a:r>
            <a:br>
              <a:rPr kumimoji="0" lang="he-IL" altLang="he-IL" sz="1400" b="0" i="0" u="none" strike="noStrike" cap="none" normalizeH="0" baseline="0" dirty="0">
                <a:ln>
                  <a:noFill/>
                </a:ln>
                <a:solidFill>
                  <a:srgbClr val="BBB529"/>
                </a:solidFill>
                <a:effectLst/>
                <a:latin typeface="JetBrains Mono"/>
              </a:rPr>
            </a:br>
            <a:r>
              <a:rPr kumimoji="0" lang="he-IL" altLang="he-IL" sz="1400" b="0" i="0" u="none" strike="noStrike" cap="none" normalizeH="0" baseline="0" dirty="0">
                <a:ln>
                  <a:noFill/>
                </a:ln>
                <a:solidFill>
                  <a:srgbClr val="BBB529"/>
                </a:solidFill>
                <a:effectLst/>
                <a:latin typeface="JetBrains Mono"/>
              </a:rPr>
              <a:t>    </a:t>
            </a:r>
            <a:r>
              <a:rPr kumimoji="0" lang="he-IL" altLang="he-IL" sz="1400" b="0" i="0" u="none" strike="noStrike" cap="none" normalizeH="0" baseline="0" dirty="0">
                <a:ln>
                  <a:noFill/>
                </a:ln>
                <a:solidFill>
                  <a:srgbClr val="CC7832"/>
                </a:solidFill>
                <a:effectLst/>
                <a:latin typeface="JetBrains Mono"/>
              </a:rPr>
              <a:t>def </a:t>
            </a:r>
            <a:r>
              <a:rPr kumimoji="0" lang="he-IL" altLang="he-IL" sz="1400" b="0" i="0" u="none" strike="noStrike" cap="none" normalizeH="0" baseline="0" dirty="0" err="1">
                <a:ln>
                  <a:noFill/>
                </a:ln>
                <a:solidFill>
                  <a:srgbClr val="FFC66D"/>
                </a:solidFill>
                <a:effectLst/>
                <a:latin typeface="JetBrains Mono"/>
              </a:rPr>
              <a:t>calculate_area</a:t>
            </a:r>
            <a:r>
              <a:rPr kumimoji="0" lang="he-IL" altLang="he-IL" sz="1400" b="0" i="0" u="none" strike="noStrike" cap="none" normalizeH="0" baseline="0" dirty="0">
                <a:ln>
                  <a:noFill/>
                </a:ln>
                <a:solidFill>
                  <a:srgbClr val="A9B7C6"/>
                </a:solidFill>
                <a:effectLst/>
                <a:latin typeface="JetBrains Mono"/>
              </a:rPr>
              <a:t>(</a:t>
            </a:r>
            <a:r>
              <a:rPr kumimoji="0" lang="he-IL" altLang="he-IL" sz="1400" b="0" i="0" u="none" strike="noStrike" cap="none" normalizeH="0" baseline="0" dirty="0" err="1">
                <a:ln>
                  <a:noFill/>
                </a:ln>
                <a:solidFill>
                  <a:srgbClr val="94558D"/>
                </a:solidFill>
                <a:effectLst/>
                <a:latin typeface="JetBrains Mono"/>
              </a:rPr>
              <a:t>self</a:t>
            </a:r>
            <a:r>
              <a:rPr kumimoji="0" lang="he-IL" altLang="he-IL" sz="1400" b="0" i="0" u="none" strike="noStrike" cap="none" normalizeH="0" baseline="0" dirty="0">
                <a:ln>
                  <a:noFill/>
                </a:ln>
                <a:solidFill>
                  <a:srgbClr val="A9B7C6"/>
                </a:solidFill>
                <a:effectLst/>
                <a:latin typeface="JetBrains Mono"/>
              </a:rPr>
              <a:t>):</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a:ln>
                  <a:noFill/>
                </a:ln>
                <a:solidFill>
                  <a:srgbClr val="CC7832"/>
                </a:solidFill>
                <a:effectLst/>
                <a:latin typeface="JetBrains Mono"/>
              </a:rPr>
              <a:t>pass</a:t>
            </a:r>
            <a:br>
              <a:rPr kumimoji="0" lang="he-IL" altLang="he-IL" sz="1400" b="0" i="0" u="none" strike="noStrike" cap="none" normalizeH="0" baseline="0" dirty="0">
                <a:ln>
                  <a:noFill/>
                </a:ln>
                <a:solidFill>
                  <a:srgbClr val="CC7832"/>
                </a:solidFill>
                <a:effectLst/>
                <a:latin typeface="JetBrains Mono"/>
              </a:rPr>
            </a:br>
            <a:br>
              <a:rPr kumimoji="0" lang="he-IL" altLang="he-IL" sz="1400" b="0" i="0" u="none" strike="noStrike" cap="none" normalizeH="0" baseline="0" dirty="0">
                <a:ln>
                  <a:noFill/>
                </a:ln>
                <a:solidFill>
                  <a:srgbClr val="CC7832"/>
                </a:solidFill>
                <a:effectLst/>
                <a:latin typeface="JetBrains Mono"/>
              </a:rPr>
            </a:br>
            <a:r>
              <a:rPr kumimoji="0" lang="he-IL" altLang="he-IL" sz="1400" b="0" i="0" u="none" strike="noStrike" cap="none" normalizeH="0" baseline="0" dirty="0">
                <a:ln>
                  <a:noFill/>
                </a:ln>
                <a:solidFill>
                  <a:srgbClr val="CC7832"/>
                </a:solidFill>
                <a:effectLst/>
                <a:latin typeface="JetBrains Mono"/>
              </a:rPr>
              <a:t>class </a:t>
            </a:r>
            <a:r>
              <a:rPr kumimoji="0" lang="he-IL" altLang="he-IL" sz="1400" b="0" i="0" u="none" strike="noStrike" cap="none" normalizeH="0" baseline="0" dirty="0" err="1">
                <a:ln>
                  <a:noFill/>
                </a:ln>
                <a:solidFill>
                  <a:srgbClr val="A9B7C6"/>
                </a:solidFill>
                <a:effectLst/>
                <a:latin typeface="JetBrains Mono"/>
              </a:rPr>
              <a:t>Rectangle</a:t>
            </a:r>
            <a:r>
              <a:rPr kumimoji="0" lang="he-IL" altLang="he-IL" sz="1400" b="0" i="0" u="none" strike="noStrike" cap="none" normalizeH="0" baseline="0" dirty="0">
                <a:ln>
                  <a:noFill/>
                </a:ln>
                <a:solidFill>
                  <a:srgbClr val="A9B7C6"/>
                </a:solidFill>
                <a:effectLst/>
                <a:latin typeface="JetBrains Mono"/>
              </a:rPr>
              <a:t>(</a:t>
            </a:r>
            <a:r>
              <a:rPr kumimoji="0" lang="he-IL" altLang="he-IL" sz="1400" b="0" i="0" u="none" strike="noStrike" cap="none" normalizeH="0" baseline="0" dirty="0" err="1">
                <a:ln>
                  <a:noFill/>
                </a:ln>
                <a:solidFill>
                  <a:srgbClr val="A9B7C6"/>
                </a:solidFill>
                <a:effectLst/>
                <a:latin typeface="JetBrains Mono"/>
              </a:rPr>
              <a:t>Shape</a:t>
            </a:r>
            <a:r>
              <a:rPr kumimoji="0" lang="he-IL" altLang="he-IL" sz="1400" b="0" i="0" u="none" strike="noStrike" cap="none" normalizeH="0" baseline="0" dirty="0">
                <a:ln>
                  <a:noFill/>
                </a:ln>
                <a:solidFill>
                  <a:srgbClr val="A9B7C6"/>
                </a:solidFill>
                <a:effectLst/>
                <a:latin typeface="JetBrains Mono"/>
              </a:rPr>
              <a:t>):</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a:ln>
                  <a:noFill/>
                </a:ln>
                <a:solidFill>
                  <a:srgbClr val="CC7832"/>
                </a:solidFill>
                <a:effectLst/>
                <a:latin typeface="JetBrains Mono"/>
              </a:rPr>
              <a:t>def </a:t>
            </a:r>
            <a:r>
              <a:rPr kumimoji="0" lang="he-IL" altLang="he-IL" sz="1400" b="0" i="0" u="none" strike="noStrike" cap="none" normalizeH="0" baseline="0" dirty="0">
                <a:ln>
                  <a:noFill/>
                </a:ln>
                <a:solidFill>
                  <a:srgbClr val="B200B2"/>
                </a:solidFill>
                <a:effectLst/>
                <a:latin typeface="JetBrains Mono"/>
              </a:rPr>
              <a:t>__</a:t>
            </a:r>
            <a:r>
              <a:rPr kumimoji="0" lang="he-IL" altLang="he-IL" sz="1400" b="0" i="0" u="none" strike="noStrike" cap="none" normalizeH="0" baseline="0" dirty="0" err="1">
                <a:ln>
                  <a:noFill/>
                </a:ln>
                <a:solidFill>
                  <a:srgbClr val="B200B2"/>
                </a:solidFill>
                <a:effectLst/>
                <a:latin typeface="JetBrains Mono"/>
              </a:rPr>
              <a:t>init</a:t>
            </a:r>
            <a:r>
              <a:rPr kumimoji="0" lang="he-IL" altLang="he-IL" sz="1400" b="0" i="0" u="none" strike="noStrike" cap="none" normalizeH="0" baseline="0" dirty="0">
                <a:ln>
                  <a:noFill/>
                </a:ln>
                <a:solidFill>
                  <a:srgbClr val="B200B2"/>
                </a:solidFill>
                <a:effectLst/>
                <a:latin typeface="JetBrains Mono"/>
              </a:rPr>
              <a:t>__</a:t>
            </a:r>
            <a:r>
              <a:rPr kumimoji="0" lang="he-IL" altLang="he-IL" sz="1400" b="0" i="0" u="none" strike="noStrike" cap="none" normalizeH="0" baseline="0" dirty="0">
                <a:ln>
                  <a:noFill/>
                </a:ln>
                <a:solidFill>
                  <a:srgbClr val="A9B7C6"/>
                </a:solidFill>
                <a:effectLst/>
                <a:latin typeface="JetBrains Mono"/>
              </a:rPr>
              <a:t>(</a:t>
            </a:r>
            <a:r>
              <a:rPr kumimoji="0" lang="he-IL" altLang="he-IL" sz="1400" b="0" i="0" u="none" strike="noStrike" cap="none" normalizeH="0" baseline="0" dirty="0" err="1">
                <a:ln>
                  <a:noFill/>
                </a:ln>
                <a:solidFill>
                  <a:srgbClr val="94558D"/>
                </a:solidFill>
                <a:effectLst/>
                <a:latin typeface="JetBrains Mono"/>
              </a:rPr>
              <a:t>self</a:t>
            </a:r>
            <a:r>
              <a:rPr kumimoji="0" lang="he-IL" altLang="he-IL" sz="1400" b="0" i="0" u="none" strike="noStrike" cap="none" normalizeH="0" baseline="0" dirty="0">
                <a:ln>
                  <a:noFill/>
                </a:ln>
                <a:solidFill>
                  <a:srgbClr val="CC7832"/>
                </a:solidFill>
                <a:effectLst/>
                <a:latin typeface="JetBrains Mono"/>
              </a:rPr>
              <a:t>, </a:t>
            </a:r>
            <a:r>
              <a:rPr kumimoji="0" lang="he-IL" altLang="he-IL" sz="1400" b="0" i="0" u="none" strike="noStrike" cap="none" normalizeH="0" baseline="0" dirty="0" err="1">
                <a:ln>
                  <a:noFill/>
                </a:ln>
                <a:solidFill>
                  <a:srgbClr val="A9B7C6"/>
                </a:solidFill>
                <a:effectLst/>
                <a:latin typeface="JetBrains Mono"/>
              </a:rPr>
              <a:t>width</a:t>
            </a:r>
            <a:r>
              <a:rPr kumimoji="0" lang="he-IL" altLang="he-IL" sz="1400" b="0" i="0" u="none" strike="noStrike" cap="none" normalizeH="0" baseline="0" dirty="0">
                <a:ln>
                  <a:noFill/>
                </a:ln>
                <a:solidFill>
                  <a:srgbClr val="CC7832"/>
                </a:solidFill>
                <a:effectLst/>
                <a:latin typeface="JetBrains Mono"/>
              </a:rPr>
              <a:t>, </a:t>
            </a:r>
            <a:r>
              <a:rPr kumimoji="0" lang="he-IL" altLang="he-IL" sz="1400" b="0" i="0" u="none" strike="noStrike" cap="none" normalizeH="0" baseline="0" dirty="0" err="1">
                <a:ln>
                  <a:noFill/>
                </a:ln>
                <a:solidFill>
                  <a:srgbClr val="A9B7C6"/>
                </a:solidFill>
                <a:effectLst/>
                <a:latin typeface="JetBrains Mono"/>
              </a:rPr>
              <a:t>height</a:t>
            </a:r>
            <a:r>
              <a:rPr kumimoji="0" lang="he-IL" altLang="he-IL" sz="1400" b="0" i="0" u="none" strike="noStrike" cap="none" normalizeH="0" baseline="0" dirty="0">
                <a:ln>
                  <a:noFill/>
                </a:ln>
                <a:solidFill>
                  <a:srgbClr val="A9B7C6"/>
                </a:solidFill>
                <a:effectLst/>
                <a:latin typeface="JetBrains Mono"/>
              </a:rPr>
              <a:t>):</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err="1">
                <a:ln>
                  <a:noFill/>
                </a:ln>
                <a:solidFill>
                  <a:srgbClr val="94558D"/>
                </a:solidFill>
                <a:effectLst/>
                <a:latin typeface="JetBrains Mono"/>
              </a:rPr>
              <a:t>self</a:t>
            </a:r>
            <a:r>
              <a:rPr kumimoji="0" lang="he-IL" altLang="he-IL" sz="1400" b="0" i="0" u="none" strike="noStrike" cap="none" normalizeH="0" baseline="0" dirty="0" err="1">
                <a:ln>
                  <a:noFill/>
                </a:ln>
                <a:solidFill>
                  <a:srgbClr val="A9B7C6"/>
                </a:solidFill>
                <a:effectLst/>
                <a:latin typeface="JetBrains Mono"/>
              </a:rPr>
              <a:t>.width</a:t>
            </a:r>
            <a:r>
              <a:rPr kumimoji="0" lang="he-IL" altLang="he-IL" sz="1400" b="0" i="0" u="none" strike="noStrike" cap="none" normalizeH="0" baseline="0" dirty="0">
                <a:ln>
                  <a:noFill/>
                </a:ln>
                <a:solidFill>
                  <a:srgbClr val="A9B7C6"/>
                </a:solidFill>
                <a:effectLst/>
                <a:latin typeface="JetBrains Mono"/>
              </a:rPr>
              <a:t> = </a:t>
            </a:r>
            <a:r>
              <a:rPr kumimoji="0" lang="he-IL" altLang="he-IL" sz="1400" b="0" i="0" u="none" strike="noStrike" cap="none" normalizeH="0" baseline="0" dirty="0" err="1">
                <a:ln>
                  <a:noFill/>
                </a:ln>
                <a:solidFill>
                  <a:srgbClr val="A9B7C6"/>
                </a:solidFill>
                <a:effectLst/>
                <a:latin typeface="JetBrains Mono"/>
              </a:rPr>
              <a:t>width</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err="1">
                <a:ln>
                  <a:noFill/>
                </a:ln>
                <a:solidFill>
                  <a:srgbClr val="94558D"/>
                </a:solidFill>
                <a:effectLst/>
                <a:latin typeface="JetBrains Mono"/>
              </a:rPr>
              <a:t>self</a:t>
            </a:r>
            <a:r>
              <a:rPr kumimoji="0" lang="he-IL" altLang="he-IL" sz="1400" b="0" i="0" u="none" strike="noStrike" cap="none" normalizeH="0" baseline="0" dirty="0" err="1">
                <a:ln>
                  <a:noFill/>
                </a:ln>
                <a:solidFill>
                  <a:srgbClr val="A9B7C6"/>
                </a:solidFill>
                <a:effectLst/>
                <a:latin typeface="JetBrains Mono"/>
              </a:rPr>
              <a:t>.height</a:t>
            </a:r>
            <a:r>
              <a:rPr kumimoji="0" lang="he-IL" altLang="he-IL" sz="1400" b="0" i="0" u="none" strike="noStrike" cap="none" normalizeH="0" baseline="0" dirty="0">
                <a:ln>
                  <a:noFill/>
                </a:ln>
                <a:solidFill>
                  <a:srgbClr val="A9B7C6"/>
                </a:solidFill>
                <a:effectLst/>
                <a:latin typeface="JetBrains Mono"/>
              </a:rPr>
              <a:t> = </a:t>
            </a:r>
            <a:r>
              <a:rPr kumimoji="0" lang="he-IL" altLang="he-IL" sz="1400" b="0" i="0" u="none" strike="noStrike" cap="none" normalizeH="0" baseline="0" dirty="0" err="1">
                <a:ln>
                  <a:noFill/>
                </a:ln>
                <a:solidFill>
                  <a:srgbClr val="A9B7C6"/>
                </a:solidFill>
                <a:effectLst/>
                <a:latin typeface="JetBrains Mono"/>
              </a:rPr>
              <a:t>height</a:t>
            </a:r>
            <a:br>
              <a:rPr kumimoji="0" lang="he-IL" altLang="he-IL" sz="1400" b="0" i="0" u="none" strike="noStrike" cap="none" normalizeH="0" baseline="0" dirty="0">
                <a:ln>
                  <a:noFill/>
                </a:ln>
                <a:solidFill>
                  <a:srgbClr val="A9B7C6"/>
                </a:solidFill>
                <a:effectLst/>
                <a:latin typeface="JetBrains Mono"/>
              </a:rPr>
            </a:b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a:ln>
                  <a:noFill/>
                </a:ln>
                <a:solidFill>
                  <a:srgbClr val="CC7832"/>
                </a:solidFill>
                <a:effectLst/>
                <a:latin typeface="JetBrains Mono"/>
              </a:rPr>
              <a:t>def </a:t>
            </a:r>
            <a:r>
              <a:rPr kumimoji="0" lang="he-IL" altLang="he-IL" sz="1400" b="0" i="0" u="none" strike="noStrike" cap="none" normalizeH="0" baseline="0" dirty="0" err="1">
                <a:ln>
                  <a:noFill/>
                </a:ln>
                <a:solidFill>
                  <a:srgbClr val="FFC66D"/>
                </a:solidFill>
                <a:effectLst/>
                <a:latin typeface="JetBrains Mono"/>
              </a:rPr>
              <a:t>calculate_area</a:t>
            </a:r>
            <a:r>
              <a:rPr kumimoji="0" lang="he-IL" altLang="he-IL" sz="1400" b="0" i="0" u="none" strike="noStrike" cap="none" normalizeH="0" baseline="0" dirty="0">
                <a:ln>
                  <a:noFill/>
                </a:ln>
                <a:solidFill>
                  <a:srgbClr val="A9B7C6"/>
                </a:solidFill>
                <a:effectLst/>
                <a:latin typeface="JetBrains Mono"/>
              </a:rPr>
              <a:t>(</a:t>
            </a:r>
            <a:r>
              <a:rPr kumimoji="0" lang="he-IL" altLang="he-IL" sz="1400" b="0" i="0" u="none" strike="noStrike" cap="none" normalizeH="0" baseline="0" dirty="0" err="1">
                <a:ln>
                  <a:noFill/>
                </a:ln>
                <a:solidFill>
                  <a:srgbClr val="94558D"/>
                </a:solidFill>
                <a:effectLst/>
                <a:latin typeface="JetBrains Mono"/>
              </a:rPr>
              <a:t>self</a:t>
            </a:r>
            <a:r>
              <a:rPr kumimoji="0" lang="he-IL" altLang="he-IL" sz="1400" b="0" i="0" u="none" strike="noStrike" cap="none" normalizeH="0" baseline="0" dirty="0">
                <a:ln>
                  <a:noFill/>
                </a:ln>
                <a:solidFill>
                  <a:srgbClr val="A9B7C6"/>
                </a:solidFill>
                <a:effectLst/>
                <a:latin typeface="JetBrains Mono"/>
              </a:rPr>
              <a:t>):</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a:ln>
                  <a:noFill/>
                </a:ln>
                <a:solidFill>
                  <a:srgbClr val="CC7832"/>
                </a:solidFill>
                <a:effectLst/>
                <a:latin typeface="JetBrains Mono"/>
              </a:rPr>
              <a:t>return </a:t>
            </a:r>
            <a:r>
              <a:rPr kumimoji="0" lang="he-IL" altLang="he-IL" sz="1400" b="0" i="0" u="none" strike="noStrike" cap="none" normalizeH="0" baseline="0" dirty="0" err="1">
                <a:ln>
                  <a:noFill/>
                </a:ln>
                <a:solidFill>
                  <a:srgbClr val="94558D"/>
                </a:solidFill>
                <a:effectLst/>
                <a:latin typeface="JetBrains Mono"/>
              </a:rPr>
              <a:t>self</a:t>
            </a:r>
            <a:r>
              <a:rPr kumimoji="0" lang="he-IL" altLang="he-IL" sz="1400" b="0" i="0" u="none" strike="noStrike" cap="none" normalizeH="0" baseline="0" dirty="0" err="1">
                <a:ln>
                  <a:noFill/>
                </a:ln>
                <a:solidFill>
                  <a:srgbClr val="A9B7C6"/>
                </a:solidFill>
                <a:effectLst/>
                <a:latin typeface="JetBrains Mono"/>
              </a:rPr>
              <a:t>.width</a:t>
            </a:r>
            <a:r>
              <a:rPr kumimoji="0" lang="he-IL" altLang="he-IL" sz="1400" b="0" i="0" u="none" strike="noStrike" cap="none" normalizeH="0" baseline="0" dirty="0">
                <a:ln>
                  <a:noFill/>
                </a:ln>
                <a:solidFill>
                  <a:srgbClr val="A9B7C6"/>
                </a:solidFill>
                <a:effectLst/>
                <a:latin typeface="JetBrains Mono"/>
              </a:rPr>
              <a:t> * </a:t>
            </a:r>
            <a:r>
              <a:rPr kumimoji="0" lang="he-IL" altLang="he-IL" sz="1400" b="0" i="0" u="none" strike="noStrike" cap="none" normalizeH="0" baseline="0" dirty="0" err="1">
                <a:ln>
                  <a:noFill/>
                </a:ln>
                <a:solidFill>
                  <a:srgbClr val="94558D"/>
                </a:solidFill>
                <a:effectLst/>
                <a:latin typeface="JetBrains Mono"/>
              </a:rPr>
              <a:t>self</a:t>
            </a:r>
            <a:r>
              <a:rPr kumimoji="0" lang="he-IL" altLang="he-IL" sz="1400" b="0" i="0" u="none" strike="noStrike" cap="none" normalizeH="0" baseline="0" dirty="0" err="1">
                <a:ln>
                  <a:noFill/>
                </a:ln>
                <a:solidFill>
                  <a:srgbClr val="A9B7C6"/>
                </a:solidFill>
                <a:effectLst/>
                <a:latin typeface="JetBrains Mono"/>
              </a:rPr>
              <a:t>.height</a:t>
            </a:r>
            <a:br>
              <a:rPr kumimoji="0" lang="he-IL" altLang="he-IL" sz="1400" b="0" i="0" u="none" strike="noStrike" cap="none" normalizeH="0" baseline="0" dirty="0">
                <a:ln>
                  <a:noFill/>
                </a:ln>
                <a:solidFill>
                  <a:srgbClr val="A9B7C6"/>
                </a:solidFill>
                <a:effectLst/>
                <a:latin typeface="JetBrains Mono"/>
              </a:rPr>
            </a:b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CC7832"/>
                </a:solidFill>
                <a:effectLst/>
                <a:latin typeface="JetBrains Mono"/>
              </a:rPr>
              <a:t>class </a:t>
            </a:r>
            <a:r>
              <a:rPr kumimoji="0" lang="he-IL" altLang="he-IL" sz="1400" b="0" i="0" u="none" strike="noStrike" cap="none" normalizeH="0" baseline="0" dirty="0" err="1">
                <a:ln>
                  <a:noFill/>
                </a:ln>
                <a:solidFill>
                  <a:srgbClr val="A9B7C6"/>
                </a:solidFill>
                <a:effectLst/>
                <a:latin typeface="JetBrains Mono"/>
              </a:rPr>
              <a:t>Circle</a:t>
            </a:r>
            <a:r>
              <a:rPr kumimoji="0" lang="he-IL" altLang="he-IL" sz="1400" b="0" i="0" u="none" strike="noStrike" cap="none" normalizeH="0" baseline="0" dirty="0">
                <a:ln>
                  <a:noFill/>
                </a:ln>
                <a:solidFill>
                  <a:srgbClr val="A9B7C6"/>
                </a:solidFill>
                <a:effectLst/>
                <a:latin typeface="JetBrains Mono"/>
              </a:rPr>
              <a:t>(</a:t>
            </a:r>
            <a:r>
              <a:rPr kumimoji="0" lang="he-IL" altLang="he-IL" sz="1400" b="0" i="0" u="none" strike="noStrike" cap="none" normalizeH="0" baseline="0" dirty="0" err="1">
                <a:ln>
                  <a:noFill/>
                </a:ln>
                <a:solidFill>
                  <a:srgbClr val="A9B7C6"/>
                </a:solidFill>
                <a:effectLst/>
                <a:latin typeface="JetBrains Mono"/>
              </a:rPr>
              <a:t>Shape</a:t>
            </a:r>
            <a:r>
              <a:rPr kumimoji="0" lang="he-IL" altLang="he-IL" sz="1400" b="0" i="0" u="none" strike="noStrike" cap="none" normalizeH="0" baseline="0" dirty="0">
                <a:ln>
                  <a:noFill/>
                </a:ln>
                <a:solidFill>
                  <a:srgbClr val="A9B7C6"/>
                </a:solidFill>
                <a:effectLst/>
                <a:latin typeface="JetBrains Mono"/>
              </a:rPr>
              <a:t>):</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a:ln>
                  <a:noFill/>
                </a:ln>
                <a:solidFill>
                  <a:srgbClr val="CC7832"/>
                </a:solidFill>
                <a:effectLst/>
                <a:latin typeface="JetBrains Mono"/>
              </a:rPr>
              <a:t>def </a:t>
            </a:r>
            <a:r>
              <a:rPr kumimoji="0" lang="he-IL" altLang="he-IL" sz="1400" b="0" i="0" u="none" strike="noStrike" cap="none" normalizeH="0" baseline="0" dirty="0">
                <a:ln>
                  <a:noFill/>
                </a:ln>
                <a:solidFill>
                  <a:srgbClr val="B200B2"/>
                </a:solidFill>
                <a:effectLst/>
                <a:latin typeface="JetBrains Mono"/>
              </a:rPr>
              <a:t>__</a:t>
            </a:r>
            <a:r>
              <a:rPr kumimoji="0" lang="he-IL" altLang="he-IL" sz="1400" b="0" i="0" u="none" strike="noStrike" cap="none" normalizeH="0" baseline="0" dirty="0" err="1">
                <a:ln>
                  <a:noFill/>
                </a:ln>
                <a:solidFill>
                  <a:srgbClr val="B200B2"/>
                </a:solidFill>
                <a:effectLst/>
                <a:latin typeface="JetBrains Mono"/>
              </a:rPr>
              <a:t>init</a:t>
            </a:r>
            <a:r>
              <a:rPr kumimoji="0" lang="he-IL" altLang="he-IL" sz="1400" b="0" i="0" u="none" strike="noStrike" cap="none" normalizeH="0" baseline="0" dirty="0">
                <a:ln>
                  <a:noFill/>
                </a:ln>
                <a:solidFill>
                  <a:srgbClr val="B200B2"/>
                </a:solidFill>
                <a:effectLst/>
                <a:latin typeface="JetBrains Mono"/>
              </a:rPr>
              <a:t>__</a:t>
            </a:r>
            <a:r>
              <a:rPr kumimoji="0" lang="he-IL" altLang="he-IL" sz="1400" b="0" i="0" u="none" strike="noStrike" cap="none" normalizeH="0" baseline="0" dirty="0">
                <a:ln>
                  <a:noFill/>
                </a:ln>
                <a:solidFill>
                  <a:srgbClr val="A9B7C6"/>
                </a:solidFill>
                <a:effectLst/>
                <a:latin typeface="JetBrains Mono"/>
              </a:rPr>
              <a:t>(</a:t>
            </a:r>
            <a:r>
              <a:rPr kumimoji="0" lang="he-IL" altLang="he-IL" sz="1400" b="0" i="0" u="none" strike="noStrike" cap="none" normalizeH="0" baseline="0" dirty="0" err="1">
                <a:ln>
                  <a:noFill/>
                </a:ln>
                <a:solidFill>
                  <a:srgbClr val="94558D"/>
                </a:solidFill>
                <a:effectLst/>
                <a:latin typeface="JetBrains Mono"/>
              </a:rPr>
              <a:t>self</a:t>
            </a:r>
            <a:r>
              <a:rPr kumimoji="0" lang="he-IL" altLang="he-IL" sz="1400" b="0" i="0" u="none" strike="noStrike" cap="none" normalizeH="0" baseline="0" dirty="0">
                <a:ln>
                  <a:noFill/>
                </a:ln>
                <a:solidFill>
                  <a:srgbClr val="CC7832"/>
                </a:solidFill>
                <a:effectLst/>
                <a:latin typeface="JetBrains Mono"/>
              </a:rPr>
              <a:t>, </a:t>
            </a:r>
            <a:r>
              <a:rPr kumimoji="0" lang="he-IL" altLang="he-IL" sz="1400" b="0" i="0" u="none" strike="noStrike" cap="none" normalizeH="0" baseline="0" dirty="0" err="1">
                <a:ln>
                  <a:noFill/>
                </a:ln>
                <a:solidFill>
                  <a:srgbClr val="A9B7C6"/>
                </a:solidFill>
                <a:effectLst/>
                <a:latin typeface="JetBrains Mono"/>
              </a:rPr>
              <a:t>radius</a:t>
            </a:r>
            <a:r>
              <a:rPr kumimoji="0" lang="he-IL" altLang="he-IL" sz="1400" b="0" i="0" u="none" strike="noStrike" cap="none" normalizeH="0" baseline="0" dirty="0">
                <a:ln>
                  <a:noFill/>
                </a:ln>
                <a:solidFill>
                  <a:srgbClr val="A9B7C6"/>
                </a:solidFill>
                <a:effectLst/>
                <a:latin typeface="JetBrains Mono"/>
              </a:rPr>
              <a:t>):</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err="1">
                <a:ln>
                  <a:noFill/>
                </a:ln>
                <a:solidFill>
                  <a:srgbClr val="94558D"/>
                </a:solidFill>
                <a:effectLst/>
                <a:latin typeface="JetBrains Mono"/>
              </a:rPr>
              <a:t>self</a:t>
            </a:r>
            <a:r>
              <a:rPr kumimoji="0" lang="he-IL" altLang="he-IL" sz="1400" b="0" i="0" u="none" strike="noStrike" cap="none" normalizeH="0" baseline="0" dirty="0" err="1">
                <a:ln>
                  <a:noFill/>
                </a:ln>
                <a:solidFill>
                  <a:srgbClr val="A9B7C6"/>
                </a:solidFill>
                <a:effectLst/>
                <a:latin typeface="JetBrains Mono"/>
              </a:rPr>
              <a:t>.radius</a:t>
            </a:r>
            <a:r>
              <a:rPr kumimoji="0" lang="he-IL" altLang="he-IL" sz="1400" b="0" i="0" u="none" strike="noStrike" cap="none" normalizeH="0" baseline="0" dirty="0">
                <a:ln>
                  <a:noFill/>
                </a:ln>
                <a:solidFill>
                  <a:srgbClr val="A9B7C6"/>
                </a:solidFill>
                <a:effectLst/>
                <a:latin typeface="JetBrains Mono"/>
              </a:rPr>
              <a:t> = </a:t>
            </a:r>
            <a:r>
              <a:rPr kumimoji="0" lang="he-IL" altLang="he-IL" sz="1400" b="0" i="0" u="none" strike="noStrike" cap="none" normalizeH="0" baseline="0" dirty="0" err="1">
                <a:ln>
                  <a:noFill/>
                </a:ln>
                <a:solidFill>
                  <a:srgbClr val="A9B7C6"/>
                </a:solidFill>
                <a:effectLst/>
                <a:latin typeface="JetBrains Mono"/>
              </a:rPr>
              <a:t>radius</a:t>
            </a:r>
            <a:br>
              <a:rPr kumimoji="0" lang="he-IL" altLang="he-IL" sz="1400" b="0" i="0" u="none" strike="noStrike" cap="none" normalizeH="0" baseline="0" dirty="0">
                <a:ln>
                  <a:noFill/>
                </a:ln>
                <a:solidFill>
                  <a:srgbClr val="A9B7C6"/>
                </a:solidFill>
                <a:effectLst/>
                <a:latin typeface="JetBrains Mono"/>
              </a:rPr>
            </a:b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a:ln>
                  <a:noFill/>
                </a:ln>
                <a:solidFill>
                  <a:srgbClr val="CC7832"/>
                </a:solidFill>
                <a:effectLst/>
                <a:latin typeface="JetBrains Mono"/>
              </a:rPr>
              <a:t>def </a:t>
            </a:r>
            <a:r>
              <a:rPr kumimoji="0" lang="he-IL" altLang="he-IL" sz="1400" b="0" i="0" u="none" strike="noStrike" cap="none" normalizeH="0" baseline="0" dirty="0" err="1">
                <a:ln>
                  <a:noFill/>
                </a:ln>
                <a:solidFill>
                  <a:srgbClr val="FFC66D"/>
                </a:solidFill>
                <a:effectLst/>
                <a:latin typeface="JetBrains Mono"/>
              </a:rPr>
              <a:t>calculate_area</a:t>
            </a:r>
            <a:r>
              <a:rPr kumimoji="0" lang="he-IL" altLang="he-IL" sz="1400" b="0" i="0" u="none" strike="noStrike" cap="none" normalizeH="0" baseline="0" dirty="0">
                <a:ln>
                  <a:noFill/>
                </a:ln>
                <a:solidFill>
                  <a:srgbClr val="A9B7C6"/>
                </a:solidFill>
                <a:effectLst/>
                <a:latin typeface="JetBrains Mono"/>
              </a:rPr>
              <a:t>(</a:t>
            </a:r>
            <a:r>
              <a:rPr kumimoji="0" lang="he-IL" altLang="he-IL" sz="1400" b="0" i="0" u="none" strike="noStrike" cap="none" normalizeH="0" baseline="0" dirty="0" err="1">
                <a:ln>
                  <a:noFill/>
                </a:ln>
                <a:solidFill>
                  <a:srgbClr val="94558D"/>
                </a:solidFill>
                <a:effectLst/>
                <a:latin typeface="JetBrains Mono"/>
              </a:rPr>
              <a:t>self</a:t>
            </a:r>
            <a:r>
              <a:rPr kumimoji="0" lang="he-IL" altLang="he-IL" sz="1400" b="0" i="0" u="none" strike="noStrike" cap="none" normalizeH="0" baseline="0" dirty="0">
                <a:ln>
                  <a:noFill/>
                </a:ln>
                <a:solidFill>
                  <a:srgbClr val="A9B7C6"/>
                </a:solidFill>
                <a:effectLst/>
                <a:latin typeface="JetBrains Mono"/>
              </a:rPr>
              <a:t>):</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a:ln>
                  <a:noFill/>
                </a:ln>
                <a:solidFill>
                  <a:srgbClr val="CC7832"/>
                </a:solidFill>
                <a:effectLst/>
                <a:latin typeface="JetBrains Mono"/>
              </a:rPr>
              <a:t>return </a:t>
            </a:r>
            <a:r>
              <a:rPr kumimoji="0" lang="he-IL" altLang="he-IL" sz="1400" b="0" i="0" u="none" strike="noStrike" cap="none" normalizeH="0" baseline="0" dirty="0" err="1">
                <a:ln>
                  <a:noFill/>
                </a:ln>
                <a:solidFill>
                  <a:srgbClr val="94558D"/>
                </a:solidFill>
                <a:effectLst/>
                <a:latin typeface="JetBrains Mono"/>
              </a:rPr>
              <a:t>self</a:t>
            </a:r>
            <a:r>
              <a:rPr lang="he-IL" altLang="he-IL" sz="1400" dirty="0">
                <a:solidFill>
                  <a:srgbClr val="94558D"/>
                </a:solidFill>
                <a:latin typeface="JetBrains Mono"/>
              </a:rPr>
              <a:t>.</a:t>
            </a:r>
            <a:r>
              <a:rPr lang="en-US" altLang="he-IL" sz="1400" dirty="0">
                <a:solidFill>
                  <a:srgbClr val="A9B7C6"/>
                </a:solidFill>
                <a:latin typeface="JetBrains Mono"/>
              </a:rPr>
              <a:t>radius</a:t>
            </a:r>
            <a:r>
              <a:rPr lang="en-US" altLang="he-IL" sz="1400" dirty="0">
                <a:solidFill>
                  <a:srgbClr val="6897BB"/>
                </a:solidFill>
                <a:latin typeface="JetBrains Mono"/>
              </a:rPr>
              <a:t>*3.14 </a:t>
            </a:r>
            <a:r>
              <a:rPr lang="en-US" altLang="he-IL" sz="1400" dirty="0">
                <a:solidFill>
                  <a:srgbClr val="A9B7C6"/>
                </a:solidFill>
                <a:latin typeface="JetBrains Mono"/>
              </a:rPr>
              <a:t>**</a:t>
            </a:r>
            <a:r>
              <a:rPr kumimoji="0" lang="he-IL" altLang="he-IL" sz="1400" b="0" i="0" u="none" strike="noStrike" cap="none" normalizeH="0" baseline="0" dirty="0">
                <a:ln>
                  <a:noFill/>
                </a:ln>
                <a:solidFill>
                  <a:srgbClr val="6897BB"/>
                </a:solidFill>
                <a:effectLst/>
                <a:latin typeface="JetBrains Mono"/>
              </a:rPr>
              <a:t> 2</a:t>
            </a:r>
            <a:br>
              <a:rPr kumimoji="0" lang="he-IL" altLang="he-IL" sz="1400" b="0" i="0" u="none" strike="noStrike" cap="none" normalizeH="0" baseline="0" dirty="0">
                <a:ln>
                  <a:noFill/>
                </a:ln>
                <a:solidFill>
                  <a:srgbClr val="6897BB"/>
                </a:solidFill>
                <a:effectLst/>
                <a:latin typeface="JetBrains Mono"/>
              </a:rPr>
            </a:br>
            <a:br>
              <a:rPr kumimoji="0" lang="he-IL" altLang="he-IL" sz="1400" b="0" i="0" u="none" strike="noStrike" cap="none" normalizeH="0" baseline="0" dirty="0">
                <a:ln>
                  <a:noFill/>
                </a:ln>
                <a:solidFill>
                  <a:srgbClr val="6897BB"/>
                </a:solidFill>
                <a:effectLst/>
                <a:latin typeface="JetBrains Mono"/>
              </a:rPr>
            </a:br>
            <a:r>
              <a:rPr kumimoji="0" lang="he-IL" altLang="he-IL" sz="1400" b="0" i="0" u="none" strike="noStrike" cap="none" normalizeH="0" baseline="0" dirty="0">
                <a:ln>
                  <a:noFill/>
                </a:ln>
                <a:solidFill>
                  <a:srgbClr val="CC7832"/>
                </a:solidFill>
                <a:effectLst/>
                <a:latin typeface="JetBrains Mono"/>
              </a:rPr>
              <a:t>class </a:t>
            </a:r>
            <a:r>
              <a:rPr kumimoji="0" lang="he-IL" altLang="he-IL" sz="1400" b="0" i="0" u="none" strike="noStrike" cap="none" normalizeH="0" baseline="0" dirty="0" err="1">
                <a:ln>
                  <a:noFill/>
                </a:ln>
                <a:solidFill>
                  <a:srgbClr val="A9B7C6"/>
                </a:solidFill>
                <a:effectLst/>
                <a:latin typeface="JetBrains Mono"/>
              </a:rPr>
              <a:t>AreaCalculator</a:t>
            </a:r>
            <a:r>
              <a:rPr kumimoji="0" lang="he-IL" altLang="he-IL" sz="1400" b="0" i="0" u="none" strike="noStrike" cap="none" normalizeH="0" baseline="0" dirty="0">
                <a:ln>
                  <a:noFill/>
                </a:ln>
                <a:solidFill>
                  <a:srgbClr val="A9B7C6"/>
                </a:solidFill>
                <a:effectLst/>
                <a:latin typeface="JetBrains Mono"/>
              </a:rPr>
              <a:t>:</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a:ln>
                  <a:noFill/>
                </a:ln>
                <a:solidFill>
                  <a:srgbClr val="CC7832"/>
                </a:solidFill>
                <a:effectLst/>
                <a:latin typeface="JetBrains Mono"/>
              </a:rPr>
              <a:t>def </a:t>
            </a:r>
            <a:r>
              <a:rPr kumimoji="0" lang="he-IL" altLang="he-IL" sz="1400" b="0" i="0" u="none" strike="noStrike" cap="none" normalizeH="0" baseline="0" dirty="0" err="1">
                <a:ln>
                  <a:noFill/>
                </a:ln>
                <a:solidFill>
                  <a:srgbClr val="FFC66D"/>
                </a:solidFill>
                <a:effectLst/>
                <a:latin typeface="JetBrains Mono"/>
              </a:rPr>
              <a:t>calculate_area</a:t>
            </a:r>
            <a:r>
              <a:rPr kumimoji="0" lang="he-IL" altLang="he-IL" sz="1400" b="0" i="0" u="none" strike="noStrike" cap="none" normalizeH="0" baseline="0" dirty="0">
                <a:ln>
                  <a:noFill/>
                </a:ln>
                <a:solidFill>
                  <a:srgbClr val="A9B7C6"/>
                </a:solidFill>
                <a:effectLst/>
                <a:latin typeface="JetBrains Mono"/>
              </a:rPr>
              <a:t>(</a:t>
            </a:r>
            <a:r>
              <a:rPr kumimoji="0" lang="he-IL" altLang="he-IL" sz="1400" b="0" i="0" u="none" strike="noStrike" cap="none" normalizeH="0" baseline="0" dirty="0" err="1">
                <a:ln>
                  <a:noFill/>
                </a:ln>
                <a:solidFill>
                  <a:srgbClr val="94558D"/>
                </a:solidFill>
                <a:effectLst/>
                <a:latin typeface="JetBrains Mono"/>
              </a:rPr>
              <a:t>self</a:t>
            </a:r>
            <a:r>
              <a:rPr kumimoji="0" lang="he-IL" altLang="he-IL" sz="1400" b="0" i="0" u="none" strike="noStrike" cap="none" normalizeH="0" baseline="0" dirty="0">
                <a:ln>
                  <a:noFill/>
                </a:ln>
                <a:solidFill>
                  <a:srgbClr val="CC7832"/>
                </a:solidFill>
                <a:effectLst/>
                <a:latin typeface="JetBrains Mono"/>
              </a:rPr>
              <a:t>, </a:t>
            </a:r>
            <a:r>
              <a:rPr kumimoji="0" lang="he-IL" altLang="he-IL" sz="1400" b="0" i="0" u="none" strike="noStrike" cap="none" normalizeH="0" baseline="0" dirty="0" err="1">
                <a:ln>
                  <a:noFill/>
                </a:ln>
                <a:solidFill>
                  <a:srgbClr val="A9B7C6"/>
                </a:solidFill>
                <a:effectLst/>
                <a:latin typeface="JetBrains Mono"/>
              </a:rPr>
              <a:t>shape</a:t>
            </a:r>
            <a:r>
              <a:rPr kumimoji="0" lang="he-IL" altLang="he-IL" sz="1400" b="0" i="0" u="none" strike="noStrike" cap="none" normalizeH="0" baseline="0" dirty="0">
                <a:ln>
                  <a:noFill/>
                </a:ln>
                <a:solidFill>
                  <a:srgbClr val="A9B7C6"/>
                </a:solidFill>
                <a:effectLst/>
                <a:latin typeface="JetBrains Mono"/>
              </a:rPr>
              <a:t>):</a:t>
            </a:r>
            <a:br>
              <a:rPr kumimoji="0" lang="he-IL" altLang="he-IL" sz="1400" b="0" i="0" u="none" strike="noStrike" cap="none" normalizeH="0" baseline="0" dirty="0">
                <a:ln>
                  <a:noFill/>
                </a:ln>
                <a:solidFill>
                  <a:srgbClr val="A9B7C6"/>
                </a:solidFill>
                <a:effectLst/>
                <a:latin typeface="JetBrains Mono"/>
              </a:rPr>
            </a:br>
            <a:r>
              <a:rPr kumimoji="0" lang="he-IL" altLang="he-IL" sz="1400" b="0" i="0" u="none" strike="noStrike" cap="none" normalizeH="0" baseline="0" dirty="0">
                <a:ln>
                  <a:noFill/>
                </a:ln>
                <a:solidFill>
                  <a:srgbClr val="A9B7C6"/>
                </a:solidFill>
                <a:effectLst/>
                <a:latin typeface="JetBrains Mono"/>
              </a:rPr>
              <a:t>        </a:t>
            </a:r>
            <a:r>
              <a:rPr kumimoji="0" lang="he-IL" altLang="he-IL" sz="1400" b="0" i="0" u="none" strike="noStrike" cap="none" normalizeH="0" baseline="0" dirty="0">
                <a:ln>
                  <a:noFill/>
                </a:ln>
                <a:solidFill>
                  <a:srgbClr val="808080"/>
                </a:solidFill>
                <a:effectLst/>
                <a:latin typeface="JetBrains Mono"/>
              </a:rPr>
              <a:t># The </a:t>
            </a:r>
            <a:r>
              <a:rPr kumimoji="0" lang="he-IL" altLang="he-IL" sz="1400" b="0" i="0" u="none" strike="noStrike" cap="none" normalizeH="0" baseline="0" dirty="0" err="1">
                <a:ln>
                  <a:noFill/>
                </a:ln>
                <a:solidFill>
                  <a:srgbClr val="808080"/>
                </a:solidFill>
                <a:effectLst/>
                <a:latin typeface="JetBrains Mono"/>
              </a:rPr>
              <a:t>AreaCalculator</a:t>
            </a:r>
            <a:r>
              <a:rPr kumimoji="0" lang="he-IL" altLang="he-IL" sz="1400" b="0" i="0" u="none" strike="noStrike" cap="none" normalizeH="0" baseline="0" dirty="0">
                <a:ln>
                  <a:noFill/>
                </a:ln>
                <a:solidFill>
                  <a:srgbClr val="808080"/>
                </a:solidFill>
                <a:effectLst/>
                <a:latin typeface="JetBrains Mono"/>
              </a:rPr>
              <a:t> class is </a:t>
            </a:r>
            <a:r>
              <a:rPr kumimoji="0" lang="he-IL" altLang="he-IL" sz="1400" b="0" i="0" u="none" strike="noStrike" cap="none" normalizeH="0" baseline="0" dirty="0" err="1">
                <a:ln>
                  <a:noFill/>
                </a:ln>
                <a:solidFill>
                  <a:srgbClr val="808080"/>
                </a:solidFill>
                <a:effectLst/>
                <a:latin typeface="JetBrains Mono"/>
              </a:rPr>
              <a:t>now</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closed</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for</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modification</a:t>
            </a:r>
            <a:br>
              <a:rPr kumimoji="0" lang="he-IL" altLang="he-IL" sz="1400" b="0" i="0" u="none" strike="noStrike" cap="none" normalizeH="0" baseline="0" dirty="0">
                <a:ln>
                  <a:noFill/>
                </a:ln>
                <a:solidFill>
                  <a:srgbClr val="808080"/>
                </a:solidFill>
                <a:effectLst/>
                <a:latin typeface="JetBrains Mono"/>
              </a:rPr>
            </a:br>
            <a:r>
              <a:rPr kumimoji="0" lang="he-IL" altLang="he-IL" sz="1400" b="0" i="0" u="none" strike="noStrike" cap="none" normalizeH="0" baseline="0" dirty="0">
                <a:ln>
                  <a:noFill/>
                </a:ln>
                <a:solidFill>
                  <a:srgbClr val="808080"/>
                </a:solidFill>
                <a:effectLst/>
                <a:latin typeface="JetBrains Mono"/>
              </a:rPr>
              <a:t>        # </a:t>
            </a:r>
            <a:r>
              <a:rPr kumimoji="0" lang="he-IL" altLang="he-IL" sz="1400" b="0" i="0" u="none" strike="noStrike" cap="none" normalizeH="0" baseline="0" dirty="0" err="1">
                <a:ln>
                  <a:noFill/>
                </a:ln>
                <a:solidFill>
                  <a:srgbClr val="808080"/>
                </a:solidFill>
                <a:effectLst/>
                <a:latin typeface="JetBrains Mono"/>
              </a:rPr>
              <a:t>but</a:t>
            </a:r>
            <a:r>
              <a:rPr kumimoji="0" lang="he-IL" altLang="he-IL" sz="1400" b="0" i="0" u="none" strike="noStrike" cap="none" normalizeH="0" baseline="0" dirty="0">
                <a:ln>
                  <a:noFill/>
                </a:ln>
                <a:solidFill>
                  <a:srgbClr val="808080"/>
                </a:solidFill>
                <a:effectLst/>
                <a:latin typeface="JetBrains Mono"/>
              </a:rPr>
              <a:t> open </a:t>
            </a:r>
            <a:r>
              <a:rPr kumimoji="0" lang="he-IL" altLang="he-IL" sz="1400" b="0" i="0" u="none" strike="noStrike" cap="none" normalizeH="0" baseline="0" dirty="0" err="1">
                <a:ln>
                  <a:noFill/>
                </a:ln>
                <a:solidFill>
                  <a:srgbClr val="808080"/>
                </a:solidFill>
                <a:effectLst/>
                <a:latin typeface="JetBrains Mono"/>
              </a:rPr>
              <a:t>for</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extension</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Adding</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support</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for</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new</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shapes</a:t>
            </a:r>
            <a:r>
              <a:rPr kumimoji="0" lang="he-IL" altLang="he-IL" sz="1400" b="0" i="0" u="none" strike="noStrike" cap="none" normalizeH="0" baseline="0" dirty="0">
                <a:ln>
                  <a:noFill/>
                </a:ln>
                <a:solidFill>
                  <a:srgbClr val="808080"/>
                </a:solidFill>
                <a:effectLst/>
                <a:latin typeface="JetBrains Mono"/>
              </a:rPr>
              <a:t> is </a:t>
            </a:r>
            <a:r>
              <a:rPr kumimoji="0" lang="he-IL" altLang="he-IL" sz="1400" b="0" i="0" u="none" strike="noStrike" cap="none" normalizeH="0" baseline="0" dirty="0" err="1">
                <a:ln>
                  <a:noFill/>
                </a:ln>
                <a:solidFill>
                  <a:srgbClr val="808080"/>
                </a:solidFill>
                <a:effectLst/>
                <a:latin typeface="JetBrains Mono"/>
              </a:rPr>
              <a:t>done</a:t>
            </a:r>
            <a:br>
              <a:rPr kumimoji="0" lang="he-IL" altLang="he-IL" sz="1400" b="0" i="0" u="none" strike="noStrike" cap="none" normalizeH="0" baseline="0" dirty="0">
                <a:ln>
                  <a:noFill/>
                </a:ln>
                <a:solidFill>
                  <a:srgbClr val="808080"/>
                </a:solidFill>
                <a:effectLst/>
                <a:latin typeface="JetBrains Mono"/>
              </a:rPr>
            </a:br>
            <a:r>
              <a:rPr kumimoji="0" lang="he-IL" altLang="he-IL" sz="1400" b="0" i="0" u="none" strike="noStrike" cap="none" normalizeH="0" baseline="0" dirty="0">
                <a:ln>
                  <a:noFill/>
                </a:ln>
                <a:solidFill>
                  <a:srgbClr val="808080"/>
                </a:solidFill>
                <a:effectLst/>
                <a:latin typeface="JetBrains Mono"/>
              </a:rPr>
              <a:t>        # </a:t>
            </a:r>
            <a:r>
              <a:rPr kumimoji="0" lang="he-IL" altLang="he-IL" sz="1400" b="0" i="0" u="none" strike="noStrike" cap="none" normalizeH="0" baseline="0" dirty="0" err="1">
                <a:ln>
                  <a:noFill/>
                </a:ln>
                <a:solidFill>
                  <a:srgbClr val="808080"/>
                </a:solidFill>
                <a:effectLst/>
                <a:latin typeface="JetBrains Mono"/>
              </a:rPr>
              <a:t>by</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creating</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new</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classes</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that</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extend</a:t>
            </a:r>
            <a:r>
              <a:rPr kumimoji="0" lang="he-IL" altLang="he-IL" sz="1400" b="0" i="0" u="none" strike="noStrike" cap="none" normalizeH="0" baseline="0" dirty="0">
                <a:ln>
                  <a:noFill/>
                </a:ln>
                <a:solidFill>
                  <a:srgbClr val="808080"/>
                </a:solidFill>
                <a:effectLst/>
                <a:latin typeface="JetBrains Mono"/>
              </a:rPr>
              <a:t> the </a:t>
            </a:r>
            <a:r>
              <a:rPr kumimoji="0" lang="he-IL" altLang="he-IL" sz="1400" b="0" i="0" u="none" strike="noStrike" cap="none" normalizeH="0" baseline="0" dirty="0" err="1">
                <a:ln>
                  <a:noFill/>
                </a:ln>
                <a:solidFill>
                  <a:srgbClr val="808080"/>
                </a:solidFill>
                <a:effectLst/>
                <a:latin typeface="JetBrains Mono"/>
              </a:rPr>
              <a:t>Shape</a:t>
            </a: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err="1">
                <a:ln>
                  <a:noFill/>
                </a:ln>
                <a:solidFill>
                  <a:srgbClr val="808080"/>
                </a:solidFill>
                <a:effectLst/>
                <a:latin typeface="JetBrains Mono"/>
              </a:rPr>
              <a:t>base</a:t>
            </a:r>
            <a:r>
              <a:rPr kumimoji="0" lang="he-IL" altLang="he-IL" sz="1400" b="0" i="0" u="none" strike="noStrike" cap="none" normalizeH="0" baseline="0" dirty="0">
                <a:ln>
                  <a:noFill/>
                </a:ln>
                <a:solidFill>
                  <a:srgbClr val="808080"/>
                </a:solidFill>
                <a:effectLst/>
                <a:latin typeface="JetBrains Mono"/>
              </a:rPr>
              <a:t> class.</a:t>
            </a:r>
            <a:br>
              <a:rPr kumimoji="0" lang="he-IL" altLang="he-IL" sz="1400" b="0" i="0" u="none" strike="noStrike" cap="none" normalizeH="0" baseline="0" dirty="0">
                <a:ln>
                  <a:noFill/>
                </a:ln>
                <a:solidFill>
                  <a:srgbClr val="808080"/>
                </a:solidFill>
                <a:effectLst/>
                <a:latin typeface="JetBrains Mono"/>
              </a:rPr>
            </a:br>
            <a:r>
              <a:rPr kumimoji="0" lang="he-IL" altLang="he-IL" sz="1400" b="0" i="0" u="none" strike="noStrike" cap="none" normalizeH="0" baseline="0" dirty="0">
                <a:ln>
                  <a:noFill/>
                </a:ln>
                <a:solidFill>
                  <a:srgbClr val="808080"/>
                </a:solidFill>
                <a:effectLst/>
                <a:latin typeface="JetBrains Mono"/>
              </a:rPr>
              <a:t>        </a:t>
            </a:r>
            <a:r>
              <a:rPr kumimoji="0" lang="he-IL" altLang="he-IL" sz="1400" b="0" i="0" u="none" strike="noStrike" cap="none" normalizeH="0" baseline="0" dirty="0">
                <a:ln>
                  <a:noFill/>
                </a:ln>
                <a:solidFill>
                  <a:srgbClr val="CC7832"/>
                </a:solidFill>
                <a:effectLst/>
                <a:latin typeface="JetBrains Mono"/>
              </a:rPr>
              <a:t>return </a:t>
            </a:r>
            <a:r>
              <a:rPr kumimoji="0" lang="he-IL" altLang="he-IL" sz="1400" b="0" i="0" u="none" strike="noStrike" cap="none" normalizeH="0" baseline="0" dirty="0" err="1">
                <a:ln>
                  <a:noFill/>
                </a:ln>
                <a:solidFill>
                  <a:srgbClr val="A9B7C6"/>
                </a:solidFill>
                <a:effectLst/>
                <a:latin typeface="JetBrains Mono"/>
              </a:rPr>
              <a:t>shape.calculate_area</a:t>
            </a:r>
            <a:r>
              <a:rPr kumimoji="0" lang="he-IL" altLang="he-IL" sz="1400" b="0" i="0" u="none" strike="noStrike" cap="none" normalizeH="0" baseline="0" dirty="0">
                <a:ln>
                  <a:noFill/>
                </a:ln>
                <a:solidFill>
                  <a:srgbClr val="A9B7C6"/>
                </a:solidFill>
                <a:effectLst/>
                <a:latin typeface="JetBrains Mono"/>
              </a:rPr>
              <a:t>()</a:t>
            </a:r>
            <a:endParaRPr kumimoji="0" lang="he-IL" altLang="he-IL" sz="3600" b="0" i="0" u="none" strike="noStrike" cap="none" normalizeH="0" baseline="0" dirty="0">
              <a:ln>
                <a:noFill/>
              </a:ln>
              <a:solidFill>
                <a:schemeClr val="tx1"/>
              </a:solidFill>
              <a:effectLst/>
              <a:latin typeface="Arial" panose="020B0604020202020204" pitchFamily="34" charset="0"/>
            </a:endParaRPr>
          </a:p>
        </p:txBody>
      </p:sp>
      <p:sp>
        <p:nvSpPr>
          <p:cNvPr id="10" name="מלבן 9">
            <a:extLst>
              <a:ext uri="{FF2B5EF4-FFF2-40B4-BE49-F238E27FC236}">
                <a16:creationId xmlns:a16="http://schemas.microsoft.com/office/drawing/2014/main" id="{51CA1A43-675E-9040-797F-F1E9F16DC60A}"/>
              </a:ext>
            </a:extLst>
          </p:cNvPr>
          <p:cNvSpPr/>
          <p:nvPr/>
        </p:nvSpPr>
        <p:spPr>
          <a:xfrm>
            <a:off x="1929471" y="982344"/>
            <a:ext cx="1505540"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rgbClr val="FF0000"/>
                </a:solidFill>
                <a:effectLst>
                  <a:outerShdw blurRad="12700" dist="38100" dir="2700000" algn="tl" rotWithShape="0">
                    <a:srgbClr val="FF0000"/>
                  </a:outerShdw>
                </a:effectLst>
              </a:rPr>
              <a:t>Bad</a:t>
            </a:r>
            <a:endParaRPr lang="he-IL" sz="5400" b="1" dirty="0">
              <a:ln w="9525">
                <a:solidFill>
                  <a:schemeClr val="bg1"/>
                </a:solidFill>
                <a:prstDash val="solid"/>
              </a:ln>
              <a:solidFill>
                <a:srgbClr val="FF0000"/>
              </a:solidFill>
              <a:effectLst>
                <a:outerShdw blurRad="12700" dist="38100" dir="2700000" algn="tl" rotWithShape="0">
                  <a:srgbClr val="FF0000"/>
                </a:outerShdw>
              </a:effectLst>
            </a:endParaRPr>
          </a:p>
        </p:txBody>
      </p:sp>
      <p:sp>
        <p:nvSpPr>
          <p:cNvPr id="11" name="מלבן 10">
            <a:extLst>
              <a:ext uri="{FF2B5EF4-FFF2-40B4-BE49-F238E27FC236}">
                <a16:creationId xmlns:a16="http://schemas.microsoft.com/office/drawing/2014/main" id="{DE401F46-F98E-3A73-A9A9-9984EE885A92}"/>
              </a:ext>
            </a:extLst>
          </p:cNvPr>
          <p:cNvSpPr/>
          <p:nvPr/>
        </p:nvSpPr>
        <p:spPr>
          <a:xfrm>
            <a:off x="9970817" y="674568"/>
            <a:ext cx="199766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Good</a:t>
            </a:r>
            <a:endParaRPr lang="he-IL"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7090920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D86BF801-EB32-6468-2999-3EDAEBAF7045}"/>
              </a:ext>
            </a:extLst>
          </p:cNvPr>
          <p:cNvSpPr txBox="1"/>
          <p:nvPr/>
        </p:nvSpPr>
        <p:spPr>
          <a:xfrm>
            <a:off x="878840" y="1327880"/>
            <a:ext cx="10434320" cy="3694409"/>
          </a:xfrm>
          <a:prstGeom prst="rect">
            <a:avLst/>
          </a:prstGeom>
          <a:noFill/>
        </p:spPr>
        <p:txBody>
          <a:bodyPr wrap="square" rtlCol="1">
            <a:spAutoFit/>
          </a:bodyPr>
          <a:lstStyle/>
          <a:p>
            <a:pPr algn="ctr" rtl="1">
              <a:lnSpc>
                <a:spcPct val="150000"/>
              </a:lnSpc>
            </a:pPr>
            <a:r>
              <a:rPr lang="en-US" sz="3200" b="1" u="sng" cap="all" dirty="0">
                <a:solidFill>
                  <a:schemeClr val="accent1"/>
                </a:solidFill>
                <a:latin typeface="+mj-lt"/>
                <a:ea typeface="+mj-ea"/>
                <a:cs typeface="+mj-cs"/>
              </a:rPr>
              <a:t>L - </a:t>
            </a:r>
            <a:r>
              <a:rPr lang="en-US" sz="3200" b="1" u="sng" cap="all" dirty="0" err="1">
                <a:solidFill>
                  <a:schemeClr val="accent1"/>
                </a:solidFill>
                <a:latin typeface="+mj-lt"/>
                <a:ea typeface="+mj-ea"/>
                <a:cs typeface="+mj-cs"/>
              </a:rPr>
              <a:t>Liskov</a:t>
            </a:r>
            <a:r>
              <a:rPr lang="en-US" sz="3200" b="1" u="sng" cap="all" dirty="0">
                <a:solidFill>
                  <a:schemeClr val="accent1"/>
                </a:solidFill>
                <a:latin typeface="+mj-lt"/>
                <a:ea typeface="+mj-ea"/>
                <a:cs typeface="+mj-cs"/>
              </a:rPr>
              <a:t> Substitution Principle</a:t>
            </a:r>
          </a:p>
          <a:p>
            <a:pPr algn="ctr" rtl="1">
              <a:lnSpc>
                <a:spcPct val="150000"/>
              </a:lnSpc>
            </a:pPr>
            <a:endParaRPr lang="en-US" sz="3200" dirty="0"/>
          </a:p>
          <a:p>
            <a:pPr algn="ctr" rtl="1">
              <a:lnSpc>
                <a:spcPct val="150000"/>
              </a:lnSpc>
            </a:pPr>
            <a:r>
              <a:rPr lang="en-US" sz="3200" dirty="0"/>
              <a:t> </a:t>
            </a:r>
            <a:r>
              <a:rPr lang="he-IL" sz="3200" dirty="0"/>
              <a:t>פונקציות המשתמשות במשתנים מסוג מחלקת אב, חייבות להיות מסוגלות לפעול בצורה תקינה גם על כל סוגי האובייקטים מסוג הבן </a:t>
            </a:r>
            <a:r>
              <a:rPr lang="he-IL" sz="3200" u="sng" dirty="0"/>
              <a:t>מבלי להיות מודעות לסוג האובייקט בפועל</a:t>
            </a:r>
            <a:endParaRPr lang="he-IL" sz="3200" dirty="0"/>
          </a:p>
        </p:txBody>
      </p:sp>
    </p:spTree>
    <p:extLst>
      <p:ext uri="{BB962C8B-B14F-4D97-AF65-F5344CB8AC3E}">
        <p14:creationId xmlns:p14="http://schemas.microsoft.com/office/powerpoint/2010/main" val="15301547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3">
            <a:extLst>
              <a:ext uri="{FF2B5EF4-FFF2-40B4-BE49-F238E27FC236}">
                <a16:creationId xmlns:a16="http://schemas.microsoft.com/office/drawing/2014/main" id="{DFBE1B45-44F4-A8F7-7322-1A44C78C3A82}"/>
              </a:ext>
            </a:extLst>
          </p:cNvPr>
          <p:cNvPicPr/>
          <p:nvPr/>
        </p:nvPicPr>
        <p:blipFill>
          <a:blip r:embed="rId2" cstate="print"/>
          <a:stretch>
            <a:fillRect/>
          </a:stretch>
        </p:blipFill>
        <p:spPr>
          <a:xfrm>
            <a:off x="1965779" y="1285589"/>
            <a:ext cx="4266461" cy="4839073"/>
          </a:xfrm>
          <a:prstGeom prst="rect">
            <a:avLst/>
          </a:prstGeom>
          <a:ln>
            <a:noFill/>
          </a:ln>
          <a:effectLst>
            <a:outerShdw blurRad="292100" dist="139700" dir="2700000" algn="tl" rotWithShape="0">
              <a:srgbClr val="333333">
                <a:alpha val="65000"/>
              </a:srgbClr>
            </a:outerShdw>
          </a:effectLst>
        </p:spPr>
      </p:pic>
      <p:pic>
        <p:nvPicPr>
          <p:cNvPr id="5" name="object 4">
            <a:extLst>
              <a:ext uri="{FF2B5EF4-FFF2-40B4-BE49-F238E27FC236}">
                <a16:creationId xmlns:a16="http://schemas.microsoft.com/office/drawing/2014/main" id="{27C41B50-B5CE-E194-1D1B-0A830634606F}"/>
              </a:ext>
            </a:extLst>
          </p:cNvPr>
          <p:cNvPicPr/>
          <p:nvPr/>
        </p:nvPicPr>
        <p:blipFill>
          <a:blip r:embed="rId3" cstate="print"/>
          <a:stretch>
            <a:fillRect/>
          </a:stretch>
        </p:blipFill>
        <p:spPr>
          <a:xfrm>
            <a:off x="7156525" y="505129"/>
            <a:ext cx="3409584" cy="3390158"/>
          </a:xfrm>
          <a:prstGeom prst="rect">
            <a:avLst/>
          </a:prstGeom>
          <a:ln>
            <a:noFill/>
          </a:ln>
          <a:effectLst>
            <a:outerShdw blurRad="292100" dist="139700" dir="2700000" algn="tl" rotWithShape="0">
              <a:srgbClr val="333333">
                <a:alpha val="65000"/>
              </a:srgbClr>
            </a:outerShdw>
          </a:effectLst>
        </p:spPr>
      </p:pic>
      <p:pic>
        <p:nvPicPr>
          <p:cNvPr id="6" name="object 5">
            <a:extLst>
              <a:ext uri="{FF2B5EF4-FFF2-40B4-BE49-F238E27FC236}">
                <a16:creationId xmlns:a16="http://schemas.microsoft.com/office/drawing/2014/main" id="{E456F1B1-6214-EDB0-C8FB-AE9679EDF268}"/>
              </a:ext>
            </a:extLst>
          </p:cNvPr>
          <p:cNvPicPr/>
          <p:nvPr/>
        </p:nvPicPr>
        <p:blipFill>
          <a:blip r:embed="rId4" cstate="print"/>
          <a:stretch>
            <a:fillRect/>
          </a:stretch>
        </p:blipFill>
        <p:spPr>
          <a:xfrm>
            <a:off x="6441785" y="4838793"/>
            <a:ext cx="4629876" cy="1228725"/>
          </a:xfrm>
          <a:prstGeom prst="rect">
            <a:avLst/>
          </a:prstGeom>
          <a:ln>
            <a:noFill/>
          </a:ln>
          <a:effectLst>
            <a:outerShdw blurRad="292100" dist="139700" dir="2700000" algn="tl" rotWithShape="0">
              <a:srgbClr val="333333">
                <a:alpha val="65000"/>
              </a:srgbClr>
            </a:outerShdw>
          </a:effectLst>
        </p:spPr>
      </p:pic>
      <p:sp>
        <p:nvSpPr>
          <p:cNvPr id="8" name="מלבן 7">
            <a:extLst>
              <a:ext uri="{FF2B5EF4-FFF2-40B4-BE49-F238E27FC236}">
                <a16:creationId xmlns:a16="http://schemas.microsoft.com/office/drawing/2014/main" id="{51CA1A43-675E-9040-797F-F1E9F16DC60A}"/>
              </a:ext>
            </a:extLst>
          </p:cNvPr>
          <p:cNvSpPr/>
          <p:nvPr/>
        </p:nvSpPr>
        <p:spPr>
          <a:xfrm>
            <a:off x="5334587" y="129359"/>
            <a:ext cx="1505540"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rgbClr val="FF0000"/>
                </a:solidFill>
                <a:effectLst>
                  <a:outerShdw blurRad="12700" dist="38100" dir="2700000" algn="tl" rotWithShape="0">
                    <a:srgbClr val="FF0000"/>
                  </a:outerShdw>
                </a:effectLst>
              </a:rPr>
              <a:t>Bad</a:t>
            </a:r>
            <a:endParaRPr lang="he-IL" sz="5400" b="1" dirty="0">
              <a:ln w="9525">
                <a:solidFill>
                  <a:schemeClr val="bg1"/>
                </a:solidFill>
                <a:prstDash val="solid"/>
              </a:ln>
              <a:solidFill>
                <a:srgbClr val="FF0000"/>
              </a:solidFill>
              <a:effectLst>
                <a:outerShdw blurRad="12700" dist="38100" dir="2700000" algn="tl" rotWithShape="0">
                  <a:srgbClr val="FF0000"/>
                </a:outerShdw>
              </a:effectLst>
            </a:endParaRPr>
          </a:p>
        </p:txBody>
      </p:sp>
    </p:spTree>
    <p:extLst>
      <p:ext uri="{BB962C8B-B14F-4D97-AF65-F5344CB8AC3E}">
        <p14:creationId xmlns:p14="http://schemas.microsoft.com/office/powerpoint/2010/main" val="37867661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D86BF801-EB32-6468-2999-3EDAEBAF7045}"/>
              </a:ext>
            </a:extLst>
          </p:cNvPr>
          <p:cNvSpPr txBox="1"/>
          <p:nvPr/>
        </p:nvSpPr>
        <p:spPr>
          <a:xfrm>
            <a:off x="878840" y="1327880"/>
            <a:ext cx="10434320" cy="3694409"/>
          </a:xfrm>
          <a:prstGeom prst="rect">
            <a:avLst/>
          </a:prstGeom>
          <a:noFill/>
        </p:spPr>
        <p:txBody>
          <a:bodyPr wrap="square" rtlCol="1">
            <a:spAutoFit/>
          </a:bodyPr>
          <a:lstStyle/>
          <a:p>
            <a:pPr algn="ctr" rtl="1">
              <a:lnSpc>
                <a:spcPct val="150000"/>
              </a:lnSpc>
            </a:pPr>
            <a:r>
              <a:rPr lang="en-US" sz="3200" b="1" u="sng" cap="all" dirty="0">
                <a:solidFill>
                  <a:schemeClr val="accent1"/>
                </a:solidFill>
                <a:latin typeface="+mj-lt"/>
                <a:ea typeface="+mj-ea"/>
                <a:cs typeface="+mj-cs"/>
              </a:rPr>
              <a:t>I - Interface Segregation Principle</a:t>
            </a:r>
          </a:p>
          <a:p>
            <a:pPr algn="ctr" rtl="1">
              <a:lnSpc>
                <a:spcPct val="150000"/>
              </a:lnSpc>
            </a:pPr>
            <a:endParaRPr lang="en-US" sz="3200" dirty="0"/>
          </a:p>
          <a:p>
            <a:pPr algn="ctr" rtl="1">
              <a:lnSpc>
                <a:spcPct val="150000"/>
              </a:lnSpc>
            </a:pPr>
            <a:r>
              <a:rPr lang="en-US" sz="3200" dirty="0"/>
              <a:t> </a:t>
            </a:r>
            <a:r>
              <a:rPr lang="he-IL" sz="3200" dirty="0"/>
              <a:t>יש לדאוג לממשקים מצומצמים - לא לאלץ מחלקה לממש ממשק שאין לה צורך מלא בו </a:t>
            </a:r>
            <a:br>
              <a:rPr lang="en-US" sz="3200" dirty="0"/>
            </a:br>
            <a:r>
              <a:rPr lang="he-IL" sz="3200" dirty="0"/>
              <a:t>(כלומר, לדאוג לכימוס מרבי של מידע)</a:t>
            </a:r>
          </a:p>
        </p:txBody>
      </p:sp>
    </p:spTree>
    <p:extLst>
      <p:ext uri="{BB962C8B-B14F-4D97-AF65-F5344CB8AC3E}">
        <p14:creationId xmlns:p14="http://schemas.microsoft.com/office/powerpoint/2010/main" val="28575785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3">
            <a:extLst>
              <a:ext uri="{FF2B5EF4-FFF2-40B4-BE49-F238E27FC236}">
                <a16:creationId xmlns:a16="http://schemas.microsoft.com/office/drawing/2014/main" id="{D660D877-B82C-EA01-3642-939CA0B15B6B}"/>
              </a:ext>
            </a:extLst>
          </p:cNvPr>
          <p:cNvPicPr/>
          <p:nvPr/>
        </p:nvPicPr>
        <p:blipFill>
          <a:blip r:embed="rId2" cstate="print"/>
          <a:stretch>
            <a:fillRect/>
          </a:stretch>
        </p:blipFill>
        <p:spPr>
          <a:xfrm>
            <a:off x="809959" y="2317566"/>
            <a:ext cx="3905324" cy="1550122"/>
          </a:xfrm>
          <a:prstGeom prst="rect">
            <a:avLst/>
          </a:prstGeom>
        </p:spPr>
      </p:pic>
      <p:pic>
        <p:nvPicPr>
          <p:cNvPr id="5" name="object 4">
            <a:extLst>
              <a:ext uri="{FF2B5EF4-FFF2-40B4-BE49-F238E27FC236}">
                <a16:creationId xmlns:a16="http://schemas.microsoft.com/office/drawing/2014/main" id="{85F128B0-0306-5B3C-5A6B-9005470A622C}"/>
              </a:ext>
            </a:extLst>
          </p:cNvPr>
          <p:cNvPicPr/>
          <p:nvPr/>
        </p:nvPicPr>
        <p:blipFill>
          <a:blip r:embed="rId3" cstate="print"/>
          <a:stretch>
            <a:fillRect/>
          </a:stretch>
        </p:blipFill>
        <p:spPr>
          <a:xfrm>
            <a:off x="809959" y="3961408"/>
            <a:ext cx="5422552" cy="2030250"/>
          </a:xfrm>
          <a:prstGeom prst="rect">
            <a:avLst/>
          </a:prstGeom>
        </p:spPr>
      </p:pic>
      <p:sp>
        <p:nvSpPr>
          <p:cNvPr id="7" name="מלבן 6">
            <a:extLst>
              <a:ext uri="{FF2B5EF4-FFF2-40B4-BE49-F238E27FC236}">
                <a16:creationId xmlns:a16="http://schemas.microsoft.com/office/drawing/2014/main" id="{51CA1A43-675E-9040-797F-F1E9F16DC60A}"/>
              </a:ext>
            </a:extLst>
          </p:cNvPr>
          <p:cNvSpPr/>
          <p:nvPr/>
        </p:nvSpPr>
        <p:spPr>
          <a:xfrm>
            <a:off x="809959" y="1300516"/>
            <a:ext cx="1505540"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rgbClr val="FF0000"/>
                </a:solidFill>
                <a:effectLst>
                  <a:outerShdw blurRad="12700" dist="38100" dir="2700000" algn="tl" rotWithShape="0">
                    <a:srgbClr val="FF0000"/>
                  </a:outerShdw>
                </a:effectLst>
              </a:rPr>
              <a:t>Bad</a:t>
            </a:r>
            <a:endParaRPr lang="he-IL" sz="5400" b="1" dirty="0">
              <a:ln w="9525">
                <a:solidFill>
                  <a:schemeClr val="bg1"/>
                </a:solidFill>
                <a:prstDash val="solid"/>
              </a:ln>
              <a:solidFill>
                <a:srgbClr val="FF0000"/>
              </a:solidFill>
              <a:effectLst>
                <a:outerShdw blurRad="12700" dist="38100" dir="2700000" algn="tl" rotWithShape="0">
                  <a:srgbClr val="FF0000"/>
                </a:outerShdw>
              </a:effectLst>
            </a:endParaRPr>
          </a:p>
        </p:txBody>
      </p:sp>
      <p:sp>
        <p:nvSpPr>
          <p:cNvPr id="2" name="מלבן 1">
            <a:extLst>
              <a:ext uri="{FF2B5EF4-FFF2-40B4-BE49-F238E27FC236}">
                <a16:creationId xmlns:a16="http://schemas.microsoft.com/office/drawing/2014/main" id="{3988E615-C833-C51E-3013-13281F7DC324}"/>
              </a:ext>
            </a:extLst>
          </p:cNvPr>
          <p:cNvSpPr/>
          <p:nvPr/>
        </p:nvSpPr>
        <p:spPr>
          <a:xfrm>
            <a:off x="7905487" y="270900"/>
            <a:ext cx="199766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Good</a:t>
            </a:r>
            <a:endParaRPr lang="he-IL"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3" name="object 3">
            <a:extLst>
              <a:ext uri="{FF2B5EF4-FFF2-40B4-BE49-F238E27FC236}">
                <a16:creationId xmlns:a16="http://schemas.microsoft.com/office/drawing/2014/main" id="{5D9E4CB5-271E-2A16-BA96-158439E84619}"/>
              </a:ext>
            </a:extLst>
          </p:cNvPr>
          <p:cNvPicPr/>
          <p:nvPr/>
        </p:nvPicPr>
        <p:blipFill>
          <a:blip r:embed="rId4" cstate="print"/>
          <a:stretch>
            <a:fillRect/>
          </a:stretch>
        </p:blipFill>
        <p:spPr>
          <a:xfrm>
            <a:off x="7131487" y="1385956"/>
            <a:ext cx="3806066" cy="1706671"/>
          </a:xfrm>
          <a:prstGeom prst="rect">
            <a:avLst/>
          </a:prstGeom>
        </p:spPr>
      </p:pic>
      <p:pic>
        <p:nvPicPr>
          <p:cNvPr id="6" name="object 4">
            <a:extLst>
              <a:ext uri="{FF2B5EF4-FFF2-40B4-BE49-F238E27FC236}">
                <a16:creationId xmlns:a16="http://schemas.microsoft.com/office/drawing/2014/main" id="{4B84F006-97B5-2C19-D775-51E6AF18041A}"/>
              </a:ext>
            </a:extLst>
          </p:cNvPr>
          <p:cNvPicPr/>
          <p:nvPr/>
        </p:nvPicPr>
        <p:blipFill>
          <a:blip r:embed="rId5" cstate="print"/>
          <a:stretch>
            <a:fillRect/>
          </a:stretch>
        </p:blipFill>
        <p:spPr>
          <a:xfrm>
            <a:off x="7131487" y="3256791"/>
            <a:ext cx="4683644" cy="1409234"/>
          </a:xfrm>
          <a:prstGeom prst="rect">
            <a:avLst/>
          </a:prstGeom>
        </p:spPr>
      </p:pic>
    </p:spTree>
    <p:extLst>
      <p:ext uri="{BB962C8B-B14F-4D97-AF65-F5344CB8AC3E}">
        <p14:creationId xmlns:p14="http://schemas.microsoft.com/office/powerpoint/2010/main" val="8170692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object 3">
            <a:extLst>
              <a:ext uri="{FF2B5EF4-FFF2-40B4-BE49-F238E27FC236}">
                <a16:creationId xmlns:a16="http://schemas.microsoft.com/office/drawing/2014/main" id="{E6AC0D82-E734-11FB-561B-AAAED2801E09}"/>
              </a:ext>
            </a:extLst>
          </p:cNvPr>
          <p:cNvPicPr/>
          <p:nvPr/>
        </p:nvPicPr>
        <p:blipFill>
          <a:blip r:embed="rId2" cstate="print"/>
          <a:stretch>
            <a:fillRect/>
          </a:stretch>
        </p:blipFill>
        <p:spPr>
          <a:xfrm>
            <a:off x="294131" y="1911095"/>
            <a:ext cx="6866797" cy="2802635"/>
          </a:xfrm>
          <a:prstGeom prst="rect">
            <a:avLst/>
          </a:prstGeom>
        </p:spPr>
      </p:pic>
      <p:pic>
        <p:nvPicPr>
          <p:cNvPr id="10" name="object 4">
            <a:extLst>
              <a:ext uri="{FF2B5EF4-FFF2-40B4-BE49-F238E27FC236}">
                <a16:creationId xmlns:a16="http://schemas.microsoft.com/office/drawing/2014/main" id="{7F458297-5608-3026-D242-7939909F94A5}"/>
              </a:ext>
            </a:extLst>
          </p:cNvPr>
          <p:cNvPicPr/>
          <p:nvPr/>
        </p:nvPicPr>
        <p:blipFill>
          <a:blip r:embed="rId3" cstate="print"/>
          <a:stretch>
            <a:fillRect/>
          </a:stretch>
        </p:blipFill>
        <p:spPr>
          <a:xfrm>
            <a:off x="7452359" y="1309116"/>
            <a:ext cx="4395215" cy="1205484"/>
          </a:xfrm>
          <a:prstGeom prst="rect">
            <a:avLst/>
          </a:prstGeom>
        </p:spPr>
      </p:pic>
      <p:pic>
        <p:nvPicPr>
          <p:cNvPr id="11" name="object 5">
            <a:extLst>
              <a:ext uri="{FF2B5EF4-FFF2-40B4-BE49-F238E27FC236}">
                <a16:creationId xmlns:a16="http://schemas.microsoft.com/office/drawing/2014/main" id="{2917CC0A-2798-CD11-53CA-A653F3A909B6}"/>
              </a:ext>
            </a:extLst>
          </p:cNvPr>
          <p:cNvPicPr/>
          <p:nvPr/>
        </p:nvPicPr>
        <p:blipFill>
          <a:blip r:embed="rId4" cstate="print"/>
          <a:stretch>
            <a:fillRect/>
          </a:stretch>
        </p:blipFill>
        <p:spPr>
          <a:xfrm>
            <a:off x="7452359" y="3419855"/>
            <a:ext cx="3884364" cy="1453896"/>
          </a:xfrm>
          <a:prstGeom prst="rect">
            <a:avLst/>
          </a:prstGeom>
        </p:spPr>
      </p:pic>
      <p:sp>
        <p:nvSpPr>
          <p:cNvPr id="6" name="מלבן 5">
            <a:extLst>
              <a:ext uri="{FF2B5EF4-FFF2-40B4-BE49-F238E27FC236}">
                <a16:creationId xmlns:a16="http://schemas.microsoft.com/office/drawing/2014/main" id="{51CA1A43-675E-9040-797F-F1E9F16DC60A}"/>
              </a:ext>
            </a:extLst>
          </p:cNvPr>
          <p:cNvSpPr/>
          <p:nvPr/>
        </p:nvSpPr>
        <p:spPr>
          <a:xfrm>
            <a:off x="1929471" y="982344"/>
            <a:ext cx="1505540"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rgbClr val="FF0000"/>
                </a:solidFill>
                <a:effectLst>
                  <a:outerShdw blurRad="12700" dist="38100" dir="2700000" algn="tl" rotWithShape="0">
                    <a:srgbClr val="FF0000"/>
                  </a:outerShdw>
                </a:effectLst>
              </a:rPr>
              <a:t>Bad</a:t>
            </a:r>
            <a:endParaRPr lang="he-IL" sz="5400" b="1" dirty="0">
              <a:ln w="9525">
                <a:solidFill>
                  <a:schemeClr val="bg1"/>
                </a:solidFill>
                <a:prstDash val="solid"/>
              </a:ln>
              <a:solidFill>
                <a:srgbClr val="FF0000"/>
              </a:solidFill>
              <a:effectLst>
                <a:outerShdw blurRad="12700" dist="38100" dir="2700000" algn="tl" rotWithShape="0">
                  <a:srgbClr val="FF0000"/>
                </a:outerShdw>
              </a:effectLst>
            </a:endParaRPr>
          </a:p>
        </p:txBody>
      </p:sp>
    </p:spTree>
    <p:extLst>
      <p:ext uri="{BB962C8B-B14F-4D97-AF65-F5344CB8AC3E}">
        <p14:creationId xmlns:p14="http://schemas.microsoft.com/office/powerpoint/2010/main" val="35440828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object 3">
            <a:extLst>
              <a:ext uri="{FF2B5EF4-FFF2-40B4-BE49-F238E27FC236}">
                <a16:creationId xmlns:a16="http://schemas.microsoft.com/office/drawing/2014/main" id="{2D3793DE-F6F2-F760-8245-DEDA0D3DE1DA}"/>
              </a:ext>
            </a:extLst>
          </p:cNvPr>
          <p:cNvPicPr/>
          <p:nvPr/>
        </p:nvPicPr>
        <p:blipFill>
          <a:blip r:embed="rId2" cstate="print"/>
          <a:stretch>
            <a:fillRect/>
          </a:stretch>
        </p:blipFill>
        <p:spPr>
          <a:xfrm>
            <a:off x="4639055" y="423672"/>
            <a:ext cx="6533779" cy="2619755"/>
          </a:xfrm>
          <a:prstGeom prst="rect">
            <a:avLst/>
          </a:prstGeom>
        </p:spPr>
      </p:pic>
      <p:pic>
        <p:nvPicPr>
          <p:cNvPr id="16" name="object 4">
            <a:extLst>
              <a:ext uri="{FF2B5EF4-FFF2-40B4-BE49-F238E27FC236}">
                <a16:creationId xmlns:a16="http://schemas.microsoft.com/office/drawing/2014/main" id="{38B982E7-05E6-FFAC-AD9F-02830B7D56F8}"/>
              </a:ext>
            </a:extLst>
          </p:cNvPr>
          <p:cNvPicPr/>
          <p:nvPr/>
        </p:nvPicPr>
        <p:blipFill>
          <a:blip r:embed="rId3" cstate="print"/>
          <a:stretch>
            <a:fillRect/>
          </a:stretch>
        </p:blipFill>
        <p:spPr>
          <a:xfrm>
            <a:off x="4639055" y="3538218"/>
            <a:ext cx="4181115" cy="1039221"/>
          </a:xfrm>
          <a:prstGeom prst="rect">
            <a:avLst/>
          </a:prstGeom>
        </p:spPr>
      </p:pic>
      <p:pic>
        <p:nvPicPr>
          <p:cNvPr id="17" name="object 5">
            <a:extLst>
              <a:ext uri="{FF2B5EF4-FFF2-40B4-BE49-F238E27FC236}">
                <a16:creationId xmlns:a16="http://schemas.microsoft.com/office/drawing/2014/main" id="{5CB4ACF7-2273-A2E9-00D8-3C0EE97C6603}"/>
              </a:ext>
            </a:extLst>
          </p:cNvPr>
          <p:cNvPicPr/>
          <p:nvPr/>
        </p:nvPicPr>
        <p:blipFill>
          <a:blip r:embed="rId4" cstate="print"/>
          <a:stretch>
            <a:fillRect/>
          </a:stretch>
        </p:blipFill>
        <p:spPr>
          <a:xfrm>
            <a:off x="4620007" y="5128457"/>
            <a:ext cx="3704859" cy="1342644"/>
          </a:xfrm>
          <a:prstGeom prst="rect">
            <a:avLst/>
          </a:prstGeom>
        </p:spPr>
      </p:pic>
      <p:pic>
        <p:nvPicPr>
          <p:cNvPr id="18" name="object 6">
            <a:extLst>
              <a:ext uri="{FF2B5EF4-FFF2-40B4-BE49-F238E27FC236}">
                <a16:creationId xmlns:a16="http://schemas.microsoft.com/office/drawing/2014/main" id="{D924D5DA-3D1B-63DB-0B3A-D0C9854E80AB}"/>
              </a:ext>
            </a:extLst>
          </p:cNvPr>
          <p:cNvPicPr/>
          <p:nvPr/>
        </p:nvPicPr>
        <p:blipFill>
          <a:blip r:embed="rId5" cstate="print"/>
          <a:stretch>
            <a:fillRect/>
          </a:stretch>
        </p:blipFill>
        <p:spPr>
          <a:xfrm>
            <a:off x="534954" y="1773509"/>
            <a:ext cx="2695415" cy="715362"/>
          </a:xfrm>
          <a:prstGeom prst="rect">
            <a:avLst/>
          </a:prstGeom>
        </p:spPr>
      </p:pic>
      <p:pic>
        <p:nvPicPr>
          <p:cNvPr id="19" name="object 7">
            <a:extLst>
              <a:ext uri="{FF2B5EF4-FFF2-40B4-BE49-F238E27FC236}">
                <a16:creationId xmlns:a16="http://schemas.microsoft.com/office/drawing/2014/main" id="{4D92FEC4-2161-F175-E384-CEC68FC9A22F}"/>
              </a:ext>
            </a:extLst>
          </p:cNvPr>
          <p:cNvPicPr/>
          <p:nvPr/>
        </p:nvPicPr>
        <p:blipFill>
          <a:blip r:embed="rId6" cstate="print"/>
          <a:stretch>
            <a:fillRect/>
          </a:stretch>
        </p:blipFill>
        <p:spPr>
          <a:xfrm>
            <a:off x="522122" y="3293263"/>
            <a:ext cx="2750769" cy="665066"/>
          </a:xfrm>
          <a:prstGeom prst="rect">
            <a:avLst/>
          </a:prstGeom>
        </p:spPr>
      </p:pic>
      <p:sp>
        <p:nvSpPr>
          <p:cNvPr id="20" name="מלבן 19">
            <a:extLst>
              <a:ext uri="{FF2B5EF4-FFF2-40B4-BE49-F238E27FC236}">
                <a16:creationId xmlns:a16="http://schemas.microsoft.com/office/drawing/2014/main" id="{AAE2DE71-FABF-DACE-3CFE-24C33B7D46CC}"/>
              </a:ext>
            </a:extLst>
          </p:cNvPr>
          <p:cNvSpPr/>
          <p:nvPr/>
        </p:nvSpPr>
        <p:spPr>
          <a:xfrm>
            <a:off x="1232706" y="447983"/>
            <a:ext cx="199766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Good</a:t>
            </a:r>
            <a:endParaRPr lang="he-IL"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6040865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D86BF801-EB32-6468-2999-3EDAEBAF7045}"/>
              </a:ext>
            </a:extLst>
          </p:cNvPr>
          <p:cNvSpPr txBox="1"/>
          <p:nvPr/>
        </p:nvSpPr>
        <p:spPr>
          <a:xfrm>
            <a:off x="878840" y="1696218"/>
            <a:ext cx="10434320" cy="2957733"/>
          </a:xfrm>
          <a:prstGeom prst="rect">
            <a:avLst/>
          </a:prstGeom>
          <a:noFill/>
        </p:spPr>
        <p:txBody>
          <a:bodyPr wrap="square" rtlCol="1">
            <a:spAutoFit/>
          </a:bodyPr>
          <a:lstStyle/>
          <a:p>
            <a:pPr algn="ctr" rtl="1">
              <a:lnSpc>
                <a:spcPct val="150000"/>
              </a:lnSpc>
            </a:pPr>
            <a:r>
              <a:rPr lang="en-US" sz="3200" b="1" u="sng" cap="all" dirty="0">
                <a:solidFill>
                  <a:schemeClr val="accent1"/>
                </a:solidFill>
                <a:latin typeface="+mj-lt"/>
                <a:ea typeface="+mj-ea"/>
                <a:cs typeface="+mj-cs"/>
              </a:rPr>
              <a:t>D - Dependency Inversion Principle</a:t>
            </a:r>
          </a:p>
          <a:p>
            <a:pPr algn="ctr" rtl="1">
              <a:lnSpc>
                <a:spcPct val="150000"/>
              </a:lnSpc>
            </a:pPr>
            <a:endParaRPr lang="en-US" sz="3200" dirty="0"/>
          </a:p>
          <a:p>
            <a:pPr algn="ctr" rtl="1">
              <a:lnSpc>
                <a:spcPct val="150000"/>
              </a:lnSpc>
            </a:pPr>
            <a:r>
              <a:rPr lang="en-US" sz="3200" dirty="0"/>
              <a:t> </a:t>
            </a:r>
            <a:r>
              <a:rPr lang="he-IL" sz="3200" dirty="0"/>
              <a:t>מחלקות</a:t>
            </a:r>
            <a:r>
              <a:rPr lang="en-US" sz="3200" dirty="0"/>
              <a:t> high level </a:t>
            </a:r>
            <a:r>
              <a:rPr lang="he-IL" sz="3200" dirty="0"/>
              <a:t>לא צריכות להשתמש באופן ישיר </a:t>
            </a:r>
            <a:br>
              <a:rPr lang="en-US" sz="3200" dirty="0"/>
            </a:br>
            <a:r>
              <a:rPr lang="he-IL" sz="3200" dirty="0"/>
              <a:t>במחלקות </a:t>
            </a:r>
            <a:r>
              <a:rPr lang="en-US" sz="3200" dirty="0"/>
              <a:t>Low level</a:t>
            </a:r>
            <a:endParaRPr lang="he-IL" sz="3200" dirty="0"/>
          </a:p>
        </p:txBody>
      </p:sp>
    </p:spTree>
    <p:extLst>
      <p:ext uri="{BB962C8B-B14F-4D97-AF65-F5344CB8AC3E}">
        <p14:creationId xmlns:p14="http://schemas.microsoft.com/office/powerpoint/2010/main" val="96355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FA48322-37F1-B92C-6D43-2EAA5A47DBAA}"/>
              </a:ext>
            </a:extLst>
          </p:cNvPr>
          <p:cNvSpPr>
            <a:spLocks noGrp="1"/>
          </p:cNvSpPr>
          <p:nvPr>
            <p:ph type="title"/>
          </p:nvPr>
        </p:nvSpPr>
        <p:spPr>
          <a:xfrm>
            <a:off x="1450392" y="539048"/>
            <a:ext cx="9291215" cy="1049235"/>
          </a:xfrm>
        </p:spPr>
        <p:txBody>
          <a:bodyPr/>
          <a:lstStyle/>
          <a:p>
            <a:pPr rtl="0"/>
            <a:r>
              <a:rPr lang="en-US" sz="3200" dirty="0"/>
              <a:t>Types of Design Patterns</a:t>
            </a:r>
            <a:endParaRPr lang="he-IL" dirty="0"/>
          </a:p>
        </p:txBody>
      </p:sp>
      <p:pic>
        <p:nvPicPr>
          <p:cNvPr id="20482" name="Picture 2" descr="Using Design Patterns in JavaScript —The Ultimate Guide | Syncfusion Blogs">
            <a:extLst>
              <a:ext uri="{FF2B5EF4-FFF2-40B4-BE49-F238E27FC236}">
                <a16:creationId xmlns:a16="http://schemas.microsoft.com/office/drawing/2014/main" id="{4417D557-0102-98F8-A26D-BAB0E58E17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4370" y="1441537"/>
            <a:ext cx="6403258" cy="4576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1562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3">
            <a:extLst>
              <a:ext uri="{FF2B5EF4-FFF2-40B4-BE49-F238E27FC236}">
                <a16:creationId xmlns:a16="http://schemas.microsoft.com/office/drawing/2014/main" id="{CFF9285C-45E4-AD6C-9B75-1D109EBCC371}"/>
              </a:ext>
            </a:extLst>
          </p:cNvPr>
          <p:cNvPicPr/>
          <p:nvPr/>
        </p:nvPicPr>
        <p:blipFill>
          <a:blip r:embed="rId2" cstate="print"/>
          <a:stretch>
            <a:fillRect/>
          </a:stretch>
        </p:blipFill>
        <p:spPr>
          <a:xfrm>
            <a:off x="259291" y="4725233"/>
            <a:ext cx="3275010" cy="1316915"/>
          </a:xfrm>
          <a:prstGeom prst="rect">
            <a:avLst/>
          </a:prstGeom>
        </p:spPr>
      </p:pic>
      <p:pic>
        <p:nvPicPr>
          <p:cNvPr id="6" name="object 4">
            <a:extLst>
              <a:ext uri="{FF2B5EF4-FFF2-40B4-BE49-F238E27FC236}">
                <a16:creationId xmlns:a16="http://schemas.microsoft.com/office/drawing/2014/main" id="{B360AB51-FD4F-20AE-9044-39921726BBB4}"/>
              </a:ext>
            </a:extLst>
          </p:cNvPr>
          <p:cNvPicPr/>
          <p:nvPr/>
        </p:nvPicPr>
        <p:blipFill>
          <a:blip r:embed="rId3" cstate="print"/>
          <a:stretch>
            <a:fillRect/>
          </a:stretch>
        </p:blipFill>
        <p:spPr>
          <a:xfrm>
            <a:off x="259291" y="2012254"/>
            <a:ext cx="3496773" cy="2536046"/>
          </a:xfrm>
          <a:prstGeom prst="rect">
            <a:avLst/>
          </a:prstGeom>
        </p:spPr>
      </p:pic>
      <p:sp>
        <p:nvSpPr>
          <p:cNvPr id="7" name="מלבן 6">
            <a:extLst>
              <a:ext uri="{FF2B5EF4-FFF2-40B4-BE49-F238E27FC236}">
                <a16:creationId xmlns:a16="http://schemas.microsoft.com/office/drawing/2014/main" id="{51CA1A43-675E-9040-797F-F1E9F16DC60A}"/>
              </a:ext>
            </a:extLst>
          </p:cNvPr>
          <p:cNvSpPr/>
          <p:nvPr/>
        </p:nvSpPr>
        <p:spPr>
          <a:xfrm>
            <a:off x="259291" y="1066319"/>
            <a:ext cx="1505540"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rgbClr val="FF0000"/>
                </a:solidFill>
                <a:effectLst>
                  <a:outerShdw blurRad="12700" dist="38100" dir="2700000" algn="tl" rotWithShape="0">
                    <a:srgbClr val="FF0000"/>
                  </a:outerShdw>
                </a:effectLst>
              </a:rPr>
              <a:t>Bad</a:t>
            </a:r>
            <a:endParaRPr lang="he-IL" sz="5400" b="1" dirty="0">
              <a:ln w="9525">
                <a:solidFill>
                  <a:schemeClr val="bg1"/>
                </a:solidFill>
                <a:prstDash val="solid"/>
              </a:ln>
              <a:solidFill>
                <a:srgbClr val="FF0000"/>
              </a:solidFill>
              <a:effectLst>
                <a:outerShdw blurRad="12700" dist="38100" dir="2700000" algn="tl" rotWithShape="0">
                  <a:srgbClr val="FF0000"/>
                </a:outerShdw>
              </a:effectLst>
            </a:endParaRPr>
          </a:p>
        </p:txBody>
      </p:sp>
      <p:pic>
        <p:nvPicPr>
          <p:cNvPr id="2" name="object 3">
            <a:extLst>
              <a:ext uri="{FF2B5EF4-FFF2-40B4-BE49-F238E27FC236}">
                <a16:creationId xmlns:a16="http://schemas.microsoft.com/office/drawing/2014/main" id="{EB3D4870-6772-C0CB-984C-25B19FB0B44C}"/>
              </a:ext>
            </a:extLst>
          </p:cNvPr>
          <p:cNvPicPr/>
          <p:nvPr/>
        </p:nvPicPr>
        <p:blipFill>
          <a:blip r:embed="rId4" cstate="print"/>
          <a:stretch>
            <a:fillRect/>
          </a:stretch>
        </p:blipFill>
        <p:spPr>
          <a:xfrm>
            <a:off x="4646510" y="1364874"/>
            <a:ext cx="2898981" cy="658560"/>
          </a:xfrm>
          <a:prstGeom prst="rect">
            <a:avLst/>
          </a:prstGeom>
        </p:spPr>
      </p:pic>
      <p:pic>
        <p:nvPicPr>
          <p:cNvPr id="3" name="object 4">
            <a:extLst>
              <a:ext uri="{FF2B5EF4-FFF2-40B4-BE49-F238E27FC236}">
                <a16:creationId xmlns:a16="http://schemas.microsoft.com/office/drawing/2014/main" id="{FF1A8891-BFEB-3905-3B24-AB75FF195F96}"/>
              </a:ext>
            </a:extLst>
          </p:cNvPr>
          <p:cNvPicPr/>
          <p:nvPr/>
        </p:nvPicPr>
        <p:blipFill>
          <a:blip r:embed="rId5" cstate="print"/>
          <a:stretch>
            <a:fillRect/>
          </a:stretch>
        </p:blipFill>
        <p:spPr>
          <a:xfrm>
            <a:off x="4646510" y="2267507"/>
            <a:ext cx="3200829" cy="2322985"/>
          </a:xfrm>
          <a:prstGeom prst="rect">
            <a:avLst/>
          </a:prstGeom>
        </p:spPr>
      </p:pic>
      <p:pic>
        <p:nvPicPr>
          <p:cNvPr id="4" name="object 5">
            <a:extLst>
              <a:ext uri="{FF2B5EF4-FFF2-40B4-BE49-F238E27FC236}">
                <a16:creationId xmlns:a16="http://schemas.microsoft.com/office/drawing/2014/main" id="{96811B31-41AD-C6C3-0B86-16CD1913FD83}"/>
              </a:ext>
            </a:extLst>
          </p:cNvPr>
          <p:cNvPicPr/>
          <p:nvPr/>
        </p:nvPicPr>
        <p:blipFill>
          <a:blip r:embed="rId6" cstate="print"/>
          <a:stretch>
            <a:fillRect/>
          </a:stretch>
        </p:blipFill>
        <p:spPr>
          <a:xfrm>
            <a:off x="8109367" y="1364874"/>
            <a:ext cx="3412312" cy="1332498"/>
          </a:xfrm>
          <a:prstGeom prst="rect">
            <a:avLst/>
          </a:prstGeom>
        </p:spPr>
      </p:pic>
      <p:pic>
        <p:nvPicPr>
          <p:cNvPr id="8" name="object 6">
            <a:extLst>
              <a:ext uri="{FF2B5EF4-FFF2-40B4-BE49-F238E27FC236}">
                <a16:creationId xmlns:a16="http://schemas.microsoft.com/office/drawing/2014/main" id="{A03CE7ED-5711-3CB5-FC1A-C64523712AD8}"/>
              </a:ext>
            </a:extLst>
          </p:cNvPr>
          <p:cNvPicPr/>
          <p:nvPr/>
        </p:nvPicPr>
        <p:blipFill>
          <a:blip r:embed="rId7" cstate="print"/>
          <a:stretch>
            <a:fillRect/>
          </a:stretch>
        </p:blipFill>
        <p:spPr>
          <a:xfrm>
            <a:off x="8109367" y="3203418"/>
            <a:ext cx="3757697" cy="1387074"/>
          </a:xfrm>
          <a:prstGeom prst="rect">
            <a:avLst/>
          </a:prstGeom>
        </p:spPr>
      </p:pic>
      <p:sp>
        <p:nvSpPr>
          <p:cNvPr id="9" name="מלבן 8">
            <a:extLst>
              <a:ext uri="{FF2B5EF4-FFF2-40B4-BE49-F238E27FC236}">
                <a16:creationId xmlns:a16="http://schemas.microsoft.com/office/drawing/2014/main" id="{3EF2F02F-5D14-BD22-5860-380F7DC72904}"/>
              </a:ext>
            </a:extLst>
          </p:cNvPr>
          <p:cNvSpPr/>
          <p:nvPr/>
        </p:nvSpPr>
        <p:spPr>
          <a:xfrm>
            <a:off x="4890306" y="252040"/>
            <a:ext cx="199766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Good</a:t>
            </a:r>
            <a:endParaRPr lang="he-IL"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6714185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C0AACA0-D02A-4129-3E2F-D740D52733F8}"/>
              </a:ext>
            </a:extLst>
          </p:cNvPr>
          <p:cNvSpPr>
            <a:spLocks noGrp="1"/>
          </p:cNvSpPr>
          <p:nvPr>
            <p:ph type="title"/>
          </p:nvPr>
        </p:nvSpPr>
        <p:spPr>
          <a:xfrm>
            <a:off x="1451579" y="132979"/>
            <a:ext cx="9291215" cy="1049235"/>
          </a:xfrm>
        </p:spPr>
        <p:txBody>
          <a:bodyPr/>
          <a:lstStyle/>
          <a:p>
            <a:r>
              <a:rPr lang="en-US" dirty="0"/>
              <a:t>GRASP</a:t>
            </a:r>
            <a:endParaRPr lang="he-IL" dirty="0"/>
          </a:p>
        </p:txBody>
      </p:sp>
      <p:sp>
        <p:nvSpPr>
          <p:cNvPr id="3" name="מציין מיקום תוכן 2">
            <a:extLst>
              <a:ext uri="{FF2B5EF4-FFF2-40B4-BE49-F238E27FC236}">
                <a16:creationId xmlns:a16="http://schemas.microsoft.com/office/drawing/2014/main" id="{4A0C847B-9B6D-75E7-DAF0-526EB82F4130}"/>
              </a:ext>
            </a:extLst>
          </p:cNvPr>
          <p:cNvSpPr>
            <a:spLocks noGrp="1"/>
          </p:cNvSpPr>
          <p:nvPr>
            <p:ph idx="1"/>
          </p:nvPr>
        </p:nvSpPr>
        <p:spPr>
          <a:xfrm>
            <a:off x="1304748" y="1465447"/>
            <a:ext cx="9582505" cy="4346649"/>
          </a:xfrm>
        </p:spPr>
        <p:txBody>
          <a:bodyPr>
            <a:normAutofit lnSpcReduction="10000"/>
          </a:bodyPr>
          <a:lstStyle/>
          <a:p>
            <a:pPr marL="0" indent="0" algn="ctr">
              <a:buNone/>
            </a:pPr>
            <a:r>
              <a:rPr lang="en-US" sz="1800" b="1" u="sng" dirty="0"/>
              <a:t>General Responsibility Assignment Software Patterns</a:t>
            </a:r>
            <a:r>
              <a:rPr lang="en-GB" sz="1800" b="1" u="sng" dirty="0"/>
              <a:t> – GASP</a:t>
            </a:r>
          </a:p>
          <a:p>
            <a:pPr marL="0" indent="0">
              <a:buNone/>
            </a:pPr>
            <a:r>
              <a:rPr lang="he-IL" sz="1800" dirty="0"/>
              <a:t>קבוצה של "תשעה עקרונות יסוד בעיצוב אובייקט והקצאת אחריות"  שפורסם לראשונה על ידי קרייג </a:t>
            </a:r>
            <a:r>
              <a:rPr lang="he-IL" sz="1800" dirty="0" err="1"/>
              <a:t>לארמן</a:t>
            </a:r>
            <a:r>
              <a:rPr lang="he-IL" sz="1800" dirty="0"/>
              <a:t> בספרו מ1997,</a:t>
            </a:r>
            <a:r>
              <a:rPr lang="en-US" sz="1800" dirty="0"/>
              <a:t>Applying UML and Patterns </a:t>
            </a:r>
            <a:r>
              <a:rPr lang="he-IL" sz="1800" dirty="0"/>
              <a:t>.</a:t>
            </a:r>
            <a:endParaRPr lang="en-US" sz="1800" dirty="0"/>
          </a:p>
          <a:p>
            <a:pPr marL="0" indent="0">
              <a:buNone/>
            </a:pPr>
            <a:endParaRPr lang="he-IL" sz="1800" dirty="0"/>
          </a:p>
          <a:p>
            <a:pPr marL="0" indent="0">
              <a:buNone/>
            </a:pPr>
            <a:r>
              <a:rPr lang="he-IL" sz="1800" b="1" u="sng" dirty="0"/>
              <a:t>התבניות והעקרונות השונים המשמשים ב-</a:t>
            </a:r>
            <a:r>
              <a:rPr lang="en-US" sz="1800" b="1" u="sng" dirty="0"/>
              <a:t>GRASP </a:t>
            </a:r>
            <a:r>
              <a:rPr lang="he-IL" sz="1800" b="1" u="sng" dirty="0"/>
              <a:t> הם:</a:t>
            </a:r>
          </a:p>
          <a:p>
            <a:pPr marL="0" indent="0" algn="l">
              <a:buNone/>
            </a:pPr>
            <a:r>
              <a:rPr lang="he-IL" sz="1800" dirty="0"/>
              <a:t> </a:t>
            </a:r>
            <a:r>
              <a:rPr lang="en-US" sz="1800" dirty="0"/>
              <a:t>controller, creator, indirection, information expert, low coupling, high cohesion, polymorphism, protected variations, and pure fabrication.</a:t>
            </a:r>
          </a:p>
          <a:p>
            <a:pPr marL="0" indent="0">
              <a:buNone/>
            </a:pPr>
            <a:endParaRPr lang="he-IL" sz="1800" dirty="0"/>
          </a:p>
          <a:p>
            <a:pPr marL="0" indent="0">
              <a:buNone/>
            </a:pPr>
            <a:r>
              <a:rPr lang="he-IL" sz="1800" dirty="0"/>
              <a:t>כל התבניות הללו פותרות כמה בעיות תוכנה המשותפות לפרויקטים רבים של פיתוח תוכנה.</a:t>
            </a:r>
          </a:p>
          <a:p>
            <a:pPr marL="0" indent="0">
              <a:buNone/>
            </a:pPr>
            <a:r>
              <a:rPr lang="he-IL" sz="1800" dirty="0"/>
              <a:t> טכניקות אלו לא הומצאו כדי ליצור דרכי עבודה חדשות, אלא כדי לתעד ולתקן טוב יותר עקרונות תכנות ישנים, מנוסים ומנוסים בעיצוב מונחה עצמים.</a:t>
            </a:r>
          </a:p>
        </p:txBody>
      </p:sp>
    </p:spTree>
    <p:extLst>
      <p:ext uri="{BB962C8B-B14F-4D97-AF65-F5344CB8AC3E}">
        <p14:creationId xmlns:p14="http://schemas.microsoft.com/office/powerpoint/2010/main" val="2256744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72108A5-CE2C-4966-B863-66581E6E48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he-IL"/>
          </a:p>
        </p:txBody>
      </p:sp>
      <p:pic>
        <p:nvPicPr>
          <p:cNvPr id="20" name="Picture 19">
            <a:extLst>
              <a:ext uri="{FF2B5EF4-FFF2-40B4-BE49-F238E27FC236}">
                <a16:creationId xmlns:a16="http://schemas.microsoft.com/office/drawing/2014/main" id="{34DF22E0-9870-4CBF-AA3A-D710A9D8D9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22" name="Straight Connector 21">
            <a:extLst>
              <a:ext uri="{FF2B5EF4-FFF2-40B4-BE49-F238E27FC236}">
                <a16:creationId xmlns:a16="http://schemas.microsoft.com/office/drawing/2014/main" id="{4348DA73-B56C-4BAB-9988-C048297EF4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כותרת 1">
            <a:extLst>
              <a:ext uri="{FF2B5EF4-FFF2-40B4-BE49-F238E27FC236}">
                <a16:creationId xmlns:a16="http://schemas.microsoft.com/office/drawing/2014/main" id="{7BFEDA2A-2D07-B5FA-84F7-ED36795CFEA7}"/>
              </a:ext>
            </a:extLst>
          </p:cNvPr>
          <p:cNvSpPr>
            <a:spLocks noGrp="1"/>
          </p:cNvSpPr>
          <p:nvPr>
            <p:ph type="title"/>
          </p:nvPr>
        </p:nvSpPr>
        <p:spPr>
          <a:xfrm>
            <a:off x="1450392" y="48898"/>
            <a:ext cx="9291215" cy="1049235"/>
          </a:xfrm>
        </p:spPr>
        <p:txBody>
          <a:bodyPr vert="horz" lIns="91440" tIns="45720" rIns="91440" bIns="45720" rtlCol="0" anchor="ctr">
            <a:normAutofit/>
          </a:bodyPr>
          <a:lstStyle/>
          <a:p>
            <a:pPr rtl="0"/>
            <a:r>
              <a:rPr lang="en-US" dirty="0"/>
              <a:t> types of design patterns</a:t>
            </a:r>
          </a:p>
        </p:txBody>
      </p:sp>
      <p:graphicFrame>
        <p:nvGraphicFramePr>
          <p:cNvPr id="8" name="מציין מיקום תוכן 3">
            <a:extLst>
              <a:ext uri="{FF2B5EF4-FFF2-40B4-BE49-F238E27FC236}">
                <a16:creationId xmlns:a16="http://schemas.microsoft.com/office/drawing/2014/main" id="{3A72877E-2AF1-4785-3372-0BDC29896F9E}"/>
              </a:ext>
            </a:extLst>
          </p:cNvPr>
          <p:cNvGraphicFramePr>
            <a:graphicFrameLocks noGrp="1"/>
          </p:cNvGraphicFramePr>
          <p:nvPr>
            <p:ph idx="1"/>
            <p:extLst>
              <p:ext uri="{D42A27DB-BD31-4B8C-83A1-F6EECF244321}">
                <p14:modId xmlns:p14="http://schemas.microsoft.com/office/powerpoint/2010/main" val="2502631549"/>
              </p:ext>
            </p:extLst>
          </p:nvPr>
        </p:nvGraphicFramePr>
        <p:xfrm>
          <a:off x="757129" y="1098133"/>
          <a:ext cx="10677741" cy="5450364"/>
        </p:xfrm>
        <a:graphic>
          <a:graphicData uri="http://schemas.openxmlformats.org/drawingml/2006/table">
            <a:tbl>
              <a:tblPr firstRow="1" bandRow="1">
                <a:effectLst>
                  <a:outerShdw blurRad="50800" dist="38100" dir="8100000" algn="tr" rotWithShape="0">
                    <a:prstClr val="black">
                      <a:alpha val="40000"/>
                    </a:prstClr>
                  </a:outerShdw>
                </a:effectLst>
                <a:tableStyleId>{69C7853C-536D-4A76-A0AE-DD22124D55A5}</a:tableStyleId>
              </a:tblPr>
              <a:tblGrid>
                <a:gridCol w="1917515">
                  <a:extLst>
                    <a:ext uri="{9D8B030D-6E8A-4147-A177-3AD203B41FA5}">
                      <a16:colId xmlns:a16="http://schemas.microsoft.com/office/drawing/2014/main" val="1892786213"/>
                    </a:ext>
                  </a:extLst>
                </a:gridCol>
                <a:gridCol w="2137547">
                  <a:extLst>
                    <a:ext uri="{9D8B030D-6E8A-4147-A177-3AD203B41FA5}">
                      <a16:colId xmlns:a16="http://schemas.microsoft.com/office/drawing/2014/main" val="745324697"/>
                    </a:ext>
                  </a:extLst>
                </a:gridCol>
                <a:gridCol w="6622679">
                  <a:extLst>
                    <a:ext uri="{9D8B030D-6E8A-4147-A177-3AD203B41FA5}">
                      <a16:colId xmlns:a16="http://schemas.microsoft.com/office/drawing/2014/main" val="1935373470"/>
                    </a:ext>
                  </a:extLst>
                </a:gridCol>
              </a:tblGrid>
              <a:tr h="504408">
                <a:tc>
                  <a:txBody>
                    <a:bodyPr/>
                    <a:lstStyle/>
                    <a:p>
                      <a:pPr algn="l" rtl="0" fontAlgn="b"/>
                      <a:r>
                        <a:rPr lang="en-US" sz="1200" b="1" cap="none" spc="0" dirty="0">
                          <a:solidFill>
                            <a:schemeClr val="bg1"/>
                          </a:solidFill>
                          <a:effectLst/>
                        </a:rPr>
                        <a:t>Type</a:t>
                      </a:r>
                    </a:p>
                  </a:txBody>
                  <a:tcPr marL="48088" marR="10480" marT="13739" marB="103046" anchor="b"/>
                </a:tc>
                <a:tc>
                  <a:txBody>
                    <a:bodyPr/>
                    <a:lstStyle/>
                    <a:p>
                      <a:pPr algn="l" rtl="0" fontAlgn="b"/>
                      <a:r>
                        <a:rPr lang="en-US" sz="1200" b="1" cap="none" spc="0" dirty="0">
                          <a:solidFill>
                            <a:schemeClr val="bg1"/>
                          </a:solidFill>
                          <a:effectLst/>
                        </a:rPr>
                        <a:t>Pattern</a:t>
                      </a:r>
                    </a:p>
                  </a:txBody>
                  <a:tcPr marL="48088" marR="10480" marT="13739" marB="103046" anchor="b"/>
                </a:tc>
                <a:tc>
                  <a:txBody>
                    <a:bodyPr/>
                    <a:lstStyle/>
                    <a:p>
                      <a:pPr algn="l" fontAlgn="b"/>
                      <a:r>
                        <a:rPr lang="en-US" sz="1200" b="1" cap="none" spc="0" dirty="0">
                          <a:solidFill>
                            <a:schemeClr val="bg1"/>
                          </a:solidFill>
                          <a:effectLst/>
                        </a:rPr>
                        <a:t>Description</a:t>
                      </a:r>
                    </a:p>
                  </a:txBody>
                  <a:tcPr marL="48088" marR="10480" marT="13739" marB="103046" anchor="b"/>
                </a:tc>
                <a:extLst>
                  <a:ext uri="{0D108BD9-81ED-4DB2-BD59-A6C34878D82A}">
                    <a16:rowId xmlns:a16="http://schemas.microsoft.com/office/drawing/2014/main" val="3312617154"/>
                  </a:ext>
                </a:extLst>
              </a:tr>
              <a:tr h="433860">
                <a:tc>
                  <a:txBody>
                    <a:bodyPr/>
                    <a:lstStyle/>
                    <a:p>
                      <a:pPr algn="l" rtl="0" fontAlgn="base"/>
                      <a:r>
                        <a:rPr lang="en-US" sz="1600" b="1" u="sng" cap="none" spc="0" dirty="0">
                          <a:solidFill>
                            <a:schemeClr val="bg1"/>
                          </a:solidFill>
                          <a:effectLst/>
                        </a:rPr>
                        <a:t>Creational Patterns</a:t>
                      </a:r>
                      <a:endParaRPr lang="en-US" sz="1600" u="sng" cap="none" spc="0" dirty="0">
                        <a:solidFill>
                          <a:schemeClr val="bg1"/>
                        </a:solidFill>
                        <a:effectLst/>
                      </a:endParaRPr>
                    </a:p>
                  </a:txBody>
                  <a:tcPr marL="48088" marR="10480" marT="13739" marB="103046" anchor="ctr"/>
                </a:tc>
                <a:tc>
                  <a:txBody>
                    <a:bodyPr/>
                    <a:lstStyle/>
                    <a:p>
                      <a:pPr algn="l" rtl="0" fontAlgn="base"/>
                      <a:r>
                        <a:rPr lang="en-US" sz="1600" b="0" cap="none" spc="0" dirty="0">
                          <a:solidFill>
                            <a:schemeClr val="bg1"/>
                          </a:solidFill>
                          <a:effectLst/>
                        </a:rPr>
                        <a:t>Singleton Pattern</a:t>
                      </a:r>
                    </a:p>
                  </a:txBody>
                  <a:tcPr marL="48088" marR="10480" marT="13739" marB="103046" anchor="ctr"/>
                </a:tc>
                <a:tc>
                  <a:txBody>
                    <a:bodyPr/>
                    <a:lstStyle/>
                    <a:p>
                      <a:pPr fontAlgn="base"/>
                      <a:r>
                        <a:rPr lang="he-IL" sz="1400" cap="none" spc="0" dirty="0">
                          <a:solidFill>
                            <a:schemeClr val="bg1"/>
                          </a:solidFill>
                          <a:effectLst/>
                        </a:rPr>
                        <a:t>אסור שיהיה יותר </a:t>
                      </a:r>
                      <a:r>
                        <a:rPr lang="he-IL" sz="1400" u="sng" cap="none" spc="0" dirty="0">
                          <a:solidFill>
                            <a:schemeClr val="bg1"/>
                          </a:solidFill>
                          <a:effectLst/>
                        </a:rPr>
                        <a:t>ממופע אחד</a:t>
                      </a:r>
                      <a:r>
                        <a:rPr lang="he-IL" sz="1400" cap="none" spc="0" dirty="0">
                          <a:solidFill>
                            <a:schemeClr val="bg1"/>
                          </a:solidFill>
                          <a:effectLst/>
                        </a:rPr>
                        <a:t> מסוג זה, מספק נקודת גישה גלובלית אליו.</a:t>
                      </a:r>
                    </a:p>
                  </a:txBody>
                  <a:tcPr marL="48088" marR="10480" marT="13739" marB="103046" anchor="ctr"/>
                </a:tc>
                <a:extLst>
                  <a:ext uri="{0D108BD9-81ED-4DB2-BD59-A6C34878D82A}">
                    <a16:rowId xmlns:a16="http://schemas.microsoft.com/office/drawing/2014/main" val="2400416612"/>
                  </a:ext>
                </a:extLst>
              </a:tr>
              <a:tr h="645502">
                <a:tc>
                  <a:txBody>
                    <a:bodyPr/>
                    <a:lstStyle/>
                    <a:p>
                      <a:pPr algn="l" rtl="0" fontAlgn="base"/>
                      <a:endParaRPr lang="he-IL" sz="1600" cap="none" spc="0" dirty="0">
                        <a:solidFill>
                          <a:schemeClr val="bg1"/>
                        </a:solidFill>
                        <a:effectLst/>
                      </a:endParaRPr>
                    </a:p>
                  </a:txBody>
                  <a:tcPr marL="48088" marR="10480" marT="13739" marB="103046" anchor="ctr"/>
                </a:tc>
                <a:tc>
                  <a:txBody>
                    <a:bodyPr/>
                    <a:lstStyle/>
                    <a:p>
                      <a:pPr algn="l" rtl="0" fontAlgn="base"/>
                      <a:r>
                        <a:rPr lang="en-US" sz="1600" b="0" cap="none" spc="0" dirty="0">
                          <a:solidFill>
                            <a:schemeClr val="bg1"/>
                          </a:solidFill>
                          <a:effectLst/>
                        </a:rPr>
                        <a:t>Factory Method Pattern</a:t>
                      </a:r>
                    </a:p>
                  </a:txBody>
                  <a:tcPr marL="48088" marR="10480" marT="13739" marB="103046" anchor="ctr"/>
                </a:tc>
                <a:tc>
                  <a:txBody>
                    <a:bodyPr/>
                    <a:lstStyle/>
                    <a:p>
                      <a:pPr fontAlgn="base"/>
                      <a:r>
                        <a:rPr lang="he-IL" sz="1400" b="0" i="0" kern="1200" dirty="0">
                          <a:solidFill>
                            <a:schemeClr val="dk1"/>
                          </a:solidFill>
                          <a:effectLst/>
                          <a:latin typeface="+mn-lt"/>
                          <a:ea typeface="+mn-ea"/>
                          <a:cs typeface="+mn-cs"/>
                        </a:rPr>
                        <a:t>מגדיר </a:t>
                      </a:r>
                      <a:r>
                        <a:rPr lang="he-IL" sz="1400" b="0" i="0" u="sng" kern="1200" dirty="0">
                          <a:solidFill>
                            <a:schemeClr val="dk1"/>
                          </a:solidFill>
                          <a:effectLst/>
                          <a:latin typeface="+mn-lt"/>
                          <a:ea typeface="+mn-ea"/>
                          <a:cs typeface="+mn-cs"/>
                        </a:rPr>
                        <a:t>ממשק ליצירת אובייקט</a:t>
                      </a:r>
                      <a:r>
                        <a:rPr lang="he-IL" sz="1400" b="0" i="0" kern="1200" dirty="0">
                          <a:solidFill>
                            <a:schemeClr val="dk1"/>
                          </a:solidFill>
                          <a:effectLst/>
                          <a:latin typeface="+mn-lt"/>
                          <a:ea typeface="+mn-ea"/>
                          <a:cs typeface="+mn-cs"/>
                        </a:rPr>
                        <a:t> אך משאיר את הבחירה בסוגו לתת-מחלקות, יוצר </a:t>
                      </a:r>
                      <a:r>
                        <a:rPr lang="he-IL" sz="1400" b="0" i="0" u="sng" kern="1200" dirty="0">
                          <a:solidFill>
                            <a:schemeClr val="dk1"/>
                          </a:solidFill>
                          <a:effectLst/>
                          <a:latin typeface="+mn-lt"/>
                          <a:ea typeface="+mn-ea"/>
                          <a:cs typeface="+mn-cs"/>
                        </a:rPr>
                        <a:t>מופע של אחת ממספר מחלקות</a:t>
                      </a:r>
                      <a:r>
                        <a:rPr lang="he-IL" sz="1400" b="0" i="0" u="none" kern="1200" dirty="0">
                          <a:solidFill>
                            <a:schemeClr val="dk1"/>
                          </a:solidFill>
                          <a:effectLst/>
                          <a:latin typeface="+mn-lt"/>
                          <a:ea typeface="+mn-ea"/>
                          <a:cs typeface="+mn-cs"/>
                        </a:rPr>
                        <a:t> אפשריות</a:t>
                      </a:r>
                      <a:r>
                        <a:rPr lang="he-IL" sz="1400" b="0" i="0" kern="1200" dirty="0">
                          <a:solidFill>
                            <a:schemeClr val="dk1"/>
                          </a:solidFill>
                          <a:effectLst/>
                          <a:latin typeface="+mn-lt"/>
                          <a:ea typeface="+mn-ea"/>
                          <a:cs typeface="+mn-cs"/>
                        </a:rPr>
                        <a:t>.</a:t>
                      </a:r>
                      <a:endParaRPr lang="he-IL" sz="1400" cap="none" spc="0" dirty="0">
                        <a:solidFill>
                          <a:schemeClr val="bg1"/>
                        </a:solidFill>
                        <a:effectLst/>
                      </a:endParaRPr>
                    </a:p>
                  </a:txBody>
                  <a:tcPr marL="48088" marR="10480" marT="13739" marB="103046" anchor="ctr"/>
                </a:tc>
                <a:extLst>
                  <a:ext uri="{0D108BD9-81ED-4DB2-BD59-A6C34878D82A}">
                    <a16:rowId xmlns:a16="http://schemas.microsoft.com/office/drawing/2014/main" val="3924616261"/>
                  </a:ext>
                </a:extLst>
              </a:tr>
              <a:tr h="628967">
                <a:tc>
                  <a:txBody>
                    <a:bodyPr/>
                    <a:lstStyle/>
                    <a:p>
                      <a:pPr algn="l" rtl="0" fontAlgn="base"/>
                      <a:endParaRPr lang="he-IL" sz="1600" cap="none" spc="0">
                        <a:solidFill>
                          <a:schemeClr val="bg1"/>
                        </a:solidFill>
                        <a:effectLst/>
                      </a:endParaRPr>
                    </a:p>
                  </a:txBody>
                  <a:tcPr marL="48088" marR="10480" marT="13739" marB="103046" anchor="ctr"/>
                </a:tc>
                <a:tc>
                  <a:txBody>
                    <a:bodyPr/>
                    <a:lstStyle/>
                    <a:p>
                      <a:pPr algn="l" rtl="0" fontAlgn="base"/>
                      <a:r>
                        <a:rPr lang="en-US" sz="1600" b="0" cap="none" spc="0" dirty="0">
                          <a:solidFill>
                            <a:schemeClr val="bg1"/>
                          </a:solidFill>
                          <a:effectLst/>
                        </a:rPr>
                        <a:t>Abstract Factory Pattern</a:t>
                      </a:r>
                    </a:p>
                  </a:txBody>
                  <a:tcPr marL="48088" marR="10480" marT="13739" marB="103046" anchor="ctr"/>
                </a:tc>
                <a:tc>
                  <a:txBody>
                    <a:bodyPr/>
                    <a:lstStyle/>
                    <a:p>
                      <a:pPr fontAlgn="base"/>
                      <a:r>
                        <a:rPr lang="he-IL" sz="1400" b="0" i="0" kern="1200" dirty="0">
                          <a:solidFill>
                            <a:schemeClr val="dk1"/>
                          </a:solidFill>
                          <a:effectLst/>
                          <a:latin typeface="+mn-lt"/>
                          <a:ea typeface="+mn-ea"/>
                          <a:cs typeface="+mn-cs"/>
                        </a:rPr>
                        <a:t>מספק ממשק ליצירת משפחות של אובייקטים קשורים או תלויים מבלי לציין את המחלקות הקונקרטיות שלהם.</a:t>
                      </a:r>
                      <a:endParaRPr lang="he-IL" sz="1400" cap="none" spc="0" dirty="0">
                        <a:solidFill>
                          <a:schemeClr val="bg1"/>
                        </a:solidFill>
                        <a:effectLst/>
                      </a:endParaRPr>
                    </a:p>
                  </a:txBody>
                  <a:tcPr marL="48088" marR="10480" marT="13739" marB="103046" anchor="ctr"/>
                </a:tc>
                <a:extLst>
                  <a:ext uri="{0D108BD9-81ED-4DB2-BD59-A6C34878D82A}">
                    <a16:rowId xmlns:a16="http://schemas.microsoft.com/office/drawing/2014/main" val="887423608"/>
                  </a:ext>
                </a:extLst>
              </a:tr>
              <a:tr h="433860">
                <a:tc>
                  <a:txBody>
                    <a:bodyPr/>
                    <a:lstStyle/>
                    <a:p>
                      <a:pPr algn="l" rtl="0" fontAlgn="base"/>
                      <a:r>
                        <a:rPr lang="en-US" sz="1600" b="1" u="sng" cap="none" spc="0" dirty="0">
                          <a:solidFill>
                            <a:schemeClr val="bg1"/>
                          </a:solidFill>
                          <a:effectLst/>
                        </a:rPr>
                        <a:t>Structural Patterns</a:t>
                      </a:r>
                      <a:endParaRPr lang="en-US" sz="1600" u="sng" cap="none" spc="0" dirty="0">
                        <a:solidFill>
                          <a:schemeClr val="bg1"/>
                        </a:solidFill>
                        <a:effectLst/>
                      </a:endParaRPr>
                    </a:p>
                  </a:txBody>
                  <a:tcPr marL="48088" marR="10480" marT="13739" marB="103046" anchor="ctr"/>
                </a:tc>
                <a:tc>
                  <a:txBody>
                    <a:bodyPr/>
                    <a:lstStyle/>
                    <a:p>
                      <a:pPr algn="l" rtl="0" fontAlgn="base"/>
                      <a:r>
                        <a:rPr lang="en-US" sz="1600" b="0" cap="none" spc="0" dirty="0">
                          <a:solidFill>
                            <a:schemeClr val="bg1"/>
                          </a:solidFill>
                          <a:effectLst/>
                        </a:rPr>
                        <a:t>Adapter Pattern</a:t>
                      </a:r>
                    </a:p>
                  </a:txBody>
                  <a:tcPr marL="48088" marR="10480" marT="13739" marB="103046" anchor="ctr"/>
                </a:tc>
                <a:tc>
                  <a:txBody>
                    <a:bodyPr/>
                    <a:lstStyle/>
                    <a:p>
                      <a:r>
                        <a:rPr lang="he-IL" sz="1400" b="0" i="0" kern="1200" dirty="0">
                          <a:solidFill>
                            <a:schemeClr val="dk1"/>
                          </a:solidFill>
                          <a:effectLst/>
                          <a:latin typeface="+mn-lt"/>
                          <a:ea typeface="+mn-ea"/>
                          <a:cs typeface="+mn-cs"/>
                        </a:rPr>
                        <a:t>מאפשר להשתמש בממשק של מחלקה קיימת כממשק אחר.</a:t>
                      </a:r>
                    </a:p>
                  </a:txBody>
                  <a:tcPr marL="48088" marR="10480" marT="13739" marB="103046" anchor="ctr"/>
                </a:tc>
                <a:extLst>
                  <a:ext uri="{0D108BD9-81ED-4DB2-BD59-A6C34878D82A}">
                    <a16:rowId xmlns:a16="http://schemas.microsoft.com/office/drawing/2014/main" val="3749664860"/>
                  </a:ext>
                </a:extLst>
              </a:tr>
              <a:tr h="628967">
                <a:tc>
                  <a:txBody>
                    <a:bodyPr/>
                    <a:lstStyle/>
                    <a:p>
                      <a:pPr algn="l" rtl="0" fontAlgn="base"/>
                      <a:endParaRPr lang="he-IL" sz="1600" cap="none" spc="0" dirty="0">
                        <a:solidFill>
                          <a:schemeClr val="bg1"/>
                        </a:solidFill>
                        <a:effectLst/>
                      </a:endParaRPr>
                    </a:p>
                  </a:txBody>
                  <a:tcPr marL="48088" marR="10480" marT="13739" marB="103046" anchor="ctr"/>
                </a:tc>
                <a:tc>
                  <a:txBody>
                    <a:bodyPr/>
                    <a:lstStyle/>
                    <a:p>
                      <a:pPr algn="l" rtl="0" fontAlgn="base"/>
                      <a:r>
                        <a:rPr lang="en-US" sz="1600" b="0" cap="none" spc="0" dirty="0">
                          <a:solidFill>
                            <a:schemeClr val="bg1"/>
                          </a:solidFill>
                          <a:effectLst/>
                        </a:rPr>
                        <a:t>Decorator Pattern</a:t>
                      </a:r>
                    </a:p>
                  </a:txBody>
                  <a:tcPr marL="48088" marR="10480" marT="13739" marB="103046" anchor="ctr"/>
                </a:tc>
                <a:tc>
                  <a:txBody>
                    <a:bodyPr/>
                    <a:lstStyle/>
                    <a:p>
                      <a:pPr fontAlgn="base"/>
                      <a:r>
                        <a:rPr lang="he-IL" sz="1400" b="0" i="0" kern="1200" dirty="0">
                          <a:solidFill>
                            <a:schemeClr val="dk1"/>
                          </a:solidFill>
                          <a:effectLst/>
                          <a:latin typeface="+mn-lt"/>
                          <a:ea typeface="+mn-ea"/>
                          <a:cs typeface="+mn-cs"/>
                        </a:rPr>
                        <a:t>מצרף אחריות נוספת לאובייקט באופן דינמי, מספק חלופה גמישה לסיווג משנה להרחבת הפונקציונליות.</a:t>
                      </a:r>
                      <a:endParaRPr lang="he-IL" sz="1400" cap="none" spc="0" dirty="0">
                        <a:solidFill>
                          <a:schemeClr val="bg1"/>
                        </a:solidFill>
                        <a:effectLst/>
                      </a:endParaRPr>
                    </a:p>
                  </a:txBody>
                  <a:tcPr marL="48088" marR="10480" marT="13739" marB="103046" anchor="ctr"/>
                </a:tc>
                <a:extLst>
                  <a:ext uri="{0D108BD9-81ED-4DB2-BD59-A6C34878D82A}">
                    <a16:rowId xmlns:a16="http://schemas.microsoft.com/office/drawing/2014/main" val="987789240"/>
                  </a:ext>
                </a:extLst>
              </a:tr>
              <a:tr h="628967">
                <a:tc>
                  <a:txBody>
                    <a:bodyPr/>
                    <a:lstStyle/>
                    <a:p>
                      <a:pPr algn="l" rtl="0" fontAlgn="base"/>
                      <a:endParaRPr lang="he-IL" sz="1600" cap="none" spc="0" dirty="0">
                        <a:solidFill>
                          <a:schemeClr val="bg1"/>
                        </a:solidFill>
                        <a:effectLst/>
                      </a:endParaRPr>
                    </a:p>
                  </a:txBody>
                  <a:tcPr marL="48088" marR="10480" marT="13739" marB="103046" anchor="ctr"/>
                </a:tc>
                <a:tc>
                  <a:txBody>
                    <a:bodyPr/>
                    <a:lstStyle/>
                    <a:p>
                      <a:pPr algn="l" rtl="0" fontAlgn="base"/>
                      <a:r>
                        <a:rPr lang="en-US" sz="1600" b="0" cap="none" spc="0" dirty="0">
                          <a:solidFill>
                            <a:schemeClr val="bg1"/>
                          </a:solidFill>
                          <a:effectLst/>
                        </a:rPr>
                        <a:t>Composite Pattern</a:t>
                      </a:r>
                    </a:p>
                  </a:txBody>
                  <a:tcPr marL="48088" marR="10480" marT="13739" marB="103046" anchor="ctr"/>
                </a:tc>
                <a:tc>
                  <a:txBody>
                    <a:bodyPr/>
                    <a:lstStyle/>
                    <a:p>
                      <a:pPr fontAlgn="base"/>
                      <a:r>
                        <a:rPr lang="he-IL" sz="1400" b="0" i="0" kern="1200" dirty="0">
                          <a:solidFill>
                            <a:schemeClr val="dk1"/>
                          </a:solidFill>
                          <a:effectLst/>
                          <a:latin typeface="+mn-lt"/>
                          <a:ea typeface="+mn-ea"/>
                          <a:cs typeface="+mn-cs"/>
                        </a:rPr>
                        <a:t>מרכיב אובייקטים למבני עצים כדי לייצג היררכיות חלק שלמות. מאפשר טיפול באובייקטים בודדים ובקומפוזיציות באופן אחיד.</a:t>
                      </a:r>
                      <a:endParaRPr lang="he-IL" sz="1400" cap="none" spc="0" dirty="0">
                        <a:solidFill>
                          <a:schemeClr val="bg1"/>
                        </a:solidFill>
                        <a:effectLst/>
                      </a:endParaRPr>
                    </a:p>
                  </a:txBody>
                  <a:tcPr marL="48088" marR="10480" marT="13739" marB="103046" anchor="ctr"/>
                </a:tc>
                <a:extLst>
                  <a:ext uri="{0D108BD9-81ED-4DB2-BD59-A6C34878D82A}">
                    <a16:rowId xmlns:a16="http://schemas.microsoft.com/office/drawing/2014/main" val="3637713914"/>
                  </a:ext>
                </a:extLst>
              </a:tr>
              <a:tr h="604464">
                <a:tc>
                  <a:txBody>
                    <a:bodyPr/>
                    <a:lstStyle/>
                    <a:p>
                      <a:pPr algn="l" rtl="0" fontAlgn="base"/>
                      <a:r>
                        <a:rPr lang="en-US" sz="1600" b="1" u="sng" cap="none" spc="0" dirty="0">
                          <a:solidFill>
                            <a:schemeClr val="bg1"/>
                          </a:solidFill>
                          <a:effectLst/>
                        </a:rPr>
                        <a:t>Behavioral Patterns</a:t>
                      </a:r>
                      <a:endParaRPr lang="en-US" sz="1600" u="sng" cap="none" spc="0" dirty="0">
                        <a:solidFill>
                          <a:schemeClr val="bg1"/>
                        </a:solidFill>
                        <a:effectLst/>
                      </a:endParaRPr>
                    </a:p>
                  </a:txBody>
                  <a:tcPr marL="48088" marR="10480" marT="13739" marB="103046" anchor="ctr"/>
                </a:tc>
                <a:tc>
                  <a:txBody>
                    <a:bodyPr/>
                    <a:lstStyle/>
                    <a:p>
                      <a:pPr algn="l" rtl="0" fontAlgn="base"/>
                      <a:r>
                        <a:rPr lang="en-US" sz="1600" b="0" cap="none" spc="0" dirty="0">
                          <a:solidFill>
                            <a:schemeClr val="bg1"/>
                          </a:solidFill>
                          <a:effectLst/>
                        </a:rPr>
                        <a:t>Observer Pattern</a:t>
                      </a:r>
                    </a:p>
                  </a:txBody>
                  <a:tcPr marL="48088" marR="10480" marT="13739" marB="103046" anchor="ctr"/>
                </a:tc>
                <a:tc>
                  <a:txBody>
                    <a:bodyPr/>
                    <a:lstStyle/>
                    <a:p>
                      <a:pPr fontAlgn="base"/>
                      <a:r>
                        <a:rPr lang="he-IL" sz="1400" cap="none" spc="0" dirty="0">
                          <a:solidFill>
                            <a:schemeClr val="bg1"/>
                          </a:solidFill>
                          <a:effectLst/>
                        </a:rPr>
                        <a:t>מגדיר תלות </a:t>
                      </a:r>
                      <a:r>
                        <a:rPr lang="he-IL" sz="1400" u="sng" cap="none" spc="0" dirty="0">
                          <a:solidFill>
                            <a:schemeClr val="bg1"/>
                          </a:solidFill>
                          <a:effectLst/>
                        </a:rPr>
                        <a:t>יחיד-לרבים</a:t>
                      </a:r>
                      <a:r>
                        <a:rPr lang="he-IL" sz="1400" cap="none" spc="0" dirty="0">
                          <a:solidFill>
                            <a:schemeClr val="bg1"/>
                          </a:solidFill>
                          <a:effectLst/>
                        </a:rPr>
                        <a:t> בין אובייקטים, מודיע לתלותיים כשהמצב של אובייקט משתנה.</a:t>
                      </a:r>
                    </a:p>
                  </a:txBody>
                  <a:tcPr marL="48088" marR="10480" marT="13739" marB="103046" anchor="ctr"/>
                </a:tc>
                <a:extLst>
                  <a:ext uri="{0D108BD9-81ED-4DB2-BD59-A6C34878D82A}">
                    <a16:rowId xmlns:a16="http://schemas.microsoft.com/office/drawing/2014/main" val="3157180056"/>
                  </a:ext>
                </a:extLst>
              </a:tr>
              <a:tr h="600158">
                <a:tc>
                  <a:txBody>
                    <a:bodyPr/>
                    <a:lstStyle/>
                    <a:p>
                      <a:pPr algn="l" rtl="0" fontAlgn="base"/>
                      <a:endParaRPr lang="he-IL" sz="1600" cap="none" spc="0" dirty="0">
                        <a:solidFill>
                          <a:schemeClr val="bg1"/>
                        </a:solidFill>
                        <a:effectLst/>
                      </a:endParaRPr>
                    </a:p>
                  </a:txBody>
                  <a:tcPr marL="48088" marR="10480" marT="13739" marB="103046" anchor="ctr"/>
                </a:tc>
                <a:tc>
                  <a:txBody>
                    <a:bodyPr/>
                    <a:lstStyle/>
                    <a:p>
                      <a:pPr algn="l" rtl="0" fontAlgn="base"/>
                      <a:r>
                        <a:rPr lang="en-US" sz="1600" b="0" cap="none" spc="0" dirty="0">
                          <a:solidFill>
                            <a:schemeClr val="bg1"/>
                          </a:solidFill>
                          <a:effectLst/>
                        </a:rPr>
                        <a:t>Strategy Pattern</a:t>
                      </a:r>
                    </a:p>
                  </a:txBody>
                  <a:tcPr marL="48088" marR="10480" marT="13739" marB="103046" anchor="ctr"/>
                </a:tc>
                <a:tc>
                  <a:txBody>
                    <a:bodyPr/>
                    <a:lstStyle/>
                    <a:p>
                      <a:pPr fontAlgn="base"/>
                      <a:r>
                        <a:rPr lang="he-IL" sz="1400" cap="none" spc="0" dirty="0">
                          <a:solidFill>
                            <a:schemeClr val="bg1"/>
                          </a:solidFill>
                          <a:effectLst/>
                        </a:rPr>
                        <a:t>מגדיר משפחה של אלגוריתמים ובמקום ליישם אלגוריתם בודד ישירות, הקוד</a:t>
                      </a:r>
                      <a:r>
                        <a:rPr lang="he-IL" sz="1400" cap="none" spc="0" baseline="0" dirty="0">
                          <a:solidFill>
                            <a:schemeClr val="bg1"/>
                          </a:solidFill>
                          <a:effectLst/>
                        </a:rPr>
                        <a:t> </a:t>
                      </a:r>
                      <a:r>
                        <a:rPr lang="he-IL" sz="1400" cap="none" spc="0" dirty="0">
                          <a:solidFill>
                            <a:schemeClr val="bg1"/>
                          </a:solidFill>
                          <a:effectLst/>
                        </a:rPr>
                        <a:t>"מחביא" כל אלגוריתם</a:t>
                      </a:r>
                      <a:r>
                        <a:rPr lang="he-IL" sz="1400" cap="none" spc="0" baseline="0" dirty="0">
                          <a:solidFill>
                            <a:schemeClr val="bg1"/>
                          </a:solidFill>
                          <a:effectLst/>
                        </a:rPr>
                        <a:t> ומקבל הוראות בזמן הריצה ולפי כך בוחר</a:t>
                      </a:r>
                      <a:r>
                        <a:rPr lang="he-IL" sz="1400" cap="none" spc="0" dirty="0">
                          <a:solidFill>
                            <a:schemeClr val="bg1"/>
                          </a:solidFill>
                          <a:effectLst/>
                        </a:rPr>
                        <a:t> באיזה אלגוריתמים להשתמש.</a:t>
                      </a:r>
                      <a:endParaRPr lang="he-IL" sz="1400" cap="none" spc="0" baseline="0" dirty="0">
                        <a:solidFill>
                          <a:schemeClr val="bg1"/>
                        </a:solidFill>
                        <a:effectLst/>
                      </a:endParaRPr>
                    </a:p>
                  </a:txBody>
                  <a:tcPr marL="48088" marR="10480" marT="13739" marB="103046" anchor="ctr"/>
                </a:tc>
                <a:extLst>
                  <a:ext uri="{0D108BD9-81ED-4DB2-BD59-A6C34878D82A}">
                    <a16:rowId xmlns:a16="http://schemas.microsoft.com/office/drawing/2014/main" val="3358328386"/>
                  </a:ext>
                </a:extLst>
              </a:tr>
            </a:tbl>
          </a:graphicData>
        </a:graphic>
      </p:graphicFrame>
    </p:spTree>
    <p:extLst>
      <p:ext uri="{BB962C8B-B14F-4D97-AF65-F5344CB8AC3E}">
        <p14:creationId xmlns:p14="http://schemas.microsoft.com/office/powerpoint/2010/main" val="4273862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13357AD-4A7F-B864-F001-44E8DED1D3CB}"/>
              </a:ext>
            </a:extLst>
          </p:cNvPr>
          <p:cNvSpPr>
            <a:spLocks noGrp="1"/>
          </p:cNvSpPr>
          <p:nvPr>
            <p:ph type="title"/>
          </p:nvPr>
        </p:nvSpPr>
        <p:spPr>
          <a:xfrm>
            <a:off x="1450392" y="113639"/>
            <a:ext cx="9291215" cy="1049235"/>
          </a:xfrm>
        </p:spPr>
        <p:txBody>
          <a:bodyPr/>
          <a:lstStyle/>
          <a:p>
            <a:r>
              <a:rPr lang="en-US" dirty="0"/>
              <a:t>Template Method</a:t>
            </a:r>
            <a:endParaRPr lang="he-IL" dirty="0"/>
          </a:p>
        </p:txBody>
      </p:sp>
      <p:sp>
        <p:nvSpPr>
          <p:cNvPr id="6" name="תיבת טקסט 5">
            <a:extLst>
              <a:ext uri="{FF2B5EF4-FFF2-40B4-BE49-F238E27FC236}">
                <a16:creationId xmlns:a16="http://schemas.microsoft.com/office/drawing/2014/main" id="{964E2107-DA1C-7DAE-AA54-3C4E9EA2192A}"/>
              </a:ext>
            </a:extLst>
          </p:cNvPr>
          <p:cNvSpPr txBox="1"/>
          <p:nvPr/>
        </p:nvSpPr>
        <p:spPr>
          <a:xfrm>
            <a:off x="701964" y="1671782"/>
            <a:ext cx="10935854" cy="4524315"/>
          </a:xfrm>
          <a:prstGeom prst="rect">
            <a:avLst/>
          </a:prstGeom>
          <a:noFill/>
        </p:spPr>
        <p:txBody>
          <a:bodyPr wrap="square" rtlCol="1">
            <a:spAutoFit/>
          </a:bodyPr>
          <a:lstStyle/>
          <a:p>
            <a:pPr algn="r" rtl="1">
              <a:lnSpc>
                <a:spcPct val="150000"/>
              </a:lnSpc>
            </a:pPr>
            <a:r>
              <a:rPr lang="en-US" b="1" dirty="0"/>
              <a:t>The Template Method Pattern</a:t>
            </a:r>
            <a:r>
              <a:rPr lang="he-IL" b="1" dirty="0"/>
              <a:t> </a:t>
            </a:r>
            <a:r>
              <a:rPr lang="he-IL" dirty="0"/>
              <a:t>הוא דפוס עיצוב </a:t>
            </a:r>
            <a:r>
              <a:rPr lang="he-IL" b="1" dirty="0"/>
              <a:t>התנהגותי</a:t>
            </a:r>
            <a:r>
              <a:rPr lang="he-IL" dirty="0"/>
              <a:t> המגדיר את </a:t>
            </a:r>
            <a:r>
              <a:rPr lang="he-IL" u="sng" dirty="0"/>
              <a:t>השלד</a:t>
            </a:r>
            <a:r>
              <a:rPr lang="he-IL" dirty="0"/>
              <a:t> של אלגוריתם במחלקת העל, אך מאפשר לתת-מחלקות לעקוף שלבים ספציפיים של האלגוריתם מבלי לשנות את המבנה שלו. </a:t>
            </a:r>
          </a:p>
          <a:p>
            <a:pPr algn="r" rtl="1">
              <a:lnSpc>
                <a:spcPct val="150000"/>
              </a:lnSpc>
            </a:pPr>
            <a:r>
              <a:rPr lang="he-IL" dirty="0"/>
              <a:t>במילים אחרות, הוא מספק </a:t>
            </a:r>
            <a:r>
              <a:rPr lang="he-IL" u="sng" dirty="0"/>
              <a:t>תבנית</a:t>
            </a:r>
            <a:r>
              <a:rPr lang="he-IL" dirty="0"/>
              <a:t> עבור אלגוריתם במחלקת האב, המאפשר </a:t>
            </a:r>
            <a:r>
              <a:rPr lang="he-IL" u="sng" dirty="0"/>
              <a:t>התאמה אישית</a:t>
            </a:r>
            <a:r>
              <a:rPr lang="he-IL" dirty="0"/>
              <a:t> של השלבים על ידי מחלקת הבן.</a:t>
            </a:r>
          </a:p>
          <a:p>
            <a:pPr algn="r" rtl="1"/>
            <a:endParaRPr lang="he-IL" dirty="0"/>
          </a:p>
          <a:p>
            <a:pPr algn="r" rtl="1"/>
            <a:r>
              <a:rPr lang="he-IL" u="sng" dirty="0"/>
              <a:t>אופן פעולה:</a:t>
            </a:r>
          </a:p>
          <a:p>
            <a:pPr algn="r" rtl="1"/>
            <a:endParaRPr lang="he-IL" dirty="0"/>
          </a:p>
          <a:p>
            <a:pPr marL="285750" indent="-285750" algn="r" rtl="1">
              <a:buFont typeface="Arial" panose="020B0604020202020204" pitchFamily="34" charset="0"/>
              <a:buChar char="•"/>
            </a:pPr>
            <a:r>
              <a:rPr lang="en-US" b="1" dirty="0"/>
              <a:t>Template Method</a:t>
            </a:r>
            <a:r>
              <a:rPr lang="he-IL" b="1" dirty="0"/>
              <a:t> (מחלקת העל):</a:t>
            </a:r>
            <a:br>
              <a:rPr lang="en-US" b="1" dirty="0"/>
            </a:br>
            <a:r>
              <a:rPr lang="he-IL" dirty="0"/>
              <a:t>מגדיר את המבנה הכללי של האלגוריתם כסדרה של שלבים או שיטות (שלד).</a:t>
            </a:r>
            <a:br>
              <a:rPr lang="en-US" dirty="0"/>
            </a:br>
            <a:r>
              <a:rPr lang="he-IL" dirty="0"/>
              <a:t>כולל שיטות מופשטות המייצגים שלבים שיש ליישם על ידי תת מחלקות</a:t>
            </a:r>
            <a:r>
              <a:rPr lang="en-US" dirty="0"/>
              <a:t>.</a:t>
            </a:r>
          </a:p>
          <a:p>
            <a:pPr algn="r" rtl="1"/>
            <a:endParaRPr lang="he-IL" dirty="0"/>
          </a:p>
          <a:p>
            <a:pPr marL="285750" indent="-285750" algn="r" rtl="1">
              <a:buFont typeface="Arial" panose="020B0604020202020204" pitchFamily="34" charset="0"/>
              <a:buChar char="•"/>
            </a:pPr>
            <a:r>
              <a:rPr lang="en-US" b="1" dirty="0"/>
              <a:t>Concrete Classes</a:t>
            </a:r>
            <a:r>
              <a:rPr lang="he-IL" b="1" dirty="0"/>
              <a:t> (תתי מחלקות):</a:t>
            </a:r>
            <a:br>
              <a:rPr lang="en-US" b="1" dirty="0"/>
            </a:br>
            <a:r>
              <a:rPr lang="he-IL" dirty="0"/>
              <a:t>יישם את השיטות המופשטות המוגדרות בשיטת התבנית.</a:t>
            </a:r>
            <a:br>
              <a:rPr lang="en-US" dirty="0"/>
            </a:br>
            <a:r>
              <a:rPr lang="he-IL" dirty="0"/>
              <a:t>יכול לעקוף שלבים מסוימים באלגוריתם כדי לספק התנהגות מותאמת אישית.</a:t>
            </a:r>
          </a:p>
        </p:txBody>
      </p:sp>
    </p:spTree>
    <p:extLst>
      <p:ext uri="{BB962C8B-B14F-4D97-AF65-F5344CB8AC3E}">
        <p14:creationId xmlns:p14="http://schemas.microsoft.com/office/powerpoint/2010/main" val="2841443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D990665-0E7B-5E4C-82F1-23D9FBCE35B2}"/>
              </a:ext>
            </a:extLst>
          </p:cNvPr>
          <p:cNvSpPr>
            <a:spLocks noGrp="1"/>
          </p:cNvSpPr>
          <p:nvPr>
            <p:ph type="title"/>
          </p:nvPr>
        </p:nvSpPr>
        <p:spPr>
          <a:xfrm>
            <a:off x="1450393" y="218364"/>
            <a:ext cx="9291215" cy="784136"/>
          </a:xfrm>
        </p:spPr>
        <p:txBody>
          <a:bodyPr/>
          <a:lstStyle/>
          <a:p>
            <a:r>
              <a:rPr lang="en-US" dirty="0"/>
              <a:t>example</a:t>
            </a:r>
            <a:endParaRPr lang="he-IL" dirty="0"/>
          </a:p>
        </p:txBody>
      </p:sp>
      <p:grpSp>
        <p:nvGrpSpPr>
          <p:cNvPr id="3" name="קבוצה 2"/>
          <p:cNvGrpSpPr/>
          <p:nvPr/>
        </p:nvGrpSpPr>
        <p:grpSpPr>
          <a:xfrm>
            <a:off x="679959" y="1432138"/>
            <a:ext cx="10832082" cy="3993725"/>
            <a:chOff x="447793" y="1253839"/>
            <a:chExt cx="10832082" cy="3993725"/>
          </a:xfrm>
        </p:grpSpPr>
        <p:pic>
          <p:nvPicPr>
            <p:cNvPr id="5" name="תמונה 4">
              <a:extLst>
                <a:ext uri="{FF2B5EF4-FFF2-40B4-BE49-F238E27FC236}">
                  <a16:creationId xmlns:a16="http://schemas.microsoft.com/office/drawing/2014/main" id="{8761090F-1A8A-FF77-752D-5E5A57DF3702}"/>
                </a:ext>
              </a:extLst>
            </p:cNvPr>
            <p:cNvPicPr>
              <a:picLocks noChangeAspect="1"/>
            </p:cNvPicPr>
            <p:nvPr/>
          </p:nvPicPr>
          <p:blipFill rotWithShape="1">
            <a:blip r:embed="rId2"/>
            <a:srcRect b="51406"/>
            <a:stretch/>
          </p:blipFill>
          <p:spPr>
            <a:xfrm>
              <a:off x="447793" y="1253839"/>
              <a:ext cx="6328625" cy="3993725"/>
            </a:xfrm>
            <a:prstGeom prst="rect">
              <a:avLst/>
            </a:prstGeom>
          </p:spPr>
        </p:pic>
        <p:pic>
          <p:nvPicPr>
            <p:cNvPr id="6" name="תמונה 5">
              <a:extLst>
                <a:ext uri="{FF2B5EF4-FFF2-40B4-BE49-F238E27FC236}">
                  <a16:creationId xmlns:a16="http://schemas.microsoft.com/office/drawing/2014/main" id="{5F299B30-94B8-6FC4-9337-935F02DE121B}"/>
                </a:ext>
              </a:extLst>
            </p:cNvPr>
            <p:cNvPicPr>
              <a:picLocks noChangeAspect="1"/>
            </p:cNvPicPr>
            <p:nvPr/>
          </p:nvPicPr>
          <p:blipFill rotWithShape="1">
            <a:blip r:embed="rId2"/>
            <a:srcRect l="-1" t="74738" r="31462" b="2263"/>
            <a:stretch/>
          </p:blipFill>
          <p:spPr>
            <a:xfrm>
              <a:off x="6942329" y="3357349"/>
              <a:ext cx="4337546" cy="1890215"/>
            </a:xfrm>
            <a:prstGeom prst="rect">
              <a:avLst/>
            </a:prstGeom>
          </p:spPr>
        </p:pic>
        <p:pic>
          <p:nvPicPr>
            <p:cNvPr id="7" name="תמונה 6">
              <a:extLst>
                <a:ext uri="{FF2B5EF4-FFF2-40B4-BE49-F238E27FC236}">
                  <a16:creationId xmlns:a16="http://schemas.microsoft.com/office/drawing/2014/main" id="{B36EC6A0-992D-3ED1-3F93-24F74147D47E}"/>
                </a:ext>
              </a:extLst>
            </p:cNvPr>
            <p:cNvPicPr>
              <a:picLocks noChangeAspect="1"/>
            </p:cNvPicPr>
            <p:nvPr/>
          </p:nvPicPr>
          <p:blipFill rotWithShape="1">
            <a:blip r:embed="rId2"/>
            <a:srcRect t="50157" r="31687" b="27174"/>
            <a:stretch/>
          </p:blipFill>
          <p:spPr>
            <a:xfrm>
              <a:off x="6942329" y="1253839"/>
              <a:ext cx="4323242" cy="1862920"/>
            </a:xfrm>
            <a:prstGeom prst="rect">
              <a:avLst/>
            </a:prstGeom>
          </p:spPr>
        </p:pic>
      </p:grpSp>
    </p:spTree>
    <p:extLst>
      <p:ext uri="{BB962C8B-B14F-4D97-AF65-F5344CB8AC3E}">
        <p14:creationId xmlns:p14="http://schemas.microsoft.com/office/powerpoint/2010/main" val="411278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8DB24D2-CFEE-4F68-2ADF-901D78F4F327}"/>
              </a:ext>
            </a:extLst>
          </p:cNvPr>
          <p:cNvSpPr>
            <a:spLocks noGrp="1"/>
          </p:cNvSpPr>
          <p:nvPr>
            <p:ph type="title"/>
          </p:nvPr>
        </p:nvSpPr>
        <p:spPr>
          <a:xfrm>
            <a:off x="1451579" y="804519"/>
            <a:ext cx="9291215" cy="1049235"/>
          </a:xfrm>
        </p:spPr>
        <p:txBody>
          <a:bodyPr>
            <a:normAutofit/>
          </a:bodyPr>
          <a:lstStyle/>
          <a:p>
            <a:r>
              <a:rPr lang="en-US" dirty="0"/>
              <a:t>SINGELTON</a:t>
            </a:r>
            <a:endParaRPr lang="he-IL" dirty="0"/>
          </a:p>
        </p:txBody>
      </p:sp>
      <p:sp>
        <p:nvSpPr>
          <p:cNvPr id="3" name="מציין מיקום תוכן 2">
            <a:extLst>
              <a:ext uri="{FF2B5EF4-FFF2-40B4-BE49-F238E27FC236}">
                <a16:creationId xmlns:a16="http://schemas.microsoft.com/office/drawing/2014/main" id="{AF9E830B-62F0-F0E1-7C21-7B86DE77B1A9}"/>
              </a:ext>
            </a:extLst>
          </p:cNvPr>
          <p:cNvSpPr>
            <a:spLocks noGrp="1"/>
          </p:cNvSpPr>
          <p:nvPr>
            <p:ph idx="1"/>
          </p:nvPr>
        </p:nvSpPr>
        <p:spPr>
          <a:xfrm>
            <a:off x="1451579" y="2015734"/>
            <a:ext cx="3843161" cy="3450613"/>
          </a:xfrm>
        </p:spPr>
        <p:txBody>
          <a:bodyPr>
            <a:normAutofit/>
          </a:bodyPr>
          <a:lstStyle/>
          <a:p>
            <a:pPr marL="0" indent="0" algn="l" rtl="0">
              <a:buNone/>
            </a:pPr>
            <a:r>
              <a:rPr lang="en-US" b="1" dirty="0"/>
              <a:t>Singleton</a:t>
            </a:r>
            <a:r>
              <a:rPr lang="en-US" dirty="0"/>
              <a:t> is a creational design pattern that lets you ensure that a class has only one instance, while providing a global access point to this instance.</a:t>
            </a:r>
          </a:p>
        </p:txBody>
      </p:sp>
      <p:grpSp>
        <p:nvGrpSpPr>
          <p:cNvPr id="11" name="Group 10">
            <a:extLst>
              <a:ext uri="{FF2B5EF4-FFF2-40B4-BE49-F238E27FC236}">
                <a16:creationId xmlns:a16="http://schemas.microsoft.com/office/drawing/2014/main" id="{7F10EF2E-1F29-46B1-81F3-33BBC28794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97843" y="2012810"/>
            <a:ext cx="4944948" cy="3453535"/>
            <a:chOff x="1459129" y="2012810"/>
            <a:chExt cx="4954208" cy="3453535"/>
          </a:xfrm>
        </p:grpSpPr>
        <p:sp>
          <p:nvSpPr>
            <p:cNvPr id="12" name="Rectangle 11">
              <a:extLst>
                <a:ext uri="{FF2B5EF4-FFF2-40B4-BE49-F238E27FC236}">
                  <a16:creationId xmlns:a16="http://schemas.microsoft.com/office/drawing/2014/main" id="{1AFBCA34-D288-41DC-AA0F-5ED2D5193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59129" y="2012810"/>
              <a:ext cx="4954208" cy="3453535"/>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54AFE1-9A00-49C1-997F-0F908FBDF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59129" y="2026118"/>
              <a:ext cx="4954205" cy="3433909"/>
            </a:xfrm>
            <a:prstGeom prst="rect">
              <a:avLst/>
            </a:prstGeom>
            <a:solidFill>
              <a:srgbClr val="FFFFFE"/>
            </a:solidFill>
            <a:ln w="63500" cmpd="sng">
              <a:solidFill>
                <a:srgbClr val="736F66"/>
              </a:solidFill>
              <a:miter lim="800000"/>
            </a:ln>
            <a:effectLst>
              <a:innerShdw blurRad="63500" dist="88900" dir="14100000">
                <a:srgbClr val="000000">
                  <a:alpha val="30000"/>
                </a:srgbClr>
              </a:innerShdw>
            </a:effectLst>
            <a:scene3d>
              <a:camera prst="orthographicFront"/>
              <a:lightRig rig="balanced"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Picture 2" descr="Singleton pattern">
            <a:extLst>
              <a:ext uri="{FF2B5EF4-FFF2-40B4-BE49-F238E27FC236}">
                <a16:creationId xmlns:a16="http://schemas.microsoft.com/office/drawing/2014/main" id="{31FB7993-790A-1000-CDEC-FE8CB4FD533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961569" y="2294582"/>
            <a:ext cx="4613872" cy="2883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540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8DB24D2-CFEE-4F68-2ADF-901D78F4F327}"/>
              </a:ext>
            </a:extLst>
          </p:cNvPr>
          <p:cNvSpPr>
            <a:spLocks noGrp="1"/>
          </p:cNvSpPr>
          <p:nvPr>
            <p:ph type="title"/>
          </p:nvPr>
        </p:nvSpPr>
        <p:spPr/>
        <p:txBody>
          <a:bodyPr/>
          <a:lstStyle/>
          <a:p>
            <a:r>
              <a:rPr lang="en-US" dirty="0"/>
              <a:t>SINGELTON</a:t>
            </a:r>
            <a:endParaRPr lang="he-IL" dirty="0"/>
          </a:p>
        </p:txBody>
      </p:sp>
      <p:sp>
        <p:nvSpPr>
          <p:cNvPr id="3" name="מציין מיקום תוכן 2">
            <a:extLst>
              <a:ext uri="{FF2B5EF4-FFF2-40B4-BE49-F238E27FC236}">
                <a16:creationId xmlns:a16="http://schemas.microsoft.com/office/drawing/2014/main" id="{AF9E830B-62F0-F0E1-7C21-7B86DE77B1A9}"/>
              </a:ext>
            </a:extLst>
          </p:cNvPr>
          <p:cNvSpPr>
            <a:spLocks noGrp="1"/>
          </p:cNvSpPr>
          <p:nvPr>
            <p:ph idx="1"/>
          </p:nvPr>
        </p:nvSpPr>
        <p:spPr/>
        <p:txBody>
          <a:bodyPr/>
          <a:lstStyle/>
          <a:p>
            <a:pPr marL="0" indent="0" algn="l" rtl="0">
              <a:lnSpc>
                <a:spcPct val="100000"/>
              </a:lnSpc>
              <a:spcBef>
                <a:spcPts val="1590"/>
              </a:spcBef>
              <a:buClr>
                <a:srgbClr val="DE8147"/>
              </a:buClr>
              <a:buSzPct val="79166"/>
              <a:buNone/>
              <a:tabLst>
                <a:tab pos="354965" algn="l"/>
                <a:tab pos="355600" algn="l"/>
              </a:tabLst>
            </a:pPr>
            <a:r>
              <a:rPr lang="en-US" b="1" u="sng" dirty="0"/>
              <a:t>Problems</a:t>
            </a:r>
          </a:p>
          <a:p>
            <a:pPr marL="355600" indent="-342900" algn="l" rtl="0">
              <a:lnSpc>
                <a:spcPct val="100000"/>
              </a:lnSpc>
              <a:spcBef>
                <a:spcPts val="1590"/>
              </a:spcBef>
              <a:buClr>
                <a:srgbClr val="DE8147"/>
              </a:buClr>
              <a:buSzPct val="79166"/>
              <a:buAutoNum type="arabicPeriod"/>
              <a:tabLst>
                <a:tab pos="354965" algn="l"/>
                <a:tab pos="355600" algn="l"/>
              </a:tabLst>
            </a:pPr>
            <a:r>
              <a:rPr lang="en-US" b="1" dirty="0"/>
              <a:t>Ensure that a class has just a single instance.</a:t>
            </a:r>
            <a:r>
              <a:rPr lang="en-US" dirty="0"/>
              <a:t> Why would anyone want to control how many instances a class has? The most common reason for this is to control access to some shared resource—for example, a database or a file.</a:t>
            </a:r>
          </a:p>
          <a:p>
            <a:pPr marL="355600" indent="-342900" algn="l" rtl="0">
              <a:lnSpc>
                <a:spcPct val="100000"/>
              </a:lnSpc>
              <a:spcBef>
                <a:spcPts val="1590"/>
              </a:spcBef>
              <a:buClr>
                <a:srgbClr val="DE8147"/>
              </a:buClr>
              <a:buSzPct val="79166"/>
              <a:buAutoNum type="arabicPeriod"/>
              <a:tabLst>
                <a:tab pos="354965" algn="l"/>
                <a:tab pos="355600" algn="l"/>
              </a:tabLst>
            </a:pPr>
            <a:r>
              <a:rPr lang="en-US" b="1" dirty="0"/>
              <a:t>Provide a global access point to that instance.</a:t>
            </a:r>
            <a:r>
              <a:rPr lang="en-US" dirty="0"/>
              <a:t> Remember those global variables that you (all right, me) used to store some essential objects? While they’re very handy, they’re also very unsafe since any code can potentially overwrite the contents of those variables and crash the app.</a:t>
            </a:r>
          </a:p>
        </p:txBody>
      </p:sp>
      <p:pic>
        <p:nvPicPr>
          <p:cNvPr id="2050" name="Picture 2" descr="The global access to an object">
            <a:extLst>
              <a:ext uri="{FF2B5EF4-FFF2-40B4-BE49-F238E27FC236}">
                <a16:creationId xmlns:a16="http://schemas.microsoft.com/office/drawing/2014/main" id="{71B337EC-C3A7-DA96-3692-9CD3C2A67D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8677" y="81415"/>
            <a:ext cx="3980923" cy="1990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280907"/>
      </p:ext>
    </p:extLst>
  </p:cSld>
  <p:clrMapOvr>
    <a:masterClrMapping/>
  </p:clrMapOvr>
</p:sld>
</file>

<file path=ppt/theme/theme1.xml><?xml version="1.0" encoding="utf-8"?>
<a:theme xmlns:a="http://schemas.openxmlformats.org/drawingml/2006/main" name="גלריה">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TM10001114[[fn=גלריה]]</Template>
  <TotalTime>707</TotalTime>
  <Words>3498</Words>
  <Application>Microsoft Office PowerPoint</Application>
  <PresentationFormat>מסך רחב</PresentationFormat>
  <Paragraphs>277</Paragraphs>
  <Slides>41</Slides>
  <Notes>20</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41</vt:i4>
      </vt:variant>
    </vt:vector>
  </HeadingPairs>
  <TitlesOfParts>
    <vt:vector size="49" baseType="lpstr">
      <vt:lpstr>Aptos</vt:lpstr>
      <vt:lpstr>Arial</vt:lpstr>
      <vt:lpstr>JetBrains Mono</vt:lpstr>
      <vt:lpstr>Rockwell</vt:lpstr>
      <vt:lpstr>Tahoma</vt:lpstr>
      <vt:lpstr>Times New Roman</vt:lpstr>
      <vt:lpstr>Yanone Kaffeesatz Light</vt:lpstr>
      <vt:lpstr>גלריה</vt:lpstr>
      <vt:lpstr>תכנות מונחה עצמים</vt:lpstr>
      <vt:lpstr>נושאים להיום</vt:lpstr>
      <vt:lpstr>Types of Design Patterns</vt:lpstr>
      <vt:lpstr>Types of Design Patterns</vt:lpstr>
      <vt:lpstr> types of design patterns</vt:lpstr>
      <vt:lpstr>Template Method</vt:lpstr>
      <vt:lpstr>example</vt:lpstr>
      <vt:lpstr>SINGELTON</vt:lpstr>
      <vt:lpstr>SINGELTON</vt:lpstr>
      <vt:lpstr>SINGELTON</vt:lpstr>
      <vt:lpstr>Factory</vt:lpstr>
      <vt:lpstr>Factory</vt:lpstr>
      <vt:lpstr>Factory</vt:lpstr>
      <vt:lpstr>iterator</vt:lpstr>
      <vt:lpstr>iterator</vt:lpstr>
      <vt:lpstr>iterator</vt:lpstr>
      <vt:lpstr>iterator</vt:lpstr>
      <vt:lpstr>iterator</vt:lpstr>
      <vt:lpstr>strategy</vt:lpstr>
      <vt:lpstr>strategy</vt:lpstr>
      <vt:lpstr>strategy</vt:lpstr>
      <vt:lpstr>strategy</vt:lpstr>
      <vt:lpstr>strategy</vt:lpstr>
      <vt:lpstr>observer</vt:lpstr>
      <vt:lpstr>observer</vt:lpstr>
      <vt:lpstr>observer</vt:lpstr>
      <vt:lpstr>observer</vt:lpstr>
      <vt:lpstr>SOLID</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GRASP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משה עופר</dc:creator>
  <cp:lastModifiedBy>moriya bitton</cp:lastModifiedBy>
  <cp:revision>29</cp:revision>
  <dcterms:created xsi:type="dcterms:W3CDTF">2023-10-01T10:57:20Z</dcterms:created>
  <dcterms:modified xsi:type="dcterms:W3CDTF">2024-06-05T12:24:02Z</dcterms:modified>
</cp:coreProperties>
</file>