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24"/>
  </p:notesMasterIdLst>
  <p:sldIdLst>
    <p:sldId id="466" r:id="rId2"/>
    <p:sldId id="496" r:id="rId3"/>
    <p:sldId id="498" r:id="rId4"/>
    <p:sldId id="503" r:id="rId5"/>
    <p:sldId id="499" r:id="rId6"/>
    <p:sldId id="501" r:id="rId7"/>
    <p:sldId id="502" r:id="rId8"/>
    <p:sldId id="504" r:id="rId9"/>
    <p:sldId id="505" r:id="rId10"/>
    <p:sldId id="481" r:id="rId11"/>
    <p:sldId id="483" r:id="rId12"/>
    <p:sldId id="506" r:id="rId13"/>
    <p:sldId id="484" r:id="rId14"/>
    <p:sldId id="482" r:id="rId15"/>
    <p:sldId id="440" r:id="rId16"/>
    <p:sldId id="487" r:id="rId17"/>
    <p:sldId id="488" r:id="rId18"/>
    <p:sldId id="489" r:id="rId19"/>
    <p:sldId id="490" r:id="rId20"/>
    <p:sldId id="492" r:id="rId21"/>
    <p:sldId id="493" r:id="rId22"/>
    <p:sldId id="4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40" autoAdjust="0"/>
  </p:normalViewPr>
  <p:slideViewPr>
    <p:cSldViewPr snapToGrid="0" showGuides="1">
      <p:cViewPr varScale="1">
        <p:scale>
          <a:sx n="53" d="100"/>
          <a:sy n="53" d="100"/>
        </p:scale>
        <p:origin x="11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משה עופר" userId="be54d6cb-761f-4aec-b214-5cfcb9fa6e02" providerId="ADAL" clId="{14043DD7-5C20-4108-84BC-7346B11B1104}"/>
    <pc:docChg chg="modSld">
      <pc:chgData name="משה עופר" userId="be54d6cb-761f-4aec-b214-5cfcb9fa6e02" providerId="ADAL" clId="{14043DD7-5C20-4108-84BC-7346B11B1104}" dt="2024-12-11T07:15:02.962" v="1" actId="20577"/>
      <pc:docMkLst>
        <pc:docMk/>
      </pc:docMkLst>
      <pc:sldChg chg="modSp mod">
        <pc:chgData name="משה עופר" userId="be54d6cb-761f-4aec-b214-5cfcb9fa6e02" providerId="ADAL" clId="{14043DD7-5C20-4108-84BC-7346B11B1104}" dt="2024-12-11T07:15:02.962" v="1" actId="20577"/>
        <pc:sldMkLst>
          <pc:docMk/>
          <pc:sldMk cId="0" sldId="466"/>
        </pc:sldMkLst>
        <pc:spChg chg="mod">
          <ac:chgData name="משה עופר" userId="be54d6cb-761f-4aec-b214-5cfcb9fa6e02" providerId="ADAL" clId="{14043DD7-5C20-4108-84BC-7346B11B1104}" dt="2024-12-11T07:15:02.962" v="1" actId="20577"/>
          <ac:spMkLst>
            <pc:docMk/>
            <pc:sldMk cId="0" sldId="466"/>
            <ac:spMk id="11" creationId="{22783F95-C5A6-AC8F-27C6-6623D12CDB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CAA52B5-77FE-4A80-AFEA-FC2B708EFBF0}" type="datetimeFigureOut">
              <a:rPr lang="he-IL" smtClean="0"/>
              <a:t>י'/כסלו/תשפ"ה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801F83C-E8FF-4EAB-9F3A-F258AED6357B}" type="slidenum">
              <a:rPr lang="he-IL" smtClean="0"/>
              <a:t>‹#›</a:t>
            </a:fld>
            <a:endParaRPr lang="he-IL"/>
          </a:p>
        </p:txBody>
      </p:sp>
    </p:spTree>
    <p:extLst>
      <p:ext uri="{BB962C8B-B14F-4D97-AF65-F5344CB8AC3E}">
        <p14:creationId xmlns:p14="http://schemas.microsoft.com/office/powerpoint/2010/main" val="19714915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33927-EC8E-A796-A193-76583FD31E1D}"/>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EBDECD8C-ACDA-B9A0-A534-329C2C67118D}"/>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03201902-30D2-E385-A7DB-18396FA34A75}"/>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u="none" dirty="0"/>
              <a:t>Iterator </a:t>
            </a:r>
            <a:r>
              <a:rPr lang="he-IL" u="none" dirty="0"/>
              <a:t> הוא דפוס עיצוב התנהגותי המאפשר לך לעבור אלמנטים של אוסף מבלי לחשוף את הייצוג הבסיסי שלו (רשימה, ערימה, עץ וכו').</a:t>
            </a:r>
          </a:p>
        </p:txBody>
      </p:sp>
      <p:sp>
        <p:nvSpPr>
          <p:cNvPr id="4" name="מציין מיקום של מספר שקופית 3">
            <a:extLst>
              <a:ext uri="{FF2B5EF4-FFF2-40B4-BE49-F238E27FC236}">
                <a16:creationId xmlns:a16="http://schemas.microsoft.com/office/drawing/2014/main" id="{68D4465F-E883-7F33-C52E-AE6145E39DAD}"/>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73718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16</a:t>
            </a:fld>
            <a:endParaRPr lang="he-IL"/>
          </a:p>
        </p:txBody>
      </p:sp>
    </p:spTree>
    <p:extLst>
      <p:ext uri="{BB962C8B-B14F-4D97-AF65-F5344CB8AC3E}">
        <p14:creationId xmlns:p14="http://schemas.microsoft.com/office/powerpoint/2010/main" val="1276582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17</a:t>
            </a:fld>
            <a:endParaRPr lang="he-IL"/>
          </a:p>
        </p:txBody>
      </p:sp>
    </p:spTree>
    <p:extLst>
      <p:ext uri="{BB962C8B-B14F-4D97-AF65-F5344CB8AC3E}">
        <p14:creationId xmlns:p14="http://schemas.microsoft.com/office/powerpoint/2010/main" val="3403797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18</a:t>
            </a:fld>
            <a:endParaRPr lang="he-IL"/>
          </a:p>
        </p:txBody>
      </p:sp>
    </p:spTree>
    <p:extLst>
      <p:ext uri="{BB962C8B-B14F-4D97-AF65-F5344CB8AC3E}">
        <p14:creationId xmlns:p14="http://schemas.microsoft.com/office/powerpoint/2010/main" val="3027689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הרחבת מחלקה היא הדבר הראשון שעולה על הדעת כאשר אתה צריך לשנות התנהגות של אובייקט. </a:t>
            </a:r>
          </a:p>
          <a:p>
            <a:r>
              <a:rPr lang="he-IL" dirty="0"/>
              <a:t>עם זאת, בירושה יש כמה סייגים רציניים שאתה צריך להיות מודע אליהם,</a:t>
            </a:r>
            <a:r>
              <a:rPr lang="he-IL" baseline="0" dirty="0"/>
              <a:t> </a:t>
            </a:r>
            <a:r>
              <a:rPr lang="he-IL" dirty="0"/>
              <a:t>מגבלות ירושה:</a:t>
            </a:r>
          </a:p>
          <a:p>
            <a:pPr marL="171450" indent="-171450">
              <a:buFont typeface="Arial" panose="020B0604020202020204" pitchFamily="34" charset="0"/>
              <a:buChar char="•"/>
            </a:pPr>
            <a:r>
              <a:rPr lang="he-IL" dirty="0"/>
              <a:t>הירושה היא סטטית: ברגע שאובייקט נוצר, לא ניתן לשנות את ההתנהגות שלו בזמן הריצה.</a:t>
            </a:r>
          </a:p>
          <a:p>
            <a:pPr marL="171450" indent="-171450">
              <a:buFont typeface="Arial" panose="020B0604020202020204" pitchFamily="34" charset="0"/>
              <a:buChar char="•"/>
            </a:pPr>
            <a:r>
              <a:rPr lang="he-IL" dirty="0"/>
              <a:t>מחלקה חד-הורית: רוב שפות התכנות אינן מאפשרות לכיתה לרשת התנהגויות ממספר מחלקות בו-זמנית.</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19</a:t>
            </a:fld>
            <a:endParaRPr lang="he-IL"/>
          </a:p>
        </p:txBody>
      </p:sp>
    </p:spTree>
    <p:extLst>
      <p:ext uri="{BB962C8B-B14F-4D97-AF65-F5344CB8AC3E}">
        <p14:creationId xmlns:p14="http://schemas.microsoft.com/office/powerpoint/2010/main" val="55180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u="sng" dirty="0"/>
              <a:t>צבירה והרכב</a:t>
            </a:r>
            <a:r>
              <a:rPr lang="he-IL" dirty="0"/>
              <a:t>:</a:t>
            </a:r>
            <a:r>
              <a:rPr lang="he-IL" baseline="0" dirty="0"/>
              <a:t> (</a:t>
            </a:r>
            <a:r>
              <a:rPr lang="he-IL" dirty="0"/>
              <a:t>אלה מוצעים כחלופות לירושה)</a:t>
            </a:r>
          </a:p>
          <a:p>
            <a:pPr marL="171450" indent="-171450">
              <a:buFont typeface="Arial" panose="020B0604020202020204" pitchFamily="34" charset="0"/>
              <a:buChar char="•"/>
            </a:pPr>
            <a:r>
              <a:rPr lang="he-IL" dirty="0"/>
              <a:t>בצבירה או קומפוזיציה, אובייקט מכיל הפניות לאובייקטים אחרים (הידועים כ"עוזרים") ומאציל להם עבודה, במקום התנהגות מורשת.</a:t>
            </a:r>
          </a:p>
          <a:p>
            <a:pPr marL="171450" indent="-171450">
              <a:buFont typeface="Arial" panose="020B0604020202020204" pitchFamily="34" charset="0"/>
              <a:buChar char="•"/>
            </a:pPr>
            <a:r>
              <a:rPr lang="he-IL" dirty="0"/>
              <a:t>גישה זו מאפשרת החלפה בזמן ריצה של </a:t>
            </a:r>
            <a:r>
              <a:rPr lang="he-IL" dirty="0" err="1"/>
              <a:t>אובייקטי</a:t>
            </a:r>
            <a:r>
              <a:rPr lang="he-IL" dirty="0"/>
              <a:t> עוזר, ומאפשרת לאובייקט להשתמש בהתנהגויות ממספר מחלקות על ידי הפניות לאובייקטים מרובים.</a:t>
            </a:r>
          </a:p>
          <a:p>
            <a:endParaRPr lang="he-IL" dirty="0"/>
          </a:p>
          <a:p>
            <a:r>
              <a:rPr lang="he-IL" dirty="0"/>
              <a:t>שתי האלטרנטיבות פועלות כמעט באותה צורה: </a:t>
            </a:r>
          </a:p>
          <a:p>
            <a:r>
              <a:rPr lang="he-IL" dirty="0"/>
              <a:t>לאובייקט אחד יש התייחסות למשנהו והוא מאציל לו עבודה כלשהי.</a:t>
            </a:r>
          </a:p>
          <a:p>
            <a:r>
              <a:rPr lang="he-IL" dirty="0"/>
              <a:t>בעוד שבעזרת ירושה, האובייקט עצמו מסוגל לעשות את העבודה הזו, וירש את ההתנהגות ממעמד העל שלו.</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20</a:t>
            </a:fld>
            <a:endParaRPr lang="he-IL"/>
          </a:p>
        </p:txBody>
      </p:sp>
    </p:spTree>
    <p:extLst>
      <p:ext uri="{BB962C8B-B14F-4D97-AF65-F5344CB8AC3E}">
        <p14:creationId xmlns:p14="http://schemas.microsoft.com/office/powerpoint/2010/main" val="2366595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דפוס הדקורטור מוצג כפתרון הממנף צבירה או קומפוזיציה.</a:t>
            </a:r>
          </a:p>
          <a:p>
            <a:endParaRPr lang="he-IL" u="none" dirty="0"/>
          </a:p>
          <a:p>
            <a:r>
              <a:rPr lang="he-IL" u="sng" dirty="0"/>
              <a:t>דפוס דקורטור:</a:t>
            </a:r>
          </a:p>
          <a:p>
            <a:pPr marL="171450" indent="-171450">
              <a:buFont typeface="Arial" panose="020B0604020202020204" pitchFamily="34" charset="0"/>
              <a:buChar char="•"/>
            </a:pPr>
            <a:r>
              <a:rPr lang="he-IL" u="none" dirty="0"/>
              <a:t>בתבנית זו, אובייקט "עטיפה" מקושר לאובייקט "מטרה".</a:t>
            </a:r>
          </a:p>
          <a:p>
            <a:pPr marL="171450" indent="-171450">
              <a:buFont typeface="Arial" panose="020B0604020202020204" pitchFamily="34" charset="0"/>
              <a:buChar char="•"/>
            </a:pPr>
            <a:r>
              <a:rPr lang="he-IL" u="none" dirty="0"/>
              <a:t>ה-</a:t>
            </a:r>
            <a:r>
              <a:rPr lang="en-US" u="none" dirty="0"/>
              <a:t>wrapper </a:t>
            </a:r>
            <a:r>
              <a:rPr lang="he-IL" u="none" dirty="0"/>
              <a:t> מיישם את אותו ממשק כמו אובייקט היעד ומאציל אליו בקשות, אך יכול לשנות את התוצאה לפני או אחרי העברת הבקשה אל היעד.</a:t>
            </a:r>
          </a:p>
          <a:p>
            <a:pPr marL="171450" indent="-171450">
              <a:buFont typeface="Arial" panose="020B0604020202020204" pitchFamily="34" charset="0"/>
              <a:buChar char="•"/>
            </a:pPr>
            <a:r>
              <a:rPr lang="he-IL" u="none" dirty="0"/>
              <a:t>על ידי מתן אפשרות לשדה ההתייחסות של העטיפה לקבל כל אובייקט שעוקב אחר הממשק, ניתן לשלב מספר עטיפות כדי להוסיף את ההתנהגויות שלהם לאובייקט היעד.</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21</a:t>
            </a:fld>
            <a:endParaRPr lang="he-IL"/>
          </a:p>
        </p:txBody>
      </p:sp>
    </p:spTree>
    <p:extLst>
      <p:ext uri="{BB962C8B-B14F-4D97-AF65-F5344CB8AC3E}">
        <p14:creationId xmlns:p14="http://schemas.microsoft.com/office/powerpoint/2010/main" val="177483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a:t>דוגמה מסופקת באמצעות התראות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מחלקת </a:t>
            </a:r>
            <a:r>
              <a:rPr lang="en-US" u="none" dirty="0" err="1"/>
              <a:t>Notifier</a:t>
            </a:r>
            <a:r>
              <a:rPr lang="en-US" u="none" dirty="0"/>
              <a:t> </a:t>
            </a:r>
            <a:r>
              <a:rPr lang="he-IL" u="none" dirty="0"/>
              <a:t> הבסיסית מכילה את התנהגות ההתראות הבסיסית בדוא"ל, בעוד שכל שיטות ההתראות האחרות הופכות למעצבות.</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זה מאפשר גמישות בהוספת התנהגויות הודעות שונות לאובייקט הבסיס על ידי שימוש בעיצובים.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22</a:t>
            </a:fld>
            <a:endParaRPr lang="he-IL"/>
          </a:p>
        </p:txBody>
      </p:sp>
    </p:spTree>
    <p:extLst>
      <p:ext uri="{BB962C8B-B14F-4D97-AF65-F5344CB8AC3E}">
        <p14:creationId xmlns:p14="http://schemas.microsoft.com/office/powerpoint/2010/main" val="191275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19C9C-8534-B830-82F8-83532D39142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FD509E8-F44C-089F-C3A1-98ED6AAE54F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471587A-A5EB-69B5-91CD-6C046FDC2AFE}"/>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אוספים הם רק מיכל לקבוצת אובייקטים.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רוב האוספים מאחסנים את האלמנטים שלהם ברשימות פשוטות. עם זאת, חלקם מבוססים על ערימות, עצים, גרפים ומבני נתונים מורכבים אחרים.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b="1" u="none" dirty="0"/>
              <a:t>בעיה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גישה לאלמנטים באוספים: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ללא קשר למבנה הנתונים הבסיסי, אוספים חייבים לספק דרך לחלקים אחרים של הקוד לגשת לאלמנטים שלהם.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גישה זו אמורה לאפשר </a:t>
            </a:r>
            <a:r>
              <a:rPr lang="he-IL" u="none" dirty="0" err="1"/>
              <a:t>איטרציה</a:t>
            </a:r>
            <a:r>
              <a:rPr lang="he-IL" u="none" dirty="0"/>
              <a:t> על האלמנטים מבלי לחזור על אותם אלמנטים.</a:t>
            </a:r>
          </a:p>
        </p:txBody>
      </p:sp>
      <p:sp>
        <p:nvSpPr>
          <p:cNvPr id="4" name="מציין מיקום של מספר שקופית 3">
            <a:extLst>
              <a:ext uri="{FF2B5EF4-FFF2-40B4-BE49-F238E27FC236}">
                <a16:creationId xmlns:a16="http://schemas.microsoft.com/office/drawing/2014/main" id="{657F79DF-2EDB-40A2-0D6D-C79DE9FEEB58}"/>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3</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337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28088-11E2-E530-EE5A-EC40F2E7912E}"/>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B33C5ACF-1109-48BB-CDF1-EDB0EE374E3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C2A4D60-CCAD-66DC-87EE-4EB244F00BA5}"/>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u="none" dirty="0"/>
              <a:t>Iterator </a:t>
            </a:r>
            <a:r>
              <a:rPr lang="he-IL" u="none" dirty="0"/>
              <a:t> הוא דפוס עיצוב התנהגותי המאפשר לך לעבור אלמנטים של אוסף מבלי לחשוף את הייצוג הבסיסי שלו (רשימה, ערימה, עץ וכו').</a:t>
            </a:r>
          </a:p>
        </p:txBody>
      </p:sp>
      <p:sp>
        <p:nvSpPr>
          <p:cNvPr id="4" name="מציין מיקום של מספר שקופית 3">
            <a:extLst>
              <a:ext uri="{FF2B5EF4-FFF2-40B4-BE49-F238E27FC236}">
                <a16:creationId xmlns:a16="http://schemas.microsoft.com/office/drawing/2014/main" id="{773A2FB0-B85A-2970-0133-4E2EED09CB58}"/>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4</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4240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A4066-E416-9AC2-2230-17BA86105B7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135D1BB-A365-FA0B-6488-5DCD26AD2AC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33FA768F-7B8F-F189-729E-77E942F53218}"/>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מעבר של מבני נתונים מורכבים: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מעבר במבני נתונים פשוטים כמו רשימות הוא פשוט - אתה חוזר על האלמנטים ברצף.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עם זאת, חציית מבנים מורכבים כמו עצים או גרפים מצריכה אלגוריתמים ספציפיים כמו חציית עומק-ראשון, חציית רוחב-ראשונה </a:t>
            </a:r>
            <a:r>
              <a:rPr lang="he-IL" u="none" dirty="0" err="1"/>
              <a:t>וכו</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הדרישות למעבר עשויות להשתנות לאורך זמן או בהתאם ליישום.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לדוגמה, יום אחד אולי תזדקק למעבר עומק-ראשון, אבל מאוחר יותר ייתכן שתזדקק לחציית רוחב-ראשון.</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הכללת כל אלגוריתמי המעבר האפשריים בתוך מחלקת איסוף עלולה להוביל לנפיחות ובלבול, במיוחד אם אלגוריתמים מסוימים ספציפיים ליישומים מסוימים.</a:t>
            </a:r>
          </a:p>
        </p:txBody>
      </p:sp>
      <p:sp>
        <p:nvSpPr>
          <p:cNvPr id="4" name="מציין מיקום של מספר שקופית 3">
            <a:extLst>
              <a:ext uri="{FF2B5EF4-FFF2-40B4-BE49-F238E27FC236}">
                <a16:creationId xmlns:a16="http://schemas.microsoft.com/office/drawing/2014/main" id="{D195D930-1B4B-BFDF-A1F3-A61BD89A3DA7}"/>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5</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0427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1F925-37E2-3320-B17D-2912D3CCFD1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A3123D1-9460-FFEE-9692-2AD079105633}"/>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83119BD-D071-0089-4EC2-F18894D395D8}"/>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הרעיון המרכזי של דפוס </a:t>
            </a:r>
            <a:r>
              <a:rPr lang="he-IL" u="none" dirty="0" err="1"/>
              <a:t>האיטרטור</a:t>
            </a:r>
            <a:r>
              <a:rPr lang="he-IL" u="none" dirty="0"/>
              <a:t> הוא לחלץ את התנהגות המעבר של אוסף לאובייקט נפרד הנקרא </a:t>
            </a:r>
            <a:r>
              <a:rPr lang="he-IL" u="none" dirty="0" err="1"/>
              <a:t>איטרטור</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בנוסף ליישום האלגוריתם עצמו, אובייקט </a:t>
            </a:r>
            <a:r>
              <a:rPr lang="he-IL" u="none" dirty="0" err="1"/>
              <a:t>איטרטור</a:t>
            </a:r>
            <a:r>
              <a:rPr lang="he-IL" u="none" dirty="0"/>
              <a:t> מכיל את פרטי המעבר, כגון המיקום הנוכחי וכמה אלמנטים נותרו עד הסוף. בגלל זה, מספר </a:t>
            </a:r>
            <a:r>
              <a:rPr lang="he-IL" u="none" dirty="0" err="1"/>
              <a:t>איטרטורים</a:t>
            </a:r>
            <a:r>
              <a:rPr lang="he-IL" u="none" dirty="0"/>
              <a:t> יכולים לעבור את אותו אוסף בו-זמנית, ללא תלות זה בזה.</a:t>
            </a:r>
          </a:p>
        </p:txBody>
      </p:sp>
      <p:sp>
        <p:nvSpPr>
          <p:cNvPr id="4" name="מציין מיקום של מספר שקופית 3">
            <a:extLst>
              <a:ext uri="{FF2B5EF4-FFF2-40B4-BE49-F238E27FC236}">
                <a16:creationId xmlns:a16="http://schemas.microsoft.com/office/drawing/2014/main" id="{6C49CF24-C73C-EC0F-A23C-B2E6094FA5B4}"/>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8015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B4E7C-B242-6B22-198A-314551C963A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005DDA0-D2F2-3147-8E82-9E84EA8DAD3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60070C6-49C6-2CAE-5DA7-72E8D534F2BC}"/>
              </a:ext>
            </a:extLst>
          </p:cNvPr>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a:extLst>
              <a:ext uri="{FF2B5EF4-FFF2-40B4-BE49-F238E27FC236}">
                <a16:creationId xmlns:a16="http://schemas.microsoft.com/office/drawing/2014/main" id="{4491CC7D-2205-60BC-5083-8ED2E82ED2EF}"/>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00730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0071-634D-6D66-1471-4288C2351BC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F24CCEC-80FE-D734-79E0-6F89470B18A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26373B88-C052-F6F0-B6A2-A22B45709BB2}"/>
              </a:ext>
            </a:extLst>
          </p:cNvPr>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a:extLst>
              <a:ext uri="{FF2B5EF4-FFF2-40B4-BE49-F238E27FC236}">
                <a16:creationId xmlns:a16="http://schemas.microsoft.com/office/drawing/2014/main" id="{927DACC6-F095-351D-9C61-CC35E5B35FC9}"/>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70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D2215-462F-3041-A010-EB50E33C1A1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E459834-AD8A-0A40-88C5-42DAFF44295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3FE11B5A-EF35-1CEF-DA44-A3D27490D1E0}"/>
              </a:ext>
            </a:extLst>
          </p:cNvPr>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a:extLst>
              <a:ext uri="{FF2B5EF4-FFF2-40B4-BE49-F238E27FC236}">
                <a16:creationId xmlns:a16="http://schemas.microsoft.com/office/drawing/2014/main" id="{702956E0-5FCF-DA31-0E7A-4128EA8F3E8D}"/>
              </a:ext>
            </a:extLst>
          </p:cNvPr>
          <p:cNvSpPr>
            <a:spLocks noGrp="1"/>
          </p:cNvSpPr>
          <p:nvPr>
            <p:ph type="sldNum"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801F83C-E8FF-4EAB-9F3A-F258AED6357B}" type="slidenum">
              <a:rPr kumimoji="0" lang="he-IL"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he-IL"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63575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Decorator </a:t>
            </a:r>
            <a:r>
              <a:rPr lang="he-IL" dirty="0"/>
              <a:t> הוא תבנית עיצוב מבנית המאפשרת לצרף התנהגויות חדשות לאובייקטים על ידי הנחת אובייקטים אלה בתוך "אובייקטים מעטפת" מיוחדים המכילים את ההתנהגויות.</a:t>
            </a:r>
          </a:p>
        </p:txBody>
      </p:sp>
      <p:sp>
        <p:nvSpPr>
          <p:cNvPr id="4" name="מציין מיקום של מספר שקופית 3"/>
          <p:cNvSpPr>
            <a:spLocks noGrp="1"/>
          </p:cNvSpPr>
          <p:nvPr>
            <p:ph type="sldNum" sz="quarter" idx="10"/>
          </p:nvPr>
        </p:nvSpPr>
        <p:spPr/>
        <p:txBody>
          <a:bodyPr/>
          <a:lstStyle/>
          <a:p>
            <a:fld id="{9801F83C-E8FF-4EAB-9F3A-F258AED6357B}" type="slidenum">
              <a:rPr lang="he-IL" smtClean="0"/>
              <a:t>15</a:t>
            </a:fld>
            <a:endParaRPr lang="he-IL"/>
          </a:p>
        </p:txBody>
      </p:sp>
    </p:spTree>
    <p:extLst>
      <p:ext uri="{BB962C8B-B14F-4D97-AF65-F5344CB8AC3E}">
        <p14:creationId xmlns:p14="http://schemas.microsoft.com/office/powerpoint/2010/main" val="286664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248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938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0119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0136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36991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046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322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1158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3645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605827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310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7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420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503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83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500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9883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smtClean="0"/>
              <a:pPr/>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044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12/11/2024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536889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914400" rtl="1"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r" defTabSz="914400" rtl="1"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r" defTabSz="914400" rtl="1"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r" defTabSz="914400" rtl="1"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r" defTabSz="914400" rtl="1"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r" defTabSz="914400" rtl="1"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כותרת 10">
            <a:extLst>
              <a:ext uri="{FF2B5EF4-FFF2-40B4-BE49-F238E27FC236}">
                <a16:creationId xmlns:a16="http://schemas.microsoft.com/office/drawing/2014/main" id="{22783F95-C5A6-AC8F-27C6-6623D12CDB25}"/>
              </a:ext>
            </a:extLst>
          </p:cNvPr>
          <p:cNvSpPr>
            <a:spLocks noGrp="1"/>
          </p:cNvSpPr>
          <p:nvPr>
            <p:ph type="title"/>
          </p:nvPr>
        </p:nvSpPr>
        <p:spPr>
          <a:xfrm>
            <a:off x="1863901" y="372087"/>
            <a:ext cx="8464198" cy="2253916"/>
          </a:xfrm>
        </p:spPr>
        <p:txBody>
          <a:bodyPr>
            <a:normAutofit fontScale="90000"/>
          </a:bodyPr>
          <a:lstStyle/>
          <a:p>
            <a:r>
              <a:rPr lang="he-IL" sz="6600" dirty="0"/>
              <a:t>תכנות מונחה עצמים</a:t>
            </a:r>
            <a:br>
              <a:rPr lang="he-IL" sz="6600" dirty="0"/>
            </a:br>
            <a:r>
              <a:rPr lang="he-IL" sz="6600" dirty="0"/>
              <a:t>תרגול </a:t>
            </a:r>
            <a:r>
              <a:rPr lang="en-US" sz="6600" dirty="0"/>
              <a:t>6</a:t>
            </a:r>
            <a:br>
              <a:rPr lang="he-IL" sz="6600" dirty="0"/>
            </a:br>
            <a:r>
              <a:rPr lang="he-IL" sz="6600" dirty="0"/>
              <a:t>תבניות עיצוב – המשך</a:t>
            </a:r>
          </a:p>
        </p:txBody>
      </p:sp>
      <p:sp>
        <p:nvSpPr>
          <p:cNvPr id="12" name="תיבת טקסט 11">
            <a:extLst>
              <a:ext uri="{FF2B5EF4-FFF2-40B4-BE49-F238E27FC236}">
                <a16:creationId xmlns:a16="http://schemas.microsoft.com/office/drawing/2014/main" id="{F67BA571-99E0-A835-01B6-F9D105F9EF07}"/>
              </a:ext>
            </a:extLst>
          </p:cNvPr>
          <p:cNvSpPr txBox="1"/>
          <p:nvPr/>
        </p:nvSpPr>
        <p:spPr>
          <a:xfrm>
            <a:off x="280735" y="4546921"/>
            <a:ext cx="5105400" cy="1938992"/>
          </a:xfrm>
          <a:prstGeom prst="rect">
            <a:avLst/>
          </a:prstGeom>
          <a:noFill/>
        </p:spPr>
        <p:txBody>
          <a:bodyPr wrap="square" rtlCol="1">
            <a:spAutoFit/>
          </a:bodyPr>
          <a:lstStyle/>
          <a:p>
            <a:pPr marL="285750" indent="-285750">
              <a:buFont typeface="Arial" panose="020B0604020202020204" pitchFamily="34" charset="0"/>
              <a:buChar char="•"/>
            </a:pPr>
            <a:r>
              <a:rPr lang="en-US" sz="4000" dirty="0"/>
              <a:t>Iterator</a:t>
            </a:r>
          </a:p>
          <a:p>
            <a:pPr marL="285750" indent="-285750">
              <a:buFont typeface="Arial" panose="020B0604020202020204" pitchFamily="34" charset="0"/>
              <a:buChar char="•"/>
            </a:pPr>
            <a:r>
              <a:rPr lang="en-US" sz="4000" dirty="0"/>
              <a:t>Strategy</a:t>
            </a:r>
          </a:p>
          <a:p>
            <a:pPr marL="285750" indent="-285750" algn="l">
              <a:buFont typeface="Arial" panose="020B0604020202020204" pitchFamily="34" charset="0"/>
              <a:buChar char="•"/>
            </a:pPr>
            <a:r>
              <a:rPr lang="en-US" sz="4000" dirty="0"/>
              <a:t>Decorator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5811253" y="1164652"/>
            <a:ext cx="5926849" cy="3952364"/>
          </a:xfrm>
          <a:prstGeom prst="rect">
            <a:avLst/>
          </a:prstGeom>
        </p:spPr>
        <p:txBody>
          <a:bodyPr vert="horz" wrap="square" lIns="0" tIns="12700" rIns="0" bIns="0" rtlCol="0">
            <a:spAutoFit/>
          </a:bodyPr>
          <a:lstStyle/>
          <a:p>
            <a:pPr algn="r" rtl="1">
              <a:buFont typeface="Arial" panose="020B0604020202020204" pitchFamily="34" charset="0"/>
              <a:buChar char="•"/>
            </a:pPr>
            <a:r>
              <a:rPr lang="he-IL" sz="3200" dirty="0"/>
              <a:t> </a:t>
            </a:r>
            <a:r>
              <a:rPr lang="en-US" sz="3200" dirty="0"/>
              <a:t>strategy</a:t>
            </a:r>
            <a:r>
              <a:rPr lang="he-IL" sz="3200" dirty="0"/>
              <a:t> הינה תבנית עיצוב התנהגותית המאפשרת להגדיר </a:t>
            </a:r>
            <a:r>
              <a:rPr lang="he-IL" sz="3200" b="1" dirty="0"/>
              <a:t>משפחה של אלגוריתמים</a:t>
            </a:r>
            <a:r>
              <a:rPr lang="he-IL" sz="3200" dirty="0"/>
              <a:t> ולהחליף ביניהם בצורה דינמית.</a:t>
            </a:r>
          </a:p>
          <a:p>
            <a:pPr algn="r" rtl="1"/>
            <a:endParaRPr lang="he-IL" sz="3200" dirty="0"/>
          </a:p>
          <a:p>
            <a:pPr algn="r" rtl="1">
              <a:buFont typeface="Arial" panose="020B0604020202020204" pitchFamily="34" charset="0"/>
              <a:buChar char="•"/>
            </a:pPr>
            <a:r>
              <a:rPr lang="he-IL" sz="3200" dirty="0"/>
              <a:t> תבנית עיצוב זו פותרת בעיות של קוד קשיח ע"י הפרדת האלגוריתם הספציפי מהקוד שמשתמש בו.</a:t>
            </a:r>
          </a:p>
        </p:txBody>
      </p:sp>
      <p:pic>
        <p:nvPicPr>
          <p:cNvPr id="10242" name="Picture 2" descr="Strategy design pattern">
            <a:extLst>
              <a:ext uri="{FF2B5EF4-FFF2-40B4-BE49-F238E27FC236}">
                <a16:creationId xmlns:a16="http://schemas.microsoft.com/office/drawing/2014/main" id="{694E9864-B745-6301-BFAE-CBACF4722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23" y="3429000"/>
            <a:ext cx="4742459" cy="296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61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697832" y="972146"/>
            <a:ext cx="11196681" cy="5060360"/>
          </a:xfrm>
          <a:prstGeom prst="rect">
            <a:avLst/>
          </a:prstGeom>
        </p:spPr>
        <p:txBody>
          <a:bodyPr vert="horz" wrap="square" lIns="0" tIns="12700" rIns="0" bIns="0" rtlCol="0">
            <a:spAutoFit/>
          </a:bodyPr>
          <a:lstStyle/>
          <a:p>
            <a:pPr algn="r" rtl="1">
              <a:lnSpc>
                <a:spcPct val="150000"/>
              </a:lnSpc>
            </a:pPr>
            <a:r>
              <a:rPr lang="he-IL" sz="3200" b="1" spc="75" dirty="0">
                <a:latin typeface="Yanone Kaffeesatz Light"/>
              </a:rPr>
              <a:t>הבעיה</a:t>
            </a:r>
            <a:endParaRPr lang="he-IL" sz="3600" b="1" spc="75" dirty="0">
              <a:latin typeface="Yanone Kaffeesatz Light"/>
            </a:endParaRPr>
          </a:p>
          <a:p>
            <a:pPr marL="457200" indent="-457200" algn="r" rtl="1">
              <a:buFont typeface="Arial" panose="020B0604020202020204" pitchFamily="34" charset="0"/>
              <a:buChar char="•"/>
            </a:pPr>
            <a:r>
              <a:rPr lang="he-IL" sz="2800" spc="75" dirty="0">
                <a:latin typeface="Yanone Kaffeesatz Light"/>
              </a:rPr>
              <a:t>יום אחד החלטתם ליצור אפליקציית ניווט למטיילים מזדמנים. האפליקציה הופעלה עם מפה יפה שעזרה למשתמשים להתמצא במהירות בכל עיר.</a:t>
            </a:r>
          </a:p>
          <a:p>
            <a:pPr marL="457200" indent="-457200" algn="r" rtl="1">
              <a:buFont typeface="Arial" panose="020B0604020202020204" pitchFamily="34" charset="0"/>
              <a:buChar char="•"/>
            </a:pPr>
            <a:endParaRPr lang="he-IL" sz="2800" spc="75" dirty="0">
              <a:latin typeface="Yanone Kaffeesatz Light"/>
            </a:endParaRPr>
          </a:p>
          <a:p>
            <a:pPr marL="457200" indent="-457200" algn="r" rtl="1">
              <a:buFont typeface="Arial" panose="020B0604020202020204" pitchFamily="34" charset="0"/>
              <a:buChar char="•"/>
            </a:pPr>
            <a:r>
              <a:rPr lang="he-IL" sz="2800" spc="75" dirty="0">
                <a:latin typeface="Yanone Kaffeesatz Light"/>
              </a:rPr>
              <a:t>אחת התכונות המבוקשות ביותר עבור האפליקציה הייתה תכנון מסלול אוטומטי. משתמש אמור להיות מסוגל להזין כתובת ולראות את המסלול המהיר ביותר ממיקומו ליעד המוצג במפה.</a:t>
            </a:r>
          </a:p>
          <a:p>
            <a:pPr marL="457200" indent="-457200" algn="r" rtl="1">
              <a:buFont typeface="Arial" panose="020B0604020202020204" pitchFamily="34" charset="0"/>
              <a:buChar char="•"/>
            </a:pPr>
            <a:endParaRPr lang="he-IL" sz="2800" spc="75" dirty="0">
              <a:latin typeface="Yanone Kaffeesatz Light"/>
            </a:endParaRPr>
          </a:p>
          <a:p>
            <a:pPr marL="457200" indent="-457200" algn="r" rtl="1">
              <a:buFont typeface="Arial" panose="020B0604020202020204" pitchFamily="34" charset="0"/>
              <a:buChar char="•"/>
            </a:pPr>
            <a:r>
              <a:rPr lang="he-IL" sz="2800" spc="75" dirty="0">
                <a:latin typeface="Yanone Kaffeesatz Light"/>
              </a:rPr>
              <a:t>הגרסה הראשונה של האפליקציה יכלה לבנות את המסלולים רק על פני כבישים. </a:t>
            </a:r>
            <a:br>
              <a:rPr lang="he-IL" sz="2800" spc="75" dirty="0">
                <a:latin typeface="Yanone Kaffeesatz Light"/>
              </a:rPr>
            </a:br>
            <a:endParaRPr lang="en-US" sz="2800" spc="75" dirty="0">
              <a:latin typeface="Yanone Kaffeesatz Light"/>
            </a:endParaRPr>
          </a:p>
        </p:txBody>
      </p:sp>
    </p:spTree>
    <p:extLst>
      <p:ext uri="{BB962C8B-B14F-4D97-AF65-F5344CB8AC3E}">
        <p14:creationId xmlns:p14="http://schemas.microsoft.com/office/powerpoint/2010/main" val="229285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0B829-3F11-10DC-B663-859051F5C46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727751-EEF9-5380-2526-47F1C7C3B737}"/>
              </a:ext>
            </a:extLst>
          </p:cNvPr>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6BB5C0FE-93AC-F0EF-1A78-D91794D62CA2}"/>
              </a:ext>
            </a:extLst>
          </p:cNvPr>
          <p:cNvSpPr txBox="1"/>
          <p:nvPr/>
        </p:nvSpPr>
        <p:spPr>
          <a:xfrm>
            <a:off x="697832" y="972146"/>
            <a:ext cx="11196681" cy="3552254"/>
          </a:xfrm>
          <a:prstGeom prst="rect">
            <a:avLst/>
          </a:prstGeom>
        </p:spPr>
        <p:txBody>
          <a:bodyPr vert="horz" wrap="square" lIns="0" tIns="12700" rIns="0" bIns="0" rtlCol="0">
            <a:spAutoFit/>
          </a:bodyPr>
          <a:lstStyle/>
          <a:p>
            <a:pPr algn="r" rtl="1">
              <a:lnSpc>
                <a:spcPct val="150000"/>
              </a:lnSpc>
            </a:pPr>
            <a:r>
              <a:rPr lang="he-IL" sz="3200" b="1" spc="75" dirty="0">
                <a:latin typeface="Yanone Kaffeesatz Light"/>
              </a:rPr>
              <a:t>בעיה</a:t>
            </a:r>
          </a:p>
          <a:p>
            <a:pPr marL="457200" indent="-457200" algn="r" rtl="1">
              <a:lnSpc>
                <a:spcPct val="150000"/>
              </a:lnSpc>
              <a:buFont typeface="Arial" panose="020B0604020202020204" pitchFamily="34" charset="0"/>
              <a:buChar char="•"/>
            </a:pPr>
            <a:r>
              <a:rPr lang="he-IL" sz="2800" spc="75" dirty="0">
                <a:latin typeface="Yanone Kaffeesatz Light"/>
              </a:rPr>
              <a:t>בעדכון הבא הוספתם אפשרות לבניית מסלולי הליכה. </a:t>
            </a:r>
          </a:p>
          <a:p>
            <a:pPr marL="457200" indent="-457200" algn="r" rtl="1">
              <a:buFont typeface="Arial" panose="020B0604020202020204" pitchFamily="34" charset="0"/>
              <a:buChar char="•"/>
            </a:pPr>
            <a:r>
              <a:rPr lang="he-IL" sz="2800" spc="75" dirty="0">
                <a:latin typeface="Yanone Kaffeesatz Light"/>
              </a:rPr>
              <a:t>מיד לאחר מכן, הוספתם אפשרות נוספת לאפשר לאנשים להשתמש בתחבורה ציבורית במסלולים שלהם.</a:t>
            </a:r>
          </a:p>
          <a:p>
            <a:pPr marL="457200" indent="-457200" algn="r" rtl="1">
              <a:buFont typeface="Arial" panose="020B0604020202020204" pitchFamily="34" charset="0"/>
              <a:buChar char="•"/>
            </a:pPr>
            <a:r>
              <a:rPr lang="he-IL" sz="2800" spc="75" dirty="0">
                <a:latin typeface="Yanone Kaffeesatz Light"/>
              </a:rPr>
              <a:t>מאוחר יותר תכננתם להוסיף בניית מסלול לרוכבי אופניים. </a:t>
            </a:r>
            <a:br>
              <a:rPr lang="he-IL" sz="2800" spc="75" dirty="0">
                <a:latin typeface="Yanone Kaffeesatz Light"/>
              </a:rPr>
            </a:br>
            <a:r>
              <a:rPr lang="he-IL" sz="2800" spc="75" dirty="0">
                <a:latin typeface="Yanone Kaffeesatz Light"/>
              </a:rPr>
              <a:t>וגם מאוחר יותר, אפשרות נוספת לבניית מסלולים בכל האטרקציות התיירותיות של העיר.</a:t>
            </a:r>
            <a:endParaRPr lang="en-US" sz="2800" spc="75" dirty="0">
              <a:latin typeface="Yanone Kaffeesatz Light"/>
            </a:endParaRPr>
          </a:p>
        </p:txBody>
      </p:sp>
      <p:pic>
        <p:nvPicPr>
          <p:cNvPr id="17410" name="Picture 2" descr="The code of the navigator became very bloated">
            <a:extLst>
              <a:ext uri="{FF2B5EF4-FFF2-40B4-BE49-F238E27FC236}">
                <a16:creationId xmlns:a16="http://schemas.microsoft.com/office/drawing/2014/main" id="{8B1CEDA5-3B64-A22E-DFE8-D17B962CC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73" y="4524400"/>
            <a:ext cx="4980405" cy="2263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098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24853" y="695960"/>
            <a:ext cx="11634536" cy="3051348"/>
          </a:xfrm>
          <a:prstGeom prst="rect">
            <a:avLst/>
          </a:prstGeom>
        </p:spPr>
        <p:txBody>
          <a:bodyPr vert="horz" wrap="square" lIns="0" tIns="12700" rIns="0" bIns="0" rtlCol="0">
            <a:spAutoFit/>
          </a:bodyPr>
          <a:lstStyle/>
          <a:p>
            <a:pPr algn="r" rtl="1">
              <a:lnSpc>
                <a:spcPct val="150000"/>
              </a:lnSpc>
            </a:pPr>
            <a:r>
              <a:rPr lang="he-IL" sz="2400" b="1" spc="75" dirty="0">
                <a:latin typeface="Yanone Kaffeesatz Light"/>
              </a:rPr>
              <a:t>פתרון</a:t>
            </a:r>
            <a:endParaRPr lang="he-IL" sz="2200" b="1" spc="75" dirty="0">
              <a:latin typeface="Yanone Kaffeesatz Light"/>
            </a:endParaRPr>
          </a:p>
          <a:p>
            <a:pPr algn="r" rtl="1">
              <a:lnSpc>
                <a:spcPct val="150000"/>
              </a:lnSpc>
            </a:pPr>
            <a:r>
              <a:rPr lang="he-IL" sz="2200" spc="75" dirty="0">
                <a:latin typeface="Yanone Kaffeesatz Light"/>
              </a:rPr>
              <a:t>תבנית העיצוב </a:t>
            </a:r>
            <a:r>
              <a:rPr lang="en-US" sz="2200" spc="75" dirty="0">
                <a:latin typeface="Yanone Kaffeesatz Light"/>
              </a:rPr>
              <a:t>strategy</a:t>
            </a:r>
            <a:r>
              <a:rPr lang="he-IL" sz="2200" spc="75" dirty="0">
                <a:latin typeface="Yanone Kaffeesatz Light"/>
              </a:rPr>
              <a:t> מציעה לנו לקחת מחלקה שעושה משהו ספציפי (בונה מסלול) בהרבה דרכים שונות (אופניים, כביש וכו') ולחלץ את כל האלגוריתמים האלה למחלקות נפרדות שנקראות אסטרטגיות.</a:t>
            </a:r>
          </a:p>
          <a:p>
            <a:pPr algn="r" rtl="1">
              <a:lnSpc>
                <a:spcPct val="150000"/>
              </a:lnSpc>
            </a:pPr>
            <a:r>
              <a:rPr lang="he-IL" sz="2200" spc="75" dirty="0">
                <a:latin typeface="Yanone Kaffeesatz Light"/>
              </a:rPr>
              <a:t>המחלקה המקורית, הנקראת מחלקת ה</a:t>
            </a:r>
            <a:r>
              <a:rPr lang="en-US" sz="2200" spc="75" dirty="0">
                <a:latin typeface="Yanone Kaffeesatz Light"/>
              </a:rPr>
              <a:t>context</a:t>
            </a:r>
            <a:r>
              <a:rPr lang="he-IL" sz="2200" spc="75" dirty="0">
                <a:latin typeface="Yanone Kaffeesatz Light"/>
              </a:rPr>
              <a:t>, תהיה בעלת שדה לאחסון הפניה לאחת מהאסטרטגיות. ובעת הצורך (בקריאה לבניית מסלול), מחלקת ה</a:t>
            </a:r>
            <a:r>
              <a:rPr lang="en-US" sz="2200" spc="75" dirty="0">
                <a:latin typeface="Yanone Kaffeesatz Light"/>
              </a:rPr>
              <a:t>context</a:t>
            </a:r>
            <a:r>
              <a:rPr lang="he-IL" sz="2200" spc="75" dirty="0">
                <a:latin typeface="Yanone Kaffeesatz Light"/>
              </a:rPr>
              <a:t> מאצילה את העבודה לאובייקט האסטרטגיה המקושר במקום לבצע אותה לבד.</a:t>
            </a:r>
            <a:endParaRPr lang="en-US" sz="2200" spc="75" dirty="0">
              <a:latin typeface="Yanone Kaffeesatz Light"/>
            </a:endParaRPr>
          </a:p>
        </p:txBody>
      </p:sp>
      <p:pic>
        <p:nvPicPr>
          <p:cNvPr id="18434" name="Picture 2" descr="Route planning strategies">
            <a:extLst>
              <a:ext uri="{FF2B5EF4-FFF2-40B4-BE49-F238E27FC236}">
                <a16:creationId xmlns:a16="http://schemas.microsoft.com/office/drawing/2014/main" id="{37ABF5FF-87B8-DEFB-5208-8B03F0FEB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274" y="3889381"/>
            <a:ext cx="5502572" cy="2703018"/>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Various transportation strategies">
            <a:extLst>
              <a:ext uri="{FF2B5EF4-FFF2-40B4-BE49-F238E27FC236}">
                <a16:creationId xmlns:a16="http://schemas.microsoft.com/office/drawing/2014/main" id="{8B00AF81-542D-1783-23A6-C897638E7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4" y="3752919"/>
            <a:ext cx="6348678" cy="2975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6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marL="12700" algn="ctr">
              <a:lnSpc>
                <a:spcPct val="100000"/>
              </a:lnSpc>
              <a:spcBef>
                <a:spcPts val="100"/>
              </a:spcBef>
            </a:pPr>
            <a:r>
              <a:rPr lang="en-US" sz="4000" b="1" cap="all" dirty="0">
                <a:solidFill>
                  <a:prstClr val="white"/>
                </a:solidFill>
                <a:effectLst>
                  <a:outerShdw blurRad="50800" dist="63500" dir="2700000" algn="tl" rotWithShape="0">
                    <a:srgbClr val="000000">
                      <a:alpha val="48000"/>
                    </a:srgbClr>
                  </a:outerShdw>
                </a:effectLst>
                <a:latin typeface="Bookman Old Style" panose="02050604050505020204"/>
              </a:rPr>
              <a:t>Strategy</a:t>
            </a:r>
            <a:endParaRPr sz="4000" b="1" cap="all" dirty="0">
              <a:solidFill>
                <a:prstClr val="white"/>
              </a:solidFill>
              <a:effectLst>
                <a:outerShdw blurRad="50800" dist="63500" dir="2700000" algn="tl" rotWithShape="0">
                  <a:srgbClr val="000000">
                    <a:alpha val="48000"/>
                  </a:srgbClr>
                </a:outerShdw>
              </a:effectLst>
              <a:latin typeface="Bookman Old Style" panose="02050604050505020204"/>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4367463" y="941460"/>
            <a:ext cx="7692190" cy="5795689"/>
          </a:xfrm>
          <a:prstGeom prst="rect">
            <a:avLst/>
          </a:prstGeom>
        </p:spPr>
        <p:txBody>
          <a:bodyPr vert="horz" wrap="square" lIns="0" tIns="12700" rIns="0" bIns="0" rtlCol="0">
            <a:spAutoFit/>
          </a:bodyPr>
          <a:lstStyle/>
          <a:p>
            <a:pPr marL="342900" indent="-342900" algn="r" rtl="1">
              <a:lnSpc>
                <a:spcPct val="150000"/>
              </a:lnSpc>
              <a:buFont typeface="Arial" panose="020B0604020202020204" pitchFamily="34" charset="0"/>
              <a:buChar char="•"/>
            </a:pPr>
            <a:r>
              <a:rPr lang="he-IL" sz="2300" spc="75" dirty="0">
                <a:latin typeface="Yanone Kaffeesatz Light"/>
              </a:rPr>
              <a:t>מחלקת ה</a:t>
            </a:r>
            <a:r>
              <a:rPr lang="en-US" sz="2300" spc="75" dirty="0">
                <a:latin typeface="Yanone Kaffeesatz Light"/>
              </a:rPr>
              <a:t>context</a:t>
            </a:r>
            <a:r>
              <a:rPr lang="he-IL" sz="2300" spc="75" dirty="0">
                <a:latin typeface="Yanone Kaffeesatz Light"/>
              </a:rPr>
              <a:t> אינה אחראית לבחירת אלגוריתם מתאים לתפקיד. במקום זאת, הלקוח מעביר את האסטרטגיה הרצויה ל</a:t>
            </a:r>
            <a:r>
              <a:rPr lang="en-US" sz="2300" spc="75" dirty="0">
                <a:latin typeface="Yanone Kaffeesatz Light"/>
              </a:rPr>
              <a:t> context</a:t>
            </a:r>
            <a:r>
              <a:rPr lang="he-IL" sz="2300" spc="75" dirty="0">
                <a:latin typeface="Yanone Kaffeesatz Light"/>
              </a:rPr>
              <a:t>.</a:t>
            </a:r>
          </a:p>
          <a:p>
            <a:pPr marL="342900" indent="-342900" algn="r" rtl="1">
              <a:lnSpc>
                <a:spcPct val="150000"/>
              </a:lnSpc>
              <a:buFont typeface="Arial" panose="020B0604020202020204" pitchFamily="34" charset="0"/>
              <a:buChar char="•"/>
            </a:pPr>
            <a:r>
              <a:rPr lang="he-IL" sz="2300" spc="75" dirty="0">
                <a:latin typeface="Yanone Kaffeesatz Light"/>
              </a:rPr>
              <a:t>למעשה, ה-</a:t>
            </a:r>
            <a:r>
              <a:rPr lang="en-US" sz="2300" spc="75" dirty="0">
                <a:latin typeface="Yanone Kaffeesatz Light"/>
              </a:rPr>
              <a:t>context</a:t>
            </a:r>
            <a:r>
              <a:rPr lang="he-IL" sz="2300" spc="75" dirty="0">
                <a:latin typeface="Yanone Kaffeesatz Light"/>
              </a:rPr>
              <a:t> לא יודע הרבה על סוגי האסטרטגיות, אלא עובד עם כל האסטרטגיות דרך אותו ממשק גנרי, שחושף רק שיטה אחת להפעלת האלגוריתם המובלע בתוך האסטרטגיה שנבחרה.</a:t>
            </a:r>
          </a:p>
          <a:p>
            <a:pPr marL="342900" indent="-342900" algn="r" rtl="1">
              <a:lnSpc>
                <a:spcPct val="150000"/>
              </a:lnSpc>
              <a:buFont typeface="Arial" panose="020B0604020202020204" pitchFamily="34" charset="0"/>
              <a:buChar char="•"/>
            </a:pPr>
            <a:r>
              <a:rPr lang="he-IL" sz="2300" spc="75" dirty="0">
                <a:latin typeface="Yanone Kaffeesatz Light"/>
              </a:rPr>
              <a:t>כך ה-</a:t>
            </a:r>
            <a:r>
              <a:rPr lang="en-US" sz="2300" spc="75" dirty="0">
                <a:latin typeface="Yanone Kaffeesatz Light"/>
              </a:rPr>
              <a:t> context</a:t>
            </a:r>
            <a:r>
              <a:rPr lang="he-IL" sz="2300" spc="75" dirty="0">
                <a:latin typeface="Yanone Kaffeesatz Light"/>
              </a:rPr>
              <a:t> הופך לבלתי תלוי באסטרטגיות קונקרטיות, כך שנוכל להוסיף אלגוריתמים חדשים או לשנות אלגוריתמים קיימים מבלי לשנות את הקוד של ההקשר או אסטרטגיות אחרות.</a:t>
            </a:r>
            <a:endParaRPr lang="en-US" sz="2300" spc="75" dirty="0">
              <a:latin typeface="Yanone Kaffeesatz Light"/>
            </a:endParaRPr>
          </a:p>
        </p:txBody>
      </p:sp>
      <p:pic>
        <p:nvPicPr>
          <p:cNvPr id="19458" name="Picture 2" descr="Structure of the Strategy design pattern">
            <a:extLst>
              <a:ext uri="{FF2B5EF4-FFF2-40B4-BE49-F238E27FC236}">
                <a16:creationId xmlns:a16="http://schemas.microsoft.com/office/drawing/2014/main" id="{D2DA0004-AD2B-3762-A583-B5693326E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47" y="3204612"/>
            <a:ext cx="41910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1305486"/>
          </a:xfrm>
          <a:prstGeom prst="rect">
            <a:avLst/>
          </a:prstGeom>
        </p:spPr>
        <p:txBody>
          <a:bodyPr vert="horz" wrap="square" lIns="0" tIns="12700" rIns="0" bIns="0" rtlCol="0">
            <a:spAutoFit/>
          </a:bodyPr>
          <a:lstStyle/>
          <a:p>
            <a:pPr algn="r" rtl="1"/>
            <a:r>
              <a:rPr lang="en-US" sz="2800" dirty="0"/>
              <a:t>Decorator </a:t>
            </a:r>
            <a:r>
              <a:rPr lang="he-IL" sz="2800" dirty="0"/>
              <a:t> היא תבנית עיצוב מבנית המאפשרת לנו לצרף התנהגויות חדשות לאובייקטים על ידי הנחת אובייקטים אלו בתוך "</a:t>
            </a:r>
            <a:r>
              <a:rPr lang="he-IL" sz="2800" dirty="0" err="1"/>
              <a:t>אובייקטי</a:t>
            </a:r>
            <a:r>
              <a:rPr lang="he-IL" sz="2800" dirty="0"/>
              <a:t> מעטפת" מיוחדים המכילים את ההתנהגויות בהם אנו מעוניינים.</a:t>
            </a:r>
          </a:p>
        </p:txBody>
      </p:sp>
      <p:pic>
        <p:nvPicPr>
          <p:cNvPr id="3" name="Picture 2" descr="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643786"/>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89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pic>
        <p:nvPicPr>
          <p:cNvPr id="2050" name="Picture 2" descr="Structure of the library before applying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05" y="4414938"/>
            <a:ext cx="5679629" cy="2313924"/>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B3B5078C-45A0-7E35-627E-C4FD099251A2}"/>
              </a:ext>
            </a:extLst>
          </p:cNvPr>
          <p:cNvSpPr txBox="1"/>
          <p:nvPr/>
        </p:nvSpPr>
        <p:spPr>
          <a:xfrm>
            <a:off x="803503" y="1252766"/>
            <a:ext cx="11050905" cy="3812710"/>
          </a:xfrm>
          <a:prstGeom prst="rect">
            <a:avLst/>
          </a:prstGeom>
        </p:spPr>
        <p:txBody>
          <a:bodyPr vert="horz" wrap="square" lIns="0" tIns="12700" rIns="0" bIns="0" rtlCol="0">
            <a:spAutoFit/>
          </a:bodyPr>
          <a:lstStyle/>
          <a:p>
            <a:pPr algn="r" rtl="1">
              <a:lnSpc>
                <a:spcPct val="150000"/>
              </a:lnSpc>
            </a:pPr>
            <a:r>
              <a:rPr lang="he-IL" sz="2800" b="1" dirty="0"/>
              <a:t>בעיה</a:t>
            </a:r>
          </a:p>
          <a:p>
            <a:pPr algn="r" rtl="1">
              <a:lnSpc>
                <a:spcPct val="150000"/>
              </a:lnSpc>
            </a:pPr>
            <a:r>
              <a:rPr lang="he-IL" sz="2800" dirty="0"/>
              <a:t>אנו עובדים על ספריית התראות שנותנת לאפליקציות יכולת לעדכן את המשתמשים בנוגע לדברים חשובים עליהם יש לעדכן.</a:t>
            </a:r>
          </a:p>
          <a:p>
            <a:pPr algn="r" rtl="1">
              <a:lnSpc>
                <a:spcPct val="150000"/>
              </a:lnSpc>
            </a:pPr>
            <a:endParaRPr lang="he-IL" sz="2800" dirty="0"/>
          </a:p>
          <a:p>
            <a:pPr algn="r" rtl="1">
              <a:lnSpc>
                <a:spcPct val="150000"/>
              </a:lnSpc>
            </a:pPr>
            <a:r>
              <a:rPr lang="he-IL" sz="2800" dirty="0"/>
              <a:t>מימוש הספרייה הראשוני התבסס על מחלקת </a:t>
            </a:r>
            <a:r>
              <a:rPr lang="en-US" sz="2800" dirty="0"/>
              <a:t>Notifier</a:t>
            </a:r>
            <a:r>
              <a:rPr lang="he-IL" sz="2800" dirty="0"/>
              <a:t> בסיסית שמכילה פונקציית </a:t>
            </a:r>
            <a:r>
              <a:rPr lang="en-US" sz="2800" dirty="0"/>
              <a:t>send</a:t>
            </a:r>
            <a:r>
              <a:rPr lang="he-IL" sz="2800" dirty="0"/>
              <a:t> אחת.</a:t>
            </a:r>
            <a:endParaRPr lang="en-US" sz="2800" dirty="0"/>
          </a:p>
        </p:txBody>
      </p:sp>
    </p:spTree>
    <p:extLst>
      <p:ext uri="{BB962C8B-B14F-4D97-AF65-F5344CB8AC3E}">
        <p14:creationId xmlns:p14="http://schemas.microsoft.com/office/powerpoint/2010/main" val="155804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pic>
        <p:nvPicPr>
          <p:cNvPr id="3074" name="Picture 2" descr="Structure of the library after implementing other notification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28" y="4553427"/>
            <a:ext cx="5309215" cy="2051289"/>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50046D97-7BEB-D8EC-3A98-A0FB76C890B1}"/>
              </a:ext>
            </a:extLst>
          </p:cNvPr>
          <p:cNvSpPr txBox="1"/>
          <p:nvPr/>
        </p:nvSpPr>
        <p:spPr>
          <a:xfrm>
            <a:off x="401761" y="1278928"/>
            <a:ext cx="11050905" cy="4459041"/>
          </a:xfrm>
          <a:prstGeom prst="rect">
            <a:avLst/>
          </a:prstGeom>
        </p:spPr>
        <p:txBody>
          <a:bodyPr vert="horz" wrap="square" lIns="0" tIns="12700" rIns="0" bIns="0" rtlCol="0">
            <a:spAutoFit/>
          </a:bodyPr>
          <a:lstStyle/>
          <a:p>
            <a:pPr algn="r" rtl="1">
              <a:lnSpc>
                <a:spcPct val="150000"/>
              </a:lnSpc>
            </a:pPr>
            <a:r>
              <a:rPr lang="he-IL" sz="2800" dirty="0"/>
              <a:t>יום אחד, לאחר סקר שביעות רצון שפרסמת אתה מבין שמשתמשי הספרייה מצפים ליותר מסתם התראות באימייל. רבים מהם היו רוצים לקבל </a:t>
            </a:r>
            <a:r>
              <a:rPr lang="en-US" sz="2800" dirty="0"/>
              <a:t>SMS</a:t>
            </a:r>
            <a:r>
              <a:rPr lang="he-IL" sz="2800" dirty="0"/>
              <a:t> על נושאים קריטיים. אחרים היו רוצים לקבל הודעה </a:t>
            </a:r>
            <a:r>
              <a:rPr lang="he-IL" sz="2800" dirty="0" err="1"/>
              <a:t>בפייסבוק</a:t>
            </a:r>
            <a:r>
              <a:rPr lang="he-IL" sz="2800" dirty="0"/>
              <a:t> והמשתמשים הארגוניים ישמחו לקבל הודעות </a:t>
            </a:r>
            <a:r>
              <a:rPr lang="en-US" sz="2800" dirty="0"/>
              <a:t>slack</a:t>
            </a:r>
            <a:r>
              <a:rPr lang="he-IL" sz="2800" dirty="0"/>
              <a:t>.</a:t>
            </a:r>
            <a:endParaRPr lang="en-US" sz="2800" dirty="0"/>
          </a:p>
          <a:p>
            <a:pPr algn="r" rtl="1">
              <a:lnSpc>
                <a:spcPct val="150000"/>
              </a:lnSpc>
            </a:pPr>
            <a:r>
              <a:rPr lang="he-IL" sz="2800" dirty="0"/>
              <a:t>אז נוסיף מחלקות של  סוגי התראות נוספים, כעת הלקוח יכול לבחור את מחלקת ההתראות הרצויה ולהשתמש בה</a:t>
            </a:r>
          </a:p>
          <a:p>
            <a:pPr algn="r" rtl="1">
              <a:lnSpc>
                <a:spcPct val="150000"/>
              </a:lnSpc>
            </a:pPr>
            <a:r>
              <a:rPr lang="he-IL" sz="2800" dirty="0"/>
              <a:t>עבור כל ההתראות שלו.</a:t>
            </a:r>
            <a:endParaRPr lang="en-US" sz="2800" dirty="0"/>
          </a:p>
        </p:txBody>
      </p:sp>
    </p:spTree>
    <p:extLst>
      <p:ext uri="{BB962C8B-B14F-4D97-AF65-F5344CB8AC3E}">
        <p14:creationId xmlns:p14="http://schemas.microsoft.com/office/powerpoint/2010/main" val="1500197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5751096" y="2831304"/>
            <a:ext cx="6179512" cy="3166380"/>
          </a:xfrm>
          <a:prstGeom prst="rect">
            <a:avLst/>
          </a:prstGeom>
        </p:spPr>
        <p:txBody>
          <a:bodyPr vert="horz" wrap="square" lIns="0" tIns="12700" rIns="0" bIns="0" rtlCol="0">
            <a:spAutoFit/>
          </a:bodyPr>
          <a:lstStyle/>
          <a:p>
            <a:pPr algn="r" rtl="1">
              <a:lnSpc>
                <a:spcPct val="150000"/>
              </a:lnSpc>
            </a:pPr>
            <a:r>
              <a:rPr lang="he-IL" sz="2800" dirty="0"/>
              <a:t>אז ניסית לטפל בבעיה זו על ידי יצירת תת מחלקות מיוחדות אשר שילבו מספר שיטות הודעה בתוך מחלקה אחת. עם זאת, די מהר התברר שגישה זו תנפח את קוד בקצב עצום, ולא רק קוד הספרייה אלא גם את קוד הלקוח.</a:t>
            </a:r>
            <a:endParaRPr lang="en-US" sz="2800" dirty="0"/>
          </a:p>
        </p:txBody>
      </p:sp>
      <p:pic>
        <p:nvPicPr>
          <p:cNvPr id="4098"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38" y="3033106"/>
            <a:ext cx="5622758" cy="3034505"/>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3">
            <a:extLst>
              <a:ext uri="{FF2B5EF4-FFF2-40B4-BE49-F238E27FC236}">
                <a16:creationId xmlns:a16="http://schemas.microsoft.com/office/drawing/2014/main" id="{E029F8E7-4E14-195E-E6E0-9B432CDA9100}"/>
              </a:ext>
            </a:extLst>
          </p:cNvPr>
          <p:cNvSpPr txBox="1"/>
          <p:nvPr/>
        </p:nvSpPr>
        <p:spPr>
          <a:xfrm>
            <a:off x="1050758" y="959317"/>
            <a:ext cx="10879850" cy="1871987"/>
          </a:xfrm>
          <a:prstGeom prst="rect">
            <a:avLst/>
          </a:prstGeom>
        </p:spPr>
        <p:txBody>
          <a:bodyPr vert="horz" wrap="square" lIns="0" tIns="12700" rIns="0" bIns="0" rtlCol="0">
            <a:spAutoFit/>
          </a:bodyPr>
          <a:lstStyle/>
          <a:p>
            <a:pPr algn="r" rtl="1">
              <a:lnSpc>
                <a:spcPct val="150000"/>
              </a:lnSpc>
            </a:pPr>
            <a:r>
              <a:rPr lang="he-IL" sz="2800" dirty="0"/>
              <a:t>אבל אז מישהו שאל אותך שאלה לגיטימית, "למה אי אפשר להשתמש בכמה סוגי התראות בבת אחת? אם הבית שלך בוער, כנראה שתרצה לקבל מידע בכל ערוץ אפשרי".</a:t>
            </a:r>
          </a:p>
        </p:txBody>
      </p:sp>
    </p:spTree>
    <p:extLst>
      <p:ext uri="{BB962C8B-B14F-4D97-AF65-F5344CB8AC3E}">
        <p14:creationId xmlns:p14="http://schemas.microsoft.com/office/powerpoint/2010/main" val="3460031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570547" y="1224218"/>
            <a:ext cx="11050905" cy="4937249"/>
          </a:xfrm>
          <a:prstGeom prst="rect">
            <a:avLst/>
          </a:prstGeom>
        </p:spPr>
        <p:txBody>
          <a:bodyPr vert="horz" wrap="square" lIns="0" tIns="12700" rIns="0" bIns="0" rtlCol="0">
            <a:spAutoFit/>
          </a:bodyPr>
          <a:lstStyle/>
          <a:p>
            <a:pPr algn="r" rtl="1"/>
            <a:r>
              <a:rPr lang="he-IL" sz="3200" b="1" dirty="0"/>
              <a:t>פתרון</a:t>
            </a:r>
          </a:p>
          <a:p>
            <a:pPr algn="r" rtl="1"/>
            <a:r>
              <a:rPr lang="he-IL" sz="3200" dirty="0"/>
              <a:t>הרחבת מחלקה היא הדבר הראשון שעולה על הדעת כאשר צריך לשנות התנהגות של אובייקט. </a:t>
            </a:r>
          </a:p>
          <a:p>
            <a:pPr algn="r" rtl="1"/>
            <a:r>
              <a:rPr lang="he-IL" sz="3200" dirty="0"/>
              <a:t>עם זאת, בירושה יש כמה סייגים רציניים שצריך להיות מודע אליהם,</a:t>
            </a:r>
            <a:r>
              <a:rPr lang="he-IL" sz="3200" baseline="0" dirty="0"/>
              <a:t> </a:t>
            </a:r>
          </a:p>
          <a:p>
            <a:pPr algn="r" rtl="1"/>
            <a:endParaRPr lang="he-IL" sz="3200" u="sng" dirty="0"/>
          </a:p>
          <a:p>
            <a:pPr algn="r" rtl="1"/>
            <a:r>
              <a:rPr lang="he-IL" sz="3200" u="sng" dirty="0"/>
              <a:t>מגבלות ירושה</a:t>
            </a:r>
          </a:p>
          <a:p>
            <a:pPr algn="r" rtl="1"/>
            <a:r>
              <a:rPr lang="he-IL" sz="3200" dirty="0"/>
              <a:t>הירושה היא סטטית: ברגע שאובייקט נוצר, לא ניתן לשנות את ההתנהגות שלו בזמן הריצה.</a:t>
            </a:r>
          </a:p>
          <a:p>
            <a:pPr marL="171450" indent="-171450" algn="r" rtl="1">
              <a:buFont typeface="Arial" panose="020B0604020202020204" pitchFamily="34" charset="0"/>
              <a:buChar char="•"/>
            </a:pPr>
            <a:r>
              <a:rPr lang="he-IL" sz="3200" dirty="0"/>
              <a:t>מחלקה חד-הורית: רוב שפות התכנות אינן מאפשרות למחלקה לרשת התנהגויות ממספר מחלקות בו-זמנית.</a:t>
            </a:r>
          </a:p>
        </p:txBody>
      </p:sp>
    </p:spTree>
    <p:extLst>
      <p:ext uri="{BB962C8B-B14F-4D97-AF65-F5344CB8AC3E}">
        <p14:creationId xmlns:p14="http://schemas.microsoft.com/office/powerpoint/2010/main" val="182648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C2723-4427-A19D-EE67-A67CA0A5FE5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C08EDAA-CC62-C57E-38A6-356BE47EE074}"/>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pic>
        <p:nvPicPr>
          <p:cNvPr id="11266" name="Picture 2" descr="Iterator design pattern">
            <a:extLst>
              <a:ext uri="{FF2B5EF4-FFF2-40B4-BE49-F238E27FC236}">
                <a16:creationId xmlns:a16="http://schemas.microsoft.com/office/drawing/2014/main" id="{547FF606-085E-5592-34E1-75B9CA8B5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491" y="2918862"/>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4D571F29-8939-758E-BFBF-2E5A773CBFDF}"/>
              </a:ext>
            </a:extLst>
          </p:cNvPr>
          <p:cNvSpPr txBox="1"/>
          <p:nvPr/>
        </p:nvSpPr>
        <p:spPr>
          <a:xfrm>
            <a:off x="1621757" y="1160186"/>
            <a:ext cx="9983201" cy="1200329"/>
          </a:xfrm>
          <a:prstGeom prst="rect">
            <a:avLst/>
          </a:prstGeom>
          <a:noFill/>
        </p:spPr>
        <p:txBody>
          <a:bodyPr wrap="square">
            <a:spAutoFit/>
          </a:bodyPr>
          <a:lstStyle/>
          <a:p>
            <a:pPr algn="r" rtl="1"/>
            <a:r>
              <a:rPr lang="he-IL" sz="3600" dirty="0"/>
              <a:t>תבנית </a:t>
            </a:r>
            <a:r>
              <a:rPr lang="en-US" sz="3600" b="1" dirty="0"/>
              <a:t>Iterator</a:t>
            </a:r>
            <a:r>
              <a:rPr lang="en-US" sz="3600" dirty="0"/>
              <a:t> </a:t>
            </a:r>
            <a:r>
              <a:rPr lang="he-IL" sz="3600" dirty="0"/>
              <a:t> מיועדת לניהול גישה ומעבר על רשימות/אוספים בצורה מאורגנת ואחידה.</a:t>
            </a:r>
          </a:p>
        </p:txBody>
      </p:sp>
    </p:spTree>
    <p:extLst>
      <p:ext uri="{BB962C8B-B14F-4D97-AF65-F5344CB8AC3E}">
        <p14:creationId xmlns:p14="http://schemas.microsoft.com/office/powerpoint/2010/main" val="397746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627039" y="996210"/>
            <a:ext cx="11050905" cy="3706143"/>
          </a:xfrm>
          <a:prstGeom prst="rect">
            <a:avLst/>
          </a:prstGeom>
        </p:spPr>
        <p:txBody>
          <a:bodyPr vert="horz" wrap="square" lIns="0" tIns="12700" rIns="0" bIns="0" rtlCol="0">
            <a:spAutoFit/>
          </a:bodyPr>
          <a:lstStyle/>
          <a:p>
            <a:pPr algn="r" rtl="1"/>
            <a:r>
              <a:rPr lang="he-IL" sz="2400" u="sng" dirty="0"/>
              <a:t>צבירה והרכבה</a:t>
            </a:r>
            <a:r>
              <a:rPr lang="he-IL" sz="2400" dirty="0"/>
              <a:t>:</a:t>
            </a:r>
            <a:r>
              <a:rPr lang="he-IL" sz="2400" baseline="0" dirty="0"/>
              <a:t> (</a:t>
            </a:r>
            <a:r>
              <a:rPr lang="he-IL" sz="2400" dirty="0"/>
              <a:t>אלטרנטיבות לירושה)</a:t>
            </a:r>
          </a:p>
          <a:p>
            <a:pPr marL="171450" indent="-171450" algn="r" rtl="1">
              <a:buFont typeface="Arial" panose="020B0604020202020204" pitchFamily="34" charset="0"/>
              <a:buChar char="•"/>
            </a:pPr>
            <a:r>
              <a:rPr lang="he-IL" sz="2400" dirty="0"/>
              <a:t>בצבירה או הרכבה, אובייקט מכיל הפניות לאובייקטים אחרים (הידועים כ"עוזרים") ומאציל להם עבודה, במקום לקבל מהם התנהגות מורשת.</a:t>
            </a:r>
          </a:p>
          <a:p>
            <a:pPr marL="171450" indent="-171450" algn="r" rtl="1">
              <a:buFont typeface="Arial" panose="020B0604020202020204" pitchFamily="34" charset="0"/>
              <a:buChar char="•"/>
            </a:pPr>
            <a:r>
              <a:rPr lang="he-IL" sz="2400" dirty="0"/>
              <a:t>גישה זו מאפשרת החלפה בזמן ריצה של אובייקטים "עוזרים", ומאפשרת לאובייקט להשתמש בהתנהגויות ממספר מחלקות על ידי הפניות לאובייקטים מרובים.</a:t>
            </a:r>
          </a:p>
          <a:p>
            <a:pPr algn="r" rtl="1"/>
            <a:endParaRPr lang="he-IL" sz="2400" dirty="0"/>
          </a:p>
          <a:p>
            <a:pPr algn="r" rtl="1"/>
            <a:r>
              <a:rPr lang="he-IL" sz="2400" dirty="0"/>
              <a:t>שתי האלטרנטיבות פועלות כמעט באותה צורה: </a:t>
            </a:r>
          </a:p>
          <a:p>
            <a:pPr marL="342900" indent="-342900" algn="r" rtl="1">
              <a:buFont typeface="Arial" panose="020B0604020202020204" pitchFamily="34" charset="0"/>
              <a:buChar char="•"/>
            </a:pPr>
            <a:r>
              <a:rPr lang="he-IL" sz="2400" dirty="0"/>
              <a:t>בצבירה והרכבה לאובייקט אחד יש התייחסות למשנהו והוא מאציל לו עבודה כלשהי.</a:t>
            </a:r>
          </a:p>
          <a:p>
            <a:pPr marL="342900" indent="-342900" algn="r" rtl="1">
              <a:buFont typeface="Arial" panose="020B0604020202020204" pitchFamily="34" charset="0"/>
              <a:buChar char="•"/>
            </a:pPr>
            <a:r>
              <a:rPr lang="he-IL" sz="2400" dirty="0"/>
              <a:t>בירושה, האובייקט עצמו מסוגל לעשות את העבודה הזו, וירש את ההתנהגות ממחלקת העל שלו.</a:t>
            </a:r>
          </a:p>
        </p:txBody>
      </p:sp>
      <p:pic>
        <p:nvPicPr>
          <p:cNvPr id="5122" name="Picture 2" descr="Inheritance vs. Aggre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9194" y="4916159"/>
            <a:ext cx="5238750" cy="15240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5577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sp>
        <p:nvSpPr>
          <p:cNvPr id="6" name="object 3">
            <a:extLst>
              <a:ext uri="{FF2B5EF4-FFF2-40B4-BE49-F238E27FC236}">
                <a16:creationId xmlns:a16="http://schemas.microsoft.com/office/drawing/2014/main" id="{504C54EB-F689-45AF-9B50-A537385B0172}"/>
              </a:ext>
            </a:extLst>
          </p:cNvPr>
          <p:cNvSpPr txBox="1"/>
          <p:nvPr/>
        </p:nvSpPr>
        <p:spPr>
          <a:xfrm>
            <a:off x="759387" y="690542"/>
            <a:ext cx="11050905" cy="5906745"/>
          </a:xfrm>
          <a:prstGeom prst="rect">
            <a:avLst/>
          </a:prstGeom>
        </p:spPr>
        <p:txBody>
          <a:bodyPr vert="horz" wrap="square" lIns="0" tIns="12700" rIns="0" bIns="0" rtlCol="0">
            <a:spAutoFit/>
          </a:bodyPr>
          <a:lstStyle/>
          <a:p>
            <a:pPr algn="r" rtl="1">
              <a:spcBef>
                <a:spcPts val="1800"/>
              </a:spcBef>
            </a:pPr>
            <a:r>
              <a:rPr lang="he-IL" sz="2800" b="1" dirty="0"/>
              <a:t>מימוש הפתרון</a:t>
            </a:r>
          </a:p>
          <a:p>
            <a:pPr marL="514350" indent="-514350" algn="r" rtl="1">
              <a:spcBef>
                <a:spcPts val="1800"/>
              </a:spcBef>
              <a:buFont typeface="+mj-lt"/>
              <a:buAutoNum type="arabicPeriod"/>
            </a:pPr>
            <a:r>
              <a:rPr lang="he-IL" sz="2800" dirty="0"/>
              <a:t>נגדיר ממשק או מחלקה מופשטת בסיסית, לדוגמה </a:t>
            </a:r>
            <a:r>
              <a:rPr lang="en-US" sz="2800" dirty="0"/>
              <a:t>Notifier </a:t>
            </a:r>
            <a:r>
              <a:rPr lang="he-IL" sz="2800" dirty="0"/>
              <a:t>, שתכיל את הפונקציה </a:t>
            </a:r>
            <a:r>
              <a:rPr lang="en-US" sz="2800" dirty="0"/>
              <a:t>send</a:t>
            </a:r>
            <a:r>
              <a:rPr lang="he-IL" sz="2800" dirty="0"/>
              <a:t>, </a:t>
            </a:r>
            <a:r>
              <a:rPr lang="en-US" sz="2800" dirty="0"/>
              <a:t> </a:t>
            </a:r>
            <a:r>
              <a:rPr lang="he-IL" sz="2800" dirty="0"/>
              <a:t>האחראית על שליחת הודעות.</a:t>
            </a:r>
          </a:p>
          <a:p>
            <a:pPr marL="342900" indent="-342900" algn="r" rtl="1">
              <a:spcBef>
                <a:spcPts val="1800"/>
              </a:spcBef>
              <a:buFont typeface="+mj-lt"/>
              <a:buAutoNum type="arabicPeriod"/>
            </a:pPr>
            <a:r>
              <a:rPr lang="he-IL" sz="2800" dirty="0"/>
              <a:t>נגדיר מחלקת בסיס </a:t>
            </a:r>
            <a:r>
              <a:rPr lang="en-US" sz="2800" dirty="0" err="1"/>
              <a:t>NotifierDecorator</a:t>
            </a:r>
            <a:r>
              <a:rPr lang="en-US" sz="2800" dirty="0"/>
              <a:t> </a:t>
            </a:r>
            <a:r>
              <a:rPr lang="he-IL" sz="2800" dirty="0"/>
              <a:t> שתממש את </a:t>
            </a:r>
            <a:r>
              <a:rPr lang="en-US" sz="2800" dirty="0"/>
              <a:t>Notifier</a:t>
            </a:r>
            <a:r>
              <a:rPr lang="he-IL" sz="2800" dirty="0"/>
              <a:t> ותעטוף (תכיל) אובייקט מסוג </a:t>
            </a:r>
            <a:r>
              <a:rPr lang="en-US" sz="2800" dirty="0"/>
              <a:t>Notifier</a:t>
            </a:r>
            <a:r>
              <a:rPr lang="he-IL" sz="2800" dirty="0"/>
              <a:t>. </a:t>
            </a:r>
          </a:p>
          <a:p>
            <a:pPr marL="342900" indent="-342900" algn="r" rtl="1">
              <a:spcBef>
                <a:spcPts val="1800"/>
              </a:spcBef>
              <a:buFont typeface="+mj-lt"/>
              <a:buAutoNum type="arabicPeriod"/>
            </a:pPr>
            <a:r>
              <a:rPr lang="he-IL" sz="2800" dirty="0"/>
              <a:t>מחלקה זו תכיל אובייקט (מסוג</a:t>
            </a:r>
            <a:r>
              <a:rPr lang="en-US" sz="2800" dirty="0"/>
              <a:t>Notifier </a:t>
            </a:r>
            <a:r>
              <a:rPr lang="he-IL" sz="2800" dirty="0"/>
              <a:t>) באמצעות צבירה.</a:t>
            </a:r>
          </a:p>
          <a:p>
            <a:pPr marL="342900" indent="-342900" algn="r" rtl="1">
              <a:spcBef>
                <a:spcPts val="1800"/>
              </a:spcBef>
              <a:buFont typeface="+mj-lt"/>
              <a:buAutoNum type="arabicPeriod"/>
            </a:pPr>
            <a:r>
              <a:rPr lang="he-IL" sz="2800" dirty="0"/>
              <a:t>הפונקציה </a:t>
            </a:r>
            <a:r>
              <a:rPr lang="en-US" sz="2800" dirty="0"/>
              <a:t>send </a:t>
            </a:r>
            <a:r>
              <a:rPr lang="he-IL" sz="2800" dirty="0"/>
              <a:t> של</a:t>
            </a:r>
            <a:r>
              <a:rPr lang="en-US" sz="2800" dirty="0" err="1"/>
              <a:t>NotifierDecorator</a:t>
            </a:r>
            <a:r>
              <a:rPr lang="en-US" sz="2800" dirty="0"/>
              <a:t> </a:t>
            </a:r>
            <a:r>
              <a:rPr lang="he-IL" sz="2800" dirty="0"/>
              <a:t> תפעיל את פונקציית </a:t>
            </a:r>
            <a:r>
              <a:rPr lang="en-US" sz="2800" dirty="0"/>
              <a:t>send </a:t>
            </a:r>
            <a:r>
              <a:rPr lang="he-IL" sz="2800" dirty="0"/>
              <a:t> של האובייקט שהיא עוטפת.</a:t>
            </a:r>
          </a:p>
          <a:p>
            <a:pPr marL="342900" indent="-342900" algn="r" rtl="1">
              <a:spcBef>
                <a:spcPts val="1800"/>
              </a:spcBef>
              <a:buFont typeface="+mj-lt"/>
              <a:buAutoNum type="arabicPeriod"/>
            </a:pPr>
            <a:r>
              <a:rPr lang="he-IL" sz="2800" dirty="0"/>
              <a:t>ניצור מחלקות קונקרטיות עבור כל סוג של התראה (לדוגמה, </a:t>
            </a:r>
            <a:r>
              <a:rPr lang="en-US" sz="2800" dirty="0"/>
              <a:t> </a:t>
            </a:r>
            <a:r>
              <a:rPr lang="en-US" sz="2800" dirty="0" err="1"/>
              <a:t>EmailNotifier</a:t>
            </a:r>
            <a:r>
              <a:rPr lang="en-US" sz="2800" dirty="0"/>
              <a:t>, </a:t>
            </a:r>
            <a:r>
              <a:rPr lang="en-US" sz="2800" dirty="0" err="1"/>
              <a:t>SMSNotifier</a:t>
            </a:r>
            <a:r>
              <a:rPr lang="en-US" sz="2800" dirty="0"/>
              <a:t> </a:t>
            </a:r>
            <a:r>
              <a:rPr lang="he-IL" sz="2800" dirty="0"/>
              <a:t> וכו'), וכל אחת מהן תירש מ-</a:t>
            </a:r>
            <a:r>
              <a:rPr lang="en-US" sz="2800" dirty="0" err="1"/>
              <a:t>NotifierDecorator</a:t>
            </a:r>
            <a:r>
              <a:rPr lang="en-US" sz="2800" dirty="0"/>
              <a:t> </a:t>
            </a:r>
            <a:r>
              <a:rPr lang="he-IL" sz="2800" dirty="0"/>
              <a:t> ותוסיף את הפונקציונליות הייחודית לה.</a:t>
            </a:r>
          </a:p>
        </p:txBody>
      </p:sp>
    </p:spTree>
    <p:extLst>
      <p:ext uri="{BB962C8B-B14F-4D97-AF65-F5344CB8AC3E}">
        <p14:creationId xmlns:p14="http://schemas.microsoft.com/office/powerpoint/2010/main" val="370691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81259" y="129138"/>
            <a:ext cx="9829483" cy="628377"/>
          </a:xfrm>
          <a:prstGeom prst="rect">
            <a:avLst/>
          </a:prstGeom>
        </p:spPr>
        <p:txBody>
          <a:bodyPr vert="horz" wrap="square" lIns="0" tIns="12700" rIns="0" bIns="0" rtlCol="0">
            <a:spAutoFit/>
          </a:bodyPr>
          <a:lstStyle/>
          <a:p>
            <a:pPr algn="ctr"/>
            <a:r>
              <a:rPr lang="en-US" sz="4000" b="1" cap="all" dirty="0">
                <a:effectLst>
                  <a:outerShdw blurRad="50800" dist="63500" dir="2700000" algn="tl" rotWithShape="0">
                    <a:srgbClr val="000000">
                      <a:alpha val="48000"/>
                    </a:srgbClr>
                  </a:outerShdw>
                </a:effectLst>
                <a:latin typeface="+mj-lt"/>
                <a:ea typeface="+mj-ea"/>
                <a:cs typeface="+mj-cs"/>
              </a:rPr>
              <a:t>Decorator</a:t>
            </a:r>
          </a:p>
        </p:txBody>
      </p:sp>
      <p:pic>
        <p:nvPicPr>
          <p:cNvPr id="7170" name="Picture 2" descr="The solution with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966" y="1467541"/>
            <a:ext cx="6311257" cy="453621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תיבת טקסט 3">
            <a:extLst>
              <a:ext uri="{FF2B5EF4-FFF2-40B4-BE49-F238E27FC236}">
                <a16:creationId xmlns:a16="http://schemas.microsoft.com/office/drawing/2014/main" id="{152540F0-F6BE-A098-893E-9265D9D9C3BA}"/>
              </a:ext>
            </a:extLst>
          </p:cNvPr>
          <p:cNvSpPr txBox="1"/>
          <p:nvPr/>
        </p:nvSpPr>
        <p:spPr>
          <a:xfrm>
            <a:off x="6918409" y="854242"/>
            <a:ext cx="5170318" cy="5216813"/>
          </a:xfrm>
          <a:prstGeom prst="rect">
            <a:avLst/>
          </a:prstGeom>
          <a:noFill/>
        </p:spPr>
        <p:txBody>
          <a:bodyPr wrap="square">
            <a:spAutoFit/>
          </a:bodyPr>
          <a:lstStyle/>
          <a:p>
            <a:pPr algn="r" rtl="1">
              <a:spcBef>
                <a:spcPts val="1800"/>
              </a:spcBef>
            </a:pPr>
            <a:r>
              <a:rPr lang="he-IL" sz="3200" b="1" dirty="0"/>
              <a:t>מה הרווחנו</a:t>
            </a:r>
          </a:p>
          <a:p>
            <a:pPr marL="285750" indent="-285750" algn="r" rtl="1">
              <a:spcBef>
                <a:spcPts val="1800"/>
              </a:spcBef>
              <a:buFont typeface="Arial" panose="020B0604020202020204" pitchFamily="34" charset="0"/>
              <a:buChar char="•"/>
            </a:pPr>
            <a:r>
              <a:rPr lang="he-IL" sz="3200" dirty="0"/>
              <a:t> את היכולת להרכיב פונקציונליות באופן דינמי (לדוגמה, שילוב </a:t>
            </a:r>
            <a:r>
              <a:rPr lang="en-US" sz="3200" dirty="0"/>
              <a:t> SMS </a:t>
            </a:r>
            <a:r>
              <a:rPr lang="he-IL" sz="3200" dirty="0"/>
              <a:t>ו-</a:t>
            </a:r>
            <a:r>
              <a:rPr lang="en-US" sz="3200" dirty="0"/>
              <a:t>Email</a:t>
            </a:r>
            <a:r>
              <a:rPr lang="he-IL" sz="3200" dirty="0"/>
              <a:t>)</a:t>
            </a:r>
          </a:p>
          <a:p>
            <a:pPr marL="285750" indent="-285750" algn="r" rtl="1">
              <a:spcBef>
                <a:spcPts val="1800"/>
              </a:spcBef>
              <a:buFont typeface="Arial" panose="020B0604020202020204" pitchFamily="34" charset="0"/>
              <a:buChar char="•"/>
            </a:pPr>
            <a:r>
              <a:rPr lang="he-IL" sz="3200" dirty="0"/>
              <a:t> את היכולת לשנות את האובייקט המעוטר בזמן ריצה.</a:t>
            </a:r>
          </a:p>
          <a:p>
            <a:pPr marL="285750" indent="-285750" algn="r" rtl="1">
              <a:spcBef>
                <a:spcPts val="1800"/>
              </a:spcBef>
              <a:buFont typeface="Arial" panose="020B0604020202020204" pitchFamily="34" charset="0"/>
              <a:buChar char="•"/>
            </a:pPr>
            <a:r>
              <a:rPr lang="he-IL" sz="3200" dirty="0"/>
              <a:t>קוד נקי, מודולרי וקל לתחזוקה.</a:t>
            </a:r>
            <a:endParaRPr lang="en-US" sz="3200" dirty="0"/>
          </a:p>
        </p:txBody>
      </p:sp>
    </p:spTree>
    <p:extLst>
      <p:ext uri="{BB962C8B-B14F-4D97-AF65-F5344CB8AC3E}">
        <p14:creationId xmlns:p14="http://schemas.microsoft.com/office/powerpoint/2010/main" val="155678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9CCB9-1224-3BD7-62B0-2F68446CB16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9B76CC5-A3B8-14FC-64A7-942CE18F70B5}"/>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6" name="object 3">
            <a:extLst>
              <a:ext uri="{FF2B5EF4-FFF2-40B4-BE49-F238E27FC236}">
                <a16:creationId xmlns:a16="http://schemas.microsoft.com/office/drawing/2014/main" id="{E16A5AA1-DF32-5DBC-D082-C6462BE6BE63}"/>
              </a:ext>
            </a:extLst>
          </p:cNvPr>
          <p:cNvSpPr txBox="1"/>
          <p:nvPr/>
        </p:nvSpPr>
        <p:spPr>
          <a:xfrm>
            <a:off x="831575" y="1299170"/>
            <a:ext cx="11050905" cy="4198585"/>
          </a:xfrm>
          <a:prstGeom prst="rect">
            <a:avLst/>
          </a:prstGeom>
        </p:spPr>
        <p:txBody>
          <a:bodyPr vert="horz" wrap="square" lIns="0" tIns="12700" rIns="0" bIns="0"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3200" u="none" dirty="0"/>
              <a:t>רוב האוספים מאחסנים את האלמנטים שלהם ברשימות פשוטות.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3200" u="none" dirty="0"/>
              <a:t>עם זאת, חלקם מבוססים על </a:t>
            </a:r>
            <a:r>
              <a:rPr lang="he-IL" sz="3200" u="none" dirty="0" err="1"/>
              <a:t>ערימות</a:t>
            </a:r>
            <a:r>
              <a:rPr lang="he-IL" sz="3200" u="none" dirty="0"/>
              <a:t>, עצים, רשימות מקושרות, גרפים ומבני נתונים מורכבים אחרים.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3200" u="none" dirty="0"/>
          </a:p>
          <a:p>
            <a:pPr marL="0" marR="0" lvl="0" indent="0" algn="r" defTabSz="457200" rtl="1" eaLnBrk="1" fontAlgn="auto" latinLnBrk="0" hangingPunct="1">
              <a:lnSpc>
                <a:spcPct val="150000"/>
              </a:lnSpc>
              <a:spcBef>
                <a:spcPts val="0"/>
              </a:spcBef>
              <a:spcAft>
                <a:spcPts val="0"/>
              </a:spcAft>
              <a:buClrTx/>
              <a:buSzTx/>
              <a:buFontTx/>
              <a:buNone/>
              <a:tabLst/>
              <a:defRPr/>
            </a:pPr>
            <a:r>
              <a:rPr lang="he-IL" sz="3200" b="1" dirty="0">
                <a:solidFill>
                  <a:prstClr val="white"/>
                </a:solidFill>
                <a:latin typeface="Rockwell" panose="02060603020205020403"/>
              </a:rPr>
              <a:t>דוגמא </a:t>
            </a:r>
          </a:p>
          <a:p>
            <a:pPr marL="0" marR="0" lvl="0" indent="0" algn="r" defTabSz="457200" rtl="1" eaLnBrk="1" fontAlgn="auto" latinLnBrk="0" hangingPunct="1">
              <a:spcBef>
                <a:spcPts val="0"/>
              </a:spcBef>
              <a:spcAft>
                <a:spcPts val="0"/>
              </a:spcAft>
              <a:buClrTx/>
              <a:buSzTx/>
              <a:buFontTx/>
              <a:buNone/>
              <a:tabLst/>
              <a:defRPr/>
            </a:pPr>
            <a:r>
              <a:rPr kumimoji="0" lang="he-IL" sz="3200" b="0" i="0" u="none" strike="noStrike" kern="1200" cap="none" spc="0" normalizeH="0" baseline="0" noProof="0" dirty="0">
                <a:ln>
                  <a:noFill/>
                </a:ln>
                <a:solidFill>
                  <a:prstClr val="white"/>
                </a:solidFill>
                <a:effectLst/>
                <a:uLnTx/>
                <a:uFillTx/>
                <a:latin typeface="Rockwell" panose="02060603020205020403"/>
                <a:ea typeface="+mn-ea"/>
                <a:cs typeface="+mn-cs"/>
              </a:rPr>
              <a:t>אוסף של תלמידים בקורס. האם הוא רשימה? מערך? זה לא משנה - אנחנו רק רוצים לגשת לתלמידים.</a:t>
            </a:r>
            <a:endParaRPr kumimoji="0" lang="en-US" sz="3200" b="0" i="0" u="none" strike="noStrike" kern="1200" cap="none" spc="0" normalizeH="0" baseline="0" noProof="0" dirty="0">
              <a:ln>
                <a:noFill/>
              </a:ln>
              <a:solidFill>
                <a:prstClr val="white"/>
              </a:solidFill>
              <a:effectLst/>
              <a:uLnTx/>
              <a:uFillTx/>
              <a:latin typeface="Rockwell" panose="02060603020205020403"/>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3200" u="none" dirty="0"/>
          </a:p>
        </p:txBody>
      </p:sp>
      <p:pic>
        <p:nvPicPr>
          <p:cNvPr id="12292" name="Picture 4" descr="Various types of collections">
            <a:extLst>
              <a:ext uri="{FF2B5EF4-FFF2-40B4-BE49-F238E27FC236}">
                <a16:creationId xmlns:a16="http://schemas.microsoft.com/office/drawing/2014/main" id="{2F0985A4-AA24-04BA-8410-56D7C44D0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60" y="5281767"/>
            <a:ext cx="466725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140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66C8B-E314-F099-E784-DC6D920E2F2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A1670F-254A-F8C9-A045-C3F8C012839A}"/>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6" name="object 3">
            <a:extLst>
              <a:ext uri="{FF2B5EF4-FFF2-40B4-BE49-F238E27FC236}">
                <a16:creationId xmlns:a16="http://schemas.microsoft.com/office/drawing/2014/main" id="{6EEDDEC8-C89B-7F9C-A9EE-D8588C944AA5}"/>
              </a:ext>
            </a:extLst>
          </p:cNvPr>
          <p:cNvSpPr txBox="1"/>
          <p:nvPr/>
        </p:nvSpPr>
        <p:spPr>
          <a:xfrm flipH="1">
            <a:off x="1181259" y="1027176"/>
            <a:ext cx="10633752" cy="5749972"/>
          </a:xfrm>
          <a:prstGeom prst="rect">
            <a:avLst/>
          </a:prstGeom>
        </p:spPr>
        <p:txBody>
          <a:bodyPr vert="horz" wrap="square" lIns="0" tIns="12700" rIns="0" bIns="0" rtlCol="0">
            <a:spAutoFit/>
          </a:bodyPr>
          <a:lstStyle/>
          <a:p>
            <a:pPr marL="0" marR="0" lvl="0" indent="0" algn="r" defTabSz="457200" rtl="1" eaLnBrk="1" fontAlgn="auto" latinLnBrk="0" hangingPunct="1">
              <a:lnSpc>
                <a:spcPct val="150000"/>
              </a:lnSpc>
              <a:spcBef>
                <a:spcPts val="0"/>
              </a:spcBef>
              <a:spcAft>
                <a:spcPts val="0"/>
              </a:spcAft>
              <a:buClrTx/>
              <a:buSzTx/>
              <a:buFontTx/>
              <a:buNone/>
              <a:tabLst/>
              <a:defRPr/>
            </a:pPr>
            <a:r>
              <a:rPr kumimoji="0" lang="he-IL" sz="2800" b="1" i="0" u="sng" strike="noStrike" kern="1200" cap="none" spc="0" normalizeH="0" baseline="0" noProof="0" dirty="0">
                <a:ln>
                  <a:noFill/>
                </a:ln>
                <a:solidFill>
                  <a:prstClr val="white"/>
                </a:solidFill>
                <a:effectLst/>
                <a:uLnTx/>
                <a:uFillTx/>
                <a:latin typeface="Rockwell" panose="02060603020205020403"/>
                <a:ea typeface="+mn-ea"/>
                <a:cs typeface="+mn-cs"/>
              </a:rPr>
              <a:t>האתגר</a:t>
            </a:r>
          </a:p>
          <a:p>
            <a:pPr marL="0" marR="0" lvl="0" indent="0" algn="r" defTabSz="457200" rtl="1" eaLnBrk="1" fontAlgn="auto" latinLnBrk="0" hangingPunct="1">
              <a:lnSpc>
                <a:spcPct val="150000"/>
              </a:lnSpc>
              <a:spcBef>
                <a:spcPts val="0"/>
              </a:spcBef>
              <a:spcAft>
                <a:spcPts val="0"/>
              </a:spcAft>
              <a:buClrTx/>
              <a:buSzTx/>
              <a:buFontTx/>
              <a:buNone/>
              <a:tabLst/>
              <a:defRPr/>
            </a:pPr>
            <a:r>
              <a:rPr kumimoji="0" lang="he-IL" sz="2400" b="0" i="0" u="none" strike="noStrike" kern="1200" cap="none" spc="0" normalizeH="0" baseline="0" noProof="0" dirty="0">
                <a:ln>
                  <a:noFill/>
                </a:ln>
                <a:solidFill>
                  <a:prstClr val="white"/>
                </a:solidFill>
                <a:effectLst/>
                <a:uLnTx/>
                <a:uFillTx/>
                <a:latin typeface="Rockwell" panose="02060603020205020403"/>
                <a:ea typeface="+mn-ea"/>
                <a:cs typeface="+mn-cs"/>
              </a:rPr>
              <a:t>איך לעבור\לאפשר מעבר על פריטים באוסף (כגון רשימה, מערך או סט) מבלי לחשוף את מבנה האוסף?</a:t>
            </a:r>
          </a:p>
          <a:p>
            <a:pPr marR="0" lvl="0" algn="r" defTabSz="457200" rtl="1" eaLnBrk="1" fontAlgn="auto" latinLnBrk="0" hangingPunct="1">
              <a:lnSpc>
                <a:spcPct val="150000"/>
              </a:lnSpc>
              <a:spcBef>
                <a:spcPts val="0"/>
              </a:spcBef>
              <a:spcAft>
                <a:spcPts val="0"/>
              </a:spcAft>
              <a:buClrTx/>
              <a:buSzTx/>
              <a:tabLst/>
              <a:defRPr/>
            </a:pPr>
            <a:r>
              <a:rPr lang="he-IL" sz="2800" b="1" u="sng" dirty="0">
                <a:solidFill>
                  <a:prstClr val="white"/>
                </a:solidFill>
                <a:latin typeface="Rockwell" panose="02060603020205020403"/>
              </a:rPr>
              <a:t>הצרכים</a:t>
            </a:r>
          </a:p>
          <a:p>
            <a:pPr marL="342900" indent="-342900" algn="r" rtl="1">
              <a:lnSpc>
                <a:spcPct val="150000"/>
              </a:lnSpc>
              <a:buFont typeface="Arial" panose="020B0604020202020204" pitchFamily="34" charset="0"/>
              <a:buChar char="•"/>
              <a:defRPr/>
            </a:pPr>
            <a:r>
              <a:rPr kumimoji="0" lang="he-IL" sz="2400" b="0" i="0" u="none" strike="noStrike" kern="1200" cap="none" spc="0" normalizeH="0" baseline="0" noProof="0" dirty="0">
                <a:ln>
                  <a:noFill/>
                </a:ln>
                <a:solidFill>
                  <a:prstClr val="white"/>
                </a:solidFill>
                <a:effectLst/>
                <a:uLnTx/>
                <a:uFillTx/>
                <a:latin typeface="Rockwell" panose="02060603020205020403"/>
                <a:ea typeface="+mn-ea"/>
                <a:cs typeface="+mn-cs"/>
              </a:rPr>
              <a:t>נרצה להימנע מחשיפת האופן שבו הנתונים מאורגנים בתוך האוסף (כלומר, באיזה מבנה נתונים הנתונים נשמרים).</a:t>
            </a:r>
          </a:p>
          <a:p>
            <a:pPr marL="342900" indent="-342900" algn="r" rtl="1">
              <a:lnSpc>
                <a:spcPct val="150000"/>
              </a:lnSpc>
              <a:buFont typeface="Arial" panose="020B0604020202020204" pitchFamily="34" charset="0"/>
              <a:buChar char="•"/>
              <a:defRPr/>
            </a:pPr>
            <a:r>
              <a:rPr kumimoji="0" lang="he-IL" sz="2400" b="0" i="0" u="none" strike="noStrike" kern="1200" cap="none" spc="0" normalizeH="0" baseline="0" noProof="0" dirty="0">
                <a:ln>
                  <a:noFill/>
                </a:ln>
                <a:solidFill>
                  <a:prstClr val="white"/>
                </a:solidFill>
                <a:effectLst/>
                <a:uLnTx/>
                <a:uFillTx/>
                <a:latin typeface="Rockwell" panose="02060603020205020403"/>
                <a:ea typeface="+mn-ea"/>
                <a:cs typeface="+mn-cs"/>
              </a:rPr>
              <a:t>נדרשת דרך אחידה לעבור על פריטים, בלי קשר לסוג האוסף.</a:t>
            </a:r>
          </a:p>
          <a:p>
            <a:pPr marL="342900" indent="-342900" algn="r" rtl="1">
              <a:lnSpc>
                <a:spcPct val="150000"/>
              </a:lnSpc>
              <a:buFont typeface="Arial" panose="020B0604020202020204" pitchFamily="34" charset="0"/>
              <a:buChar char="•"/>
              <a:defRPr/>
            </a:pPr>
            <a:r>
              <a:rPr lang="he-IL" sz="2400" dirty="0">
                <a:solidFill>
                  <a:prstClr val="white"/>
                </a:solidFill>
                <a:latin typeface="Rockwell" panose="02060603020205020403"/>
              </a:rPr>
              <a:t>גישה זו אמורה לאפשר </a:t>
            </a:r>
            <a:r>
              <a:rPr lang="he-IL" sz="2400" dirty="0" err="1">
                <a:solidFill>
                  <a:prstClr val="white"/>
                </a:solidFill>
                <a:latin typeface="Rockwell" panose="02060603020205020403"/>
              </a:rPr>
              <a:t>איטרציה</a:t>
            </a:r>
            <a:r>
              <a:rPr lang="he-IL" sz="2400" dirty="0">
                <a:solidFill>
                  <a:prstClr val="white"/>
                </a:solidFill>
                <a:latin typeface="Rockwell" panose="02060603020205020403"/>
              </a:rPr>
              <a:t> סדורה על כל האלמנטים ומבלי לחזור על אותם אלמנטים שוב.</a:t>
            </a:r>
          </a:p>
          <a:p>
            <a:pPr marL="0" marR="0" lvl="0" indent="0" algn="r" defTabSz="457200" rtl="1" eaLnBrk="1" fontAlgn="auto" latinLnBrk="0" hangingPunct="1">
              <a:lnSpc>
                <a:spcPct val="150000"/>
              </a:lnSpc>
              <a:spcBef>
                <a:spcPts val="0"/>
              </a:spcBef>
              <a:spcAft>
                <a:spcPts val="0"/>
              </a:spcAft>
              <a:buClrTx/>
              <a:buSzTx/>
              <a:buFontTx/>
              <a:buNone/>
              <a:tabLst/>
              <a:defRPr/>
            </a:pPr>
            <a:endParaRPr kumimoji="0" lang="he-IL" sz="2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28966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76B96-24C5-D05C-BB3E-1102CA1007C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BDB379A-43BF-B735-EC9E-D89291D04F79}"/>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pic>
        <p:nvPicPr>
          <p:cNvPr id="13314" name="Picture 2" descr="Various traversal algorithms">
            <a:extLst>
              <a:ext uri="{FF2B5EF4-FFF2-40B4-BE49-F238E27FC236}">
                <a16:creationId xmlns:a16="http://schemas.microsoft.com/office/drawing/2014/main" id="{5320CDBE-EFE8-118C-D2EF-4C28B3A68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44" y="5177085"/>
            <a:ext cx="5310824" cy="1416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bject 3">
            <a:extLst>
              <a:ext uri="{FF2B5EF4-FFF2-40B4-BE49-F238E27FC236}">
                <a16:creationId xmlns:a16="http://schemas.microsoft.com/office/drawing/2014/main" id="{76137C75-4BC7-0008-272B-57F84B199750}"/>
              </a:ext>
            </a:extLst>
          </p:cNvPr>
          <p:cNvSpPr txBox="1"/>
          <p:nvPr/>
        </p:nvSpPr>
        <p:spPr>
          <a:xfrm>
            <a:off x="1143000" y="1110343"/>
            <a:ext cx="10798656" cy="5183470"/>
          </a:xfrm>
          <a:custGeom>
            <a:avLst/>
            <a:gdLst>
              <a:gd name="connsiteX0" fmla="*/ 0 w 10895892"/>
              <a:gd name="connsiteY0" fmla="*/ 0 h 5183470"/>
              <a:gd name="connsiteX1" fmla="*/ 10895892 w 10895892"/>
              <a:gd name="connsiteY1" fmla="*/ 0 h 5183470"/>
              <a:gd name="connsiteX2" fmla="*/ 10895892 w 10895892"/>
              <a:gd name="connsiteY2" fmla="*/ 5183470 h 5183470"/>
              <a:gd name="connsiteX3" fmla="*/ 0 w 10895892"/>
              <a:gd name="connsiteY3" fmla="*/ 5183470 h 5183470"/>
              <a:gd name="connsiteX4" fmla="*/ 0 w 10895892"/>
              <a:gd name="connsiteY4" fmla="*/ 0 h 5183470"/>
              <a:gd name="connsiteX0" fmla="*/ 0 w 10895892"/>
              <a:gd name="connsiteY0" fmla="*/ 0 h 5219796"/>
              <a:gd name="connsiteX1" fmla="*/ 10895892 w 10895892"/>
              <a:gd name="connsiteY1" fmla="*/ 0 h 5219796"/>
              <a:gd name="connsiteX2" fmla="*/ 10895892 w 10895892"/>
              <a:gd name="connsiteY2" fmla="*/ 5183470 h 5219796"/>
              <a:gd name="connsiteX3" fmla="*/ 0 w 10895892"/>
              <a:gd name="connsiteY3" fmla="*/ 5183470 h 5219796"/>
              <a:gd name="connsiteX4" fmla="*/ 5462336 w 10895892"/>
              <a:gd name="connsiteY4" fmla="*/ 4995516 h 5219796"/>
              <a:gd name="connsiteX5" fmla="*/ 0 w 10895892"/>
              <a:gd name="connsiteY5" fmla="*/ 0 h 5219796"/>
              <a:gd name="connsiteX0" fmla="*/ 0 w 10895892"/>
              <a:gd name="connsiteY0" fmla="*/ 0 h 5219796"/>
              <a:gd name="connsiteX1" fmla="*/ 10895892 w 10895892"/>
              <a:gd name="connsiteY1" fmla="*/ 0 h 5219796"/>
              <a:gd name="connsiteX2" fmla="*/ 10895892 w 10895892"/>
              <a:gd name="connsiteY2" fmla="*/ 5183470 h 5219796"/>
              <a:gd name="connsiteX3" fmla="*/ 0 w 10895892"/>
              <a:gd name="connsiteY3" fmla="*/ 5183470 h 5219796"/>
              <a:gd name="connsiteX4" fmla="*/ 5462336 w 10895892"/>
              <a:gd name="connsiteY4" fmla="*/ 4995516 h 5219796"/>
              <a:gd name="connsiteX5" fmla="*/ 0 w 10895892"/>
              <a:gd name="connsiteY5" fmla="*/ 0 h 5219796"/>
              <a:gd name="connsiteX0" fmla="*/ 651043 w 11546935"/>
              <a:gd name="connsiteY0" fmla="*/ 0 h 5219796"/>
              <a:gd name="connsiteX1" fmla="*/ 11546935 w 11546935"/>
              <a:gd name="connsiteY1" fmla="*/ 0 h 5219796"/>
              <a:gd name="connsiteX2" fmla="*/ 11546935 w 11546935"/>
              <a:gd name="connsiteY2" fmla="*/ 5183470 h 5219796"/>
              <a:gd name="connsiteX3" fmla="*/ 651043 w 11546935"/>
              <a:gd name="connsiteY3" fmla="*/ 5183470 h 5219796"/>
              <a:gd name="connsiteX4" fmla="*/ 6113379 w 11546935"/>
              <a:gd name="connsiteY4" fmla="*/ 4995516 h 5219796"/>
              <a:gd name="connsiteX5" fmla="*/ 1637632 w 11546935"/>
              <a:gd name="connsiteY5" fmla="*/ 2926085 h 5219796"/>
              <a:gd name="connsiteX6" fmla="*/ 651043 w 11546935"/>
              <a:gd name="connsiteY6" fmla="*/ 0 h 521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46935" h="5219796">
                <a:moveTo>
                  <a:pt x="651043" y="0"/>
                </a:moveTo>
                <a:lnTo>
                  <a:pt x="11546935" y="0"/>
                </a:lnTo>
                <a:lnTo>
                  <a:pt x="11546935" y="5183470"/>
                </a:lnTo>
                <a:lnTo>
                  <a:pt x="651043" y="5183470"/>
                </a:lnTo>
                <a:cubicBezTo>
                  <a:pt x="651043" y="4491166"/>
                  <a:pt x="6113379" y="5687820"/>
                  <a:pt x="6113379" y="4995516"/>
                </a:cubicBezTo>
                <a:cubicBezTo>
                  <a:pt x="6360026" y="4561132"/>
                  <a:pt x="2548021" y="3758671"/>
                  <a:pt x="1637632" y="2926085"/>
                </a:cubicBezTo>
                <a:cubicBezTo>
                  <a:pt x="727243" y="2093499"/>
                  <a:pt x="-918292" y="429528"/>
                  <a:pt x="651043" y="0"/>
                </a:cubicBezTo>
                <a:close/>
              </a:path>
            </a:pathLst>
          </a:custGeom>
        </p:spPr>
        <p:txBody>
          <a:bodyPr vert="horz" wrap="square" lIns="0" tIns="12700" rIns="0" bIns="0" rtlCol="0">
            <a:spAutoFit/>
          </a:bodyPr>
          <a:lstStyle/>
          <a:p>
            <a:pPr marL="0" marR="0" lvl="0" indent="0" algn="r" defTabSz="914400" rtl="1" eaLnBrk="1" fontAlgn="auto" latinLnBrk="0" hangingPunct="1">
              <a:lnSpc>
                <a:spcPct val="150000"/>
              </a:lnSpc>
              <a:spcBef>
                <a:spcPts val="0"/>
              </a:spcBef>
              <a:spcAft>
                <a:spcPts val="0"/>
              </a:spcAft>
              <a:buClrTx/>
              <a:buSzTx/>
              <a:buFontTx/>
              <a:buNone/>
              <a:tabLst/>
              <a:defRPr/>
            </a:pPr>
            <a:r>
              <a:rPr lang="he-IL" sz="2400" u="sng" dirty="0"/>
              <a:t>מעבר על מבני נתונים מורכבים:</a:t>
            </a:r>
          </a:p>
          <a:p>
            <a:pPr marL="342900" marR="0" lvl="0" indent="-342900" algn="r" defTabSz="914400" rtl="1" eaLnBrk="1" fontAlgn="auto" latinLnBrk="0" hangingPunct="1">
              <a:lnSpc>
                <a:spcPct val="150000"/>
              </a:lnSpc>
              <a:spcBef>
                <a:spcPts val="0"/>
              </a:spcBef>
              <a:spcAft>
                <a:spcPts val="0"/>
              </a:spcAft>
              <a:buClrTx/>
              <a:buSzTx/>
              <a:buFont typeface="Arial" panose="020B0604020202020204" pitchFamily="34" charset="0"/>
              <a:buChar char="•"/>
              <a:tabLst/>
              <a:defRPr/>
            </a:pPr>
            <a:r>
              <a:rPr lang="he-IL" sz="2400" u="none" dirty="0"/>
              <a:t>מעבר על מבני נתונים בסיסיים כמו רשימות הוא פשוט - אתה חוזר על האלמנטים ברצף.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עם זאת, מעבר על מבנים מורכבים כמו עצים או גרפים מצריכה אלגוריתמים ספציפיים כמו     </a:t>
            </a:r>
            <a:r>
              <a:rPr lang="en-US" sz="2400" u="none" dirty="0"/>
              <a:t>in-order ,pre-order</a:t>
            </a:r>
            <a:r>
              <a:rPr lang="he-IL" sz="2400" u="none" dirty="0"/>
              <a:t> </a:t>
            </a:r>
            <a:r>
              <a:rPr lang="he-IL" sz="2400" u="none" dirty="0" err="1"/>
              <a:t>וכו</a:t>
            </a:r>
            <a:r>
              <a:rPr lang="he-IL" sz="2400"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400" u="none" dirty="0"/>
          </a:p>
          <a:p>
            <a:pPr marL="342900" marR="0" lvl="0" indent="-3429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400" u="none" dirty="0"/>
              <a:t>הדרישות בנוגע למעבר עשויות להשתנות לאורך זמן או בהתאם ליישום.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לדוגמה, יום אחד אולי תזדקק למעבר </a:t>
            </a:r>
            <a:r>
              <a:rPr lang="en-US" sz="2400" u="none" dirty="0"/>
              <a:t>pre-order</a:t>
            </a:r>
            <a:r>
              <a:rPr lang="he-IL" sz="2400" u="none" dirty="0"/>
              <a:t>, אבל מאוחר יותר ייתכן שתזדקק למעבר </a:t>
            </a:r>
            <a:r>
              <a:rPr lang="en-US" sz="2400" u="none" dirty="0"/>
              <a:t>in-order</a:t>
            </a:r>
            <a:r>
              <a:rPr lang="he-IL" sz="2400"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400" u="none" dirty="0"/>
          </a:p>
          <a:p>
            <a:pPr marL="342900" marR="0" lvl="0" indent="-3429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400" u="none" dirty="0"/>
              <a:t>הכללת כל אלגוריתמי המעבר האפשריים בתוך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מחלקת </a:t>
            </a:r>
            <a:r>
              <a:rPr lang="en-US" sz="2400" u="none" dirty="0"/>
              <a:t>collection</a:t>
            </a:r>
            <a:r>
              <a:rPr lang="he-IL" sz="2400" u="none" dirty="0"/>
              <a:t> עלולה להוביל לנפיחות ובלבול                                               (תזכורת: </a:t>
            </a:r>
            <a:r>
              <a:rPr lang="en-US" sz="2400" b="1" u="none" dirty="0"/>
              <a:t>s</a:t>
            </a:r>
            <a:r>
              <a:rPr lang="en-US" sz="2400" u="none" dirty="0"/>
              <a:t>ingle responsibility</a:t>
            </a:r>
            <a:r>
              <a:rPr lang="he-IL" sz="2400" u="none" dirty="0"/>
              <a:t>), במיוחד אם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2400" u="none" dirty="0"/>
              <a:t>נדרשים אלגוריתמים מסוימים למימושים ספציפיים.</a:t>
            </a:r>
          </a:p>
        </p:txBody>
      </p:sp>
    </p:spTree>
    <p:extLst>
      <p:ext uri="{BB962C8B-B14F-4D97-AF65-F5344CB8AC3E}">
        <p14:creationId xmlns:p14="http://schemas.microsoft.com/office/powerpoint/2010/main" val="391891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774E-BA2A-C7EE-9536-CD51BDBB9C2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99D156-4C78-6433-BB05-C769206AAEDF}"/>
              </a:ext>
            </a:extLst>
          </p:cNvPr>
          <p:cNvSpPr txBox="1"/>
          <p:nvPr/>
        </p:nvSpPr>
        <p:spPr>
          <a:xfrm>
            <a:off x="1181259" y="12913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6" name="object 3">
            <a:extLst>
              <a:ext uri="{FF2B5EF4-FFF2-40B4-BE49-F238E27FC236}">
                <a16:creationId xmlns:a16="http://schemas.microsoft.com/office/drawing/2014/main" id="{A3F2B72D-5F6F-579B-F3B7-828F332E28FE}"/>
              </a:ext>
            </a:extLst>
          </p:cNvPr>
          <p:cNvSpPr txBox="1"/>
          <p:nvPr/>
        </p:nvSpPr>
        <p:spPr>
          <a:xfrm>
            <a:off x="5173580" y="1359569"/>
            <a:ext cx="6701590" cy="5183470"/>
          </a:xfrm>
          <a:prstGeom prst="rect">
            <a:avLst/>
          </a:prstGeom>
        </p:spPr>
        <p:txBody>
          <a:bodyPr vert="horz" wrap="square" lIns="0" tIns="12700" rIns="0" bIns="0" rtlCol="0">
            <a:spAutoFit/>
          </a:bodyPr>
          <a:lstStyle/>
          <a:p>
            <a:pPr marL="457200" marR="0" lvl="0" indent="-4572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800" u="none" dirty="0"/>
              <a:t>הרעיון המרכזי של תבנית עיצוב </a:t>
            </a:r>
            <a:r>
              <a:rPr lang="he-IL" sz="2800" u="none" dirty="0" err="1"/>
              <a:t>האיטרטור</a:t>
            </a:r>
            <a:r>
              <a:rPr lang="he-IL" sz="2800" u="none" dirty="0"/>
              <a:t> הוא לחלץ את התנהגות המעבר של האוסף המוחזק באובייקט </a:t>
            </a:r>
            <a:r>
              <a:rPr lang="he-IL" sz="2800" u="none" dirty="0" err="1"/>
              <a:t>מסויים</a:t>
            </a:r>
            <a:r>
              <a:rPr lang="he-IL" sz="2800" u="none" dirty="0"/>
              <a:t> אל אובייקט נפרד הנקרא </a:t>
            </a:r>
            <a:r>
              <a:rPr lang="he-IL" sz="2800" u="none" dirty="0" err="1"/>
              <a:t>איטרטור</a:t>
            </a:r>
            <a:r>
              <a:rPr lang="he-IL" sz="2800"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800" u="none" dirty="0"/>
          </a:p>
          <a:p>
            <a:pPr marL="457200" marR="0" lvl="0" indent="-4572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800" u="none" dirty="0"/>
              <a:t>בנוסף ליישום אלגוריתם המעבר עצמו, אובייקט </a:t>
            </a:r>
            <a:r>
              <a:rPr lang="he-IL" sz="2800" u="none" dirty="0" err="1"/>
              <a:t>איטרטור</a:t>
            </a:r>
            <a:r>
              <a:rPr lang="he-IL" sz="2800" u="none" dirty="0"/>
              <a:t> מכיל את פרטי המעבר, כגון המיקום הנוכחי וכמה אלמנטים נותרו עד הסוף.</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2800" u="none" dirty="0"/>
          </a:p>
          <a:p>
            <a:pPr marL="457200" marR="0" lvl="0" indent="-45720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2800" u="none" dirty="0"/>
              <a:t>בזכות זה, מספר </a:t>
            </a:r>
            <a:r>
              <a:rPr lang="he-IL" sz="2800" u="none" dirty="0" err="1"/>
              <a:t>איטרטורים</a:t>
            </a:r>
            <a:r>
              <a:rPr lang="he-IL" sz="2800" u="none" dirty="0"/>
              <a:t> יכולים לעבור את אותו אוסף בו-זמנית, ללא תלות זה בזה.</a:t>
            </a:r>
          </a:p>
        </p:txBody>
      </p:sp>
      <p:pic>
        <p:nvPicPr>
          <p:cNvPr id="14338" name="Picture 2" descr="Iterators implement various traversal algorithms">
            <a:extLst>
              <a:ext uri="{FF2B5EF4-FFF2-40B4-BE49-F238E27FC236}">
                <a16:creationId xmlns:a16="http://schemas.microsoft.com/office/drawing/2014/main" id="{6ED0E1F1-6227-467A-EEE2-65A8B6535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30" y="1359569"/>
            <a:ext cx="4363453" cy="51270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026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CCB29-5BDA-003B-255B-FE8A3400D49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65E14E-D669-5217-A1EA-B1A1FF567A41}"/>
              </a:ext>
            </a:extLst>
          </p:cNvPr>
          <p:cNvSpPr txBox="1"/>
          <p:nvPr/>
        </p:nvSpPr>
        <p:spPr>
          <a:xfrm>
            <a:off x="1181258" y="42992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3" name="Rectangle 1">
            <a:extLst>
              <a:ext uri="{FF2B5EF4-FFF2-40B4-BE49-F238E27FC236}">
                <a16:creationId xmlns:a16="http://schemas.microsoft.com/office/drawing/2014/main" id="{3303C862-CC68-A346-5A87-112C102E0BFB}"/>
              </a:ext>
            </a:extLst>
          </p:cNvPr>
          <p:cNvSpPr>
            <a:spLocks noChangeArrowheads="1"/>
          </p:cNvSpPr>
          <p:nvPr/>
        </p:nvSpPr>
        <p:spPr bwMode="auto">
          <a:xfrm>
            <a:off x="360946" y="1388566"/>
            <a:ext cx="11470106" cy="432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tabLst/>
            </a:pPr>
            <a:r>
              <a:rPr kumimoji="0" lang="he-IL" altLang="he-IL"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פתרון</a:t>
            </a:r>
          </a:p>
          <a:p>
            <a:pPr marL="0" marR="0" lvl="0" indent="0" algn="r" defTabSz="914400" rtl="1" eaLnBrk="0" fontAlgn="base" latinLnBrk="0" hangingPunct="0">
              <a:lnSpc>
                <a:spcPct val="100000"/>
              </a:lnSpc>
              <a:spcBef>
                <a:spcPct val="0"/>
              </a:spcBef>
              <a:spcAft>
                <a:spcPct val="0"/>
              </a:spcAft>
              <a:buClrTx/>
              <a:buSzTx/>
              <a:tabLst/>
            </a:pPr>
            <a:endParaRPr kumimoji="0" lang="he-IL" altLang="he-IL" sz="2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he-IL" altLang="he-IL"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he-IL" altLang="he-IL" sz="2800" dirty="0">
                <a:latin typeface="Arial" panose="020B0604020202020204" pitchFamily="34" charset="0"/>
                <a:cs typeface="Arial" panose="020B0604020202020204" pitchFamily="34" charset="0"/>
              </a:rPr>
              <a:t>לכל אובייקט המשמש אוסף ניצור אובייקט (ניתן בעזרת מחלקה פנימית) שישמש </a:t>
            </a:r>
            <a:r>
              <a:rPr lang="he-IL" altLang="he-IL" sz="2800" dirty="0" err="1">
                <a:latin typeface="Arial" panose="020B0604020202020204" pitchFamily="34" charset="0"/>
                <a:cs typeface="Arial" panose="020B0604020202020204" pitchFamily="34" charset="0"/>
              </a:rPr>
              <a:t>איטרטור</a:t>
            </a:r>
            <a:r>
              <a:rPr lang="he-IL" altLang="he-IL" sz="2800" dirty="0">
                <a:latin typeface="Arial" panose="020B0604020202020204" pitchFamily="34" charset="0"/>
                <a:cs typeface="Arial" panose="020B0604020202020204" pitchFamily="34" charset="0"/>
              </a:rPr>
              <a:t> - אובייקט זה יממש פונקציונאליות של מעבר על הפריטים באוסף.</a:t>
            </a:r>
          </a:p>
          <a:p>
            <a:pPr marL="0" marR="0" lvl="0" indent="0" algn="r" defTabSz="914400" rtl="1" eaLnBrk="0" fontAlgn="base" latinLnBrk="0" hangingPunct="0">
              <a:lnSpc>
                <a:spcPct val="150000"/>
              </a:lnSpc>
              <a:spcBef>
                <a:spcPct val="0"/>
              </a:spcBef>
              <a:spcAft>
                <a:spcPct val="0"/>
              </a:spcAft>
              <a:buClrTx/>
              <a:buSzTx/>
              <a:buFontTx/>
              <a:buChar char="•"/>
              <a:tabLst/>
            </a:pPr>
            <a:r>
              <a:rPr lang="he-IL" altLang="he-IL" sz="2800" dirty="0">
                <a:latin typeface="Arial" panose="020B0604020202020204" pitchFamily="34" charset="0"/>
                <a:cs typeface="Arial" panose="020B0604020202020204" pitchFamily="34" charset="0"/>
              </a:rPr>
              <a:t> </a:t>
            </a:r>
            <a:r>
              <a:rPr lang="he-IL" altLang="he-IL" sz="2800" dirty="0" err="1">
                <a:latin typeface="Arial" panose="020B0604020202020204" pitchFamily="34" charset="0"/>
                <a:cs typeface="Arial" panose="020B0604020202020204" pitchFamily="34" charset="0"/>
              </a:rPr>
              <a:t>איטרטור</a:t>
            </a:r>
            <a:r>
              <a:rPr lang="he-IL" altLang="he-IL" sz="2800" dirty="0">
                <a:latin typeface="Arial" panose="020B0604020202020204" pitchFamily="34" charset="0"/>
                <a:cs typeface="Arial" panose="020B0604020202020204" pitchFamily="34" charset="0"/>
              </a:rPr>
              <a:t> זה יממש (לפחות) 2 פונקציות:</a:t>
            </a:r>
          </a:p>
          <a:p>
            <a:pPr marL="514350" marR="0" lvl="0" indent="-514350" algn="r" defTabSz="914400" rtl="1" eaLnBrk="0" fontAlgn="base" latinLnBrk="0" hangingPunct="0">
              <a:lnSpc>
                <a:spcPct val="150000"/>
              </a:lnSpc>
              <a:spcBef>
                <a:spcPct val="0"/>
              </a:spcBef>
              <a:spcAft>
                <a:spcPct val="0"/>
              </a:spcAft>
              <a:buClrTx/>
              <a:buSzTx/>
              <a:buFont typeface="+mj-lt"/>
              <a:buAutoNum type="arabicPeriod"/>
              <a:tabLst/>
            </a:pPr>
            <a:r>
              <a:rPr kumimoji="0" lang="en-US"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hasNext()</a:t>
            </a:r>
            <a:r>
              <a:rPr kumimoji="0" lang="he-IL"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מחזירה </a:t>
            </a:r>
            <a:r>
              <a:rPr lang="en-US" altLang="he-IL" sz="2800" dirty="0">
                <a:latin typeface="Arial" panose="020B0604020202020204" pitchFamily="34" charset="0"/>
                <a:cs typeface="Arial" panose="020B0604020202020204" pitchFamily="34" charset="0"/>
              </a:rPr>
              <a:t>true</a:t>
            </a:r>
            <a:r>
              <a:rPr lang="he-IL" altLang="he-IL" sz="2800" dirty="0">
                <a:latin typeface="Arial" panose="020B0604020202020204" pitchFamily="34" charset="0"/>
                <a:cs typeface="Arial" panose="020B0604020202020204" pitchFamily="34" charset="0"/>
              </a:rPr>
              <a:t> אם ישנם עוד איברים שלא עברנו עליהם באוסף, אחרת </a:t>
            </a:r>
            <a:r>
              <a:rPr lang="en-US" altLang="he-IL" sz="2800" dirty="0">
                <a:latin typeface="Arial" panose="020B0604020202020204" pitchFamily="34" charset="0"/>
                <a:cs typeface="Arial" panose="020B0604020202020204" pitchFamily="34" charset="0"/>
              </a:rPr>
              <a:t>false</a:t>
            </a:r>
            <a:endParaRPr lang="he-IL" altLang="he-IL" sz="2800" dirty="0">
              <a:latin typeface="Arial" panose="020B0604020202020204" pitchFamily="34" charset="0"/>
              <a:cs typeface="Arial" panose="020B0604020202020204" pitchFamily="34" charset="0"/>
            </a:endParaRPr>
          </a:p>
          <a:p>
            <a:pPr marL="514350" marR="0" lvl="0" indent="-514350" algn="r" defTabSz="914400" rtl="1" eaLnBrk="0" fontAlgn="base" latinLnBrk="0" hangingPunct="0">
              <a:lnSpc>
                <a:spcPct val="150000"/>
              </a:lnSpc>
              <a:spcBef>
                <a:spcPct val="0"/>
              </a:spcBef>
              <a:spcAft>
                <a:spcPct val="0"/>
              </a:spcAft>
              <a:buClrTx/>
              <a:buSzTx/>
              <a:buFont typeface="+mj-lt"/>
              <a:buAutoNum type="arabicPeriod"/>
              <a:tabLst/>
            </a:pPr>
            <a:r>
              <a:rPr kumimoji="0" lang="en-US"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Next()</a:t>
            </a:r>
            <a:r>
              <a:rPr kumimoji="0" lang="he-IL" altLang="he-IL"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מחזירה את האיבר הבא באוסף</a:t>
            </a:r>
            <a:endParaRPr kumimoji="0" lang="he-IL" altLang="he-IL"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958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85485-396E-AB6B-8BD2-A4D3883BD47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D574142-EF51-9715-8E05-C08B5C0E4393}"/>
              </a:ext>
            </a:extLst>
          </p:cNvPr>
          <p:cNvSpPr txBox="1"/>
          <p:nvPr/>
        </p:nvSpPr>
        <p:spPr>
          <a:xfrm>
            <a:off x="1181258" y="42992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Iterator</a:t>
            </a:r>
          </a:p>
        </p:txBody>
      </p:sp>
      <p:sp>
        <p:nvSpPr>
          <p:cNvPr id="3" name="Rectangle 1">
            <a:extLst>
              <a:ext uri="{FF2B5EF4-FFF2-40B4-BE49-F238E27FC236}">
                <a16:creationId xmlns:a16="http://schemas.microsoft.com/office/drawing/2014/main" id="{FF77FDB3-FFF2-3015-BD28-BDF3D11B1EF7}"/>
              </a:ext>
            </a:extLst>
          </p:cNvPr>
          <p:cNvSpPr>
            <a:spLocks noChangeArrowheads="1"/>
          </p:cNvSpPr>
          <p:nvPr/>
        </p:nvSpPr>
        <p:spPr bwMode="auto">
          <a:xfrm>
            <a:off x="1852864" y="1870273"/>
            <a:ext cx="1012257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spcBef>
                <a:spcPct val="0"/>
              </a:spcBef>
              <a:spcAft>
                <a:spcPct val="0"/>
              </a:spcAft>
              <a:buClrTx/>
              <a:buSzTx/>
              <a:buFontTx/>
              <a:buChar char="•"/>
              <a:tabLst/>
            </a:pPr>
            <a:r>
              <a:rPr lang="he-IL" altLang="he-IL" sz="3200" dirty="0">
                <a:latin typeface="Arial" panose="020B0604020202020204" pitchFamily="34" charset="0"/>
                <a:cs typeface="Arial" panose="020B0604020202020204" pitchFamily="34" charset="0"/>
              </a:rPr>
              <a:t>האוסף יהיה אחראי ליצירת </a:t>
            </a:r>
            <a:r>
              <a:rPr lang="he-IL" altLang="he-IL" sz="3200" dirty="0" err="1">
                <a:latin typeface="Arial" panose="020B0604020202020204" pitchFamily="34" charset="0"/>
                <a:cs typeface="Arial" panose="020B0604020202020204" pitchFamily="34" charset="0"/>
              </a:rPr>
              <a:t>האיטרטור</a:t>
            </a:r>
            <a:r>
              <a:rPr lang="he-IL" altLang="he-IL" sz="3200" dirty="0">
                <a:latin typeface="Arial" panose="020B0604020202020204" pitchFamily="34" charset="0"/>
                <a:cs typeface="Arial" panose="020B0604020202020204" pitchFamily="34" charset="0"/>
              </a:rPr>
              <a:t> שלו.</a:t>
            </a:r>
          </a:p>
          <a:p>
            <a:pPr marL="0" marR="0" lvl="0" indent="0" algn="r" defTabSz="914400" rtl="1" eaLnBrk="0" fontAlgn="base" latinLnBrk="0" hangingPunct="0">
              <a:spcBef>
                <a:spcPct val="0"/>
              </a:spcBef>
              <a:spcAft>
                <a:spcPct val="0"/>
              </a:spcAft>
              <a:buClrTx/>
              <a:buSzTx/>
              <a:buFontTx/>
              <a:buChar char="•"/>
              <a:tabLst/>
            </a:pPr>
            <a:r>
              <a:rPr lang="he-IL" altLang="he-IL" sz="3200" dirty="0">
                <a:latin typeface="Arial" panose="020B0604020202020204" pitchFamily="34" charset="0"/>
                <a:cs typeface="Arial" panose="020B0604020202020204" pitchFamily="34" charset="0"/>
              </a:rPr>
              <a:t> הפרדה - המשתמש עובד רק עם </a:t>
            </a:r>
            <a:r>
              <a:rPr lang="he-IL" altLang="he-IL" sz="3200" dirty="0" err="1">
                <a:latin typeface="Arial" panose="020B0604020202020204" pitchFamily="34" charset="0"/>
                <a:cs typeface="Arial" panose="020B0604020202020204" pitchFamily="34" charset="0"/>
              </a:rPr>
              <a:t>האיטרטור</a:t>
            </a:r>
            <a:r>
              <a:rPr lang="he-IL" altLang="he-IL" sz="3200" dirty="0">
                <a:latin typeface="Arial" panose="020B0604020202020204" pitchFamily="34" charset="0"/>
                <a:cs typeface="Arial" panose="020B0604020202020204" pitchFamily="34" charset="0"/>
              </a:rPr>
              <a:t>, בלי לדעת איך האוסף מאורגן. </a:t>
            </a:r>
            <a:endParaRPr lang="he-IL" sz="3200" dirty="0">
              <a:latin typeface="Arial" panose="020B0604020202020204" pitchFamily="34" charset="0"/>
              <a:cs typeface="Arial" panose="020B0604020202020204" pitchFamily="34" charset="0"/>
            </a:endParaRPr>
          </a:p>
          <a:p>
            <a:pPr marL="171450" marR="0" lvl="0" indent="-171450" algn="r" defTabSz="914400" rtl="1" eaLnBrk="1" fontAlgn="auto" latinLnBrk="0" hangingPunct="1">
              <a:spcBef>
                <a:spcPts val="0"/>
              </a:spcBef>
              <a:spcAft>
                <a:spcPts val="0"/>
              </a:spcAft>
              <a:buClrTx/>
              <a:buSzTx/>
              <a:buFont typeface="Arial" panose="020B0604020202020204" pitchFamily="34" charset="0"/>
              <a:buChar char="•"/>
              <a:tabLst/>
              <a:defRPr/>
            </a:pPr>
            <a:r>
              <a:rPr lang="he-IL" sz="3200" dirty="0">
                <a:latin typeface="Arial" panose="020B0604020202020204" pitchFamily="34" charset="0"/>
                <a:cs typeface="Arial" panose="020B0604020202020204" pitchFamily="34" charset="0"/>
              </a:rPr>
              <a:t> לרוב, </a:t>
            </a:r>
            <a:r>
              <a:rPr lang="he-IL" sz="3200" dirty="0" err="1">
                <a:latin typeface="Arial" panose="020B0604020202020204" pitchFamily="34" charset="0"/>
                <a:cs typeface="Arial" panose="020B0604020202020204" pitchFamily="34" charset="0"/>
              </a:rPr>
              <a:t>איטרטורים</a:t>
            </a:r>
            <a:r>
              <a:rPr lang="he-IL" sz="3200" dirty="0">
                <a:latin typeface="Arial" panose="020B0604020202020204" pitchFamily="34" charset="0"/>
                <a:cs typeface="Arial" panose="020B0604020202020204" pitchFamily="34" charset="0"/>
              </a:rPr>
              <a:t> מספקים שיטה עיקרית אחת להבאת אלמנטים מהאוסף, אך ניתן גם לכתוב כמה סוגי </a:t>
            </a:r>
            <a:r>
              <a:rPr lang="he-IL" sz="3200" dirty="0" err="1">
                <a:latin typeface="Arial" panose="020B0604020202020204" pitchFamily="34" charset="0"/>
                <a:cs typeface="Arial" panose="020B0604020202020204" pitchFamily="34" charset="0"/>
              </a:rPr>
              <a:t>איטרטורים</a:t>
            </a:r>
            <a:r>
              <a:rPr lang="he-IL" sz="3200" dirty="0">
                <a:latin typeface="Arial" panose="020B0604020202020204" pitchFamily="34" charset="0"/>
                <a:cs typeface="Arial" panose="020B0604020202020204" pitchFamily="34" charset="0"/>
              </a:rPr>
              <a:t>.</a:t>
            </a:r>
          </a:p>
          <a:p>
            <a:pPr marL="171450" marR="0" lvl="0" indent="-171450" algn="r" defTabSz="914400" rtl="1" eaLnBrk="1" fontAlgn="auto" latinLnBrk="0" hangingPunct="1">
              <a:spcBef>
                <a:spcPts val="0"/>
              </a:spcBef>
              <a:spcAft>
                <a:spcPts val="0"/>
              </a:spcAft>
              <a:buClrTx/>
              <a:buSzTx/>
              <a:buFont typeface="Arial" panose="020B0604020202020204" pitchFamily="34" charset="0"/>
              <a:buChar char="•"/>
              <a:tabLst/>
              <a:defRPr/>
            </a:pPr>
            <a:r>
              <a:rPr lang="he-IL" sz="3200" dirty="0">
                <a:latin typeface="Arial" panose="020B0604020202020204" pitchFamily="34" charset="0"/>
                <a:cs typeface="Arial" panose="020B0604020202020204" pitchFamily="34" charset="0"/>
              </a:rPr>
              <a:t> המשתמש יכול להמשיך להריץ את השיטה </a:t>
            </a:r>
            <a:r>
              <a:rPr lang="en-US" sz="3200" dirty="0">
                <a:latin typeface="Arial" panose="020B0604020202020204" pitchFamily="34" charset="0"/>
                <a:cs typeface="Arial" panose="020B0604020202020204" pitchFamily="34" charset="0"/>
              </a:rPr>
              <a:t>Next</a:t>
            </a:r>
            <a:r>
              <a:rPr lang="he-IL" sz="3200" dirty="0">
                <a:latin typeface="Arial" panose="020B0604020202020204" pitchFamily="34" charset="0"/>
                <a:cs typeface="Arial" panose="020B0604020202020204" pitchFamily="34" charset="0"/>
              </a:rPr>
              <a:t> עד שהיא לא מחזירה כלום – מה שאומר </a:t>
            </a:r>
            <a:r>
              <a:rPr lang="he-IL" sz="3200" dirty="0" err="1">
                <a:latin typeface="Arial" panose="020B0604020202020204" pitchFamily="34" charset="0"/>
                <a:cs typeface="Arial" panose="020B0604020202020204" pitchFamily="34" charset="0"/>
              </a:rPr>
              <a:t>שהאיטרטור</a:t>
            </a:r>
            <a:r>
              <a:rPr lang="he-IL" sz="3200" dirty="0">
                <a:latin typeface="Arial" panose="020B0604020202020204" pitchFamily="34" charset="0"/>
                <a:cs typeface="Arial" panose="020B0604020202020204" pitchFamily="34" charset="0"/>
              </a:rPr>
              <a:t> סיים לעבור על כל האלמנטים.</a:t>
            </a:r>
          </a:p>
        </p:txBody>
      </p:sp>
    </p:spTree>
    <p:extLst>
      <p:ext uri="{BB962C8B-B14F-4D97-AF65-F5344CB8AC3E}">
        <p14:creationId xmlns:p14="http://schemas.microsoft.com/office/powerpoint/2010/main" val="179342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06E07-1000-5D79-B22F-BBBF6D9589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F575EB7-B2EF-5DAD-4E8E-C6E1171217F5}"/>
              </a:ext>
            </a:extLst>
          </p:cNvPr>
          <p:cNvSpPr txBox="1"/>
          <p:nvPr/>
        </p:nvSpPr>
        <p:spPr>
          <a:xfrm>
            <a:off x="1181258" y="429928"/>
            <a:ext cx="9829483" cy="628377"/>
          </a:xfrm>
          <a:prstGeom prst="rect">
            <a:avLst/>
          </a:prstGeom>
        </p:spPr>
        <p:txBody>
          <a:bodyPr vert="horz" wrap="square" lIns="0" tIns="1270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err="1">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rPr>
              <a:t>IterAble</a:t>
            </a:r>
            <a:endParaRPr kumimoji="0" lang="en-US" sz="40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n-ea"/>
              <a:cs typeface="+mn-cs"/>
            </a:endParaRPr>
          </a:p>
        </p:txBody>
      </p:sp>
      <p:pic>
        <p:nvPicPr>
          <p:cNvPr id="8" name="תמונה 7">
            <a:extLst>
              <a:ext uri="{FF2B5EF4-FFF2-40B4-BE49-F238E27FC236}">
                <a16:creationId xmlns:a16="http://schemas.microsoft.com/office/drawing/2014/main" id="{E6AA8AE1-318E-514E-6BE2-0D1B826DE1F5}"/>
              </a:ext>
            </a:extLst>
          </p:cNvPr>
          <p:cNvPicPr>
            <a:picLocks noChangeAspect="1"/>
          </p:cNvPicPr>
          <p:nvPr/>
        </p:nvPicPr>
        <p:blipFill rotWithShape="1">
          <a:blip r:embed="rId3"/>
          <a:srcRect/>
          <a:stretch/>
        </p:blipFill>
        <p:spPr>
          <a:xfrm>
            <a:off x="144379" y="3705926"/>
            <a:ext cx="6352674" cy="2971552"/>
          </a:xfrm>
          <a:prstGeom prst="roundRect">
            <a:avLst>
              <a:gd name="adj" fmla="val 851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תיבת טקסט 5">
            <a:extLst>
              <a:ext uri="{FF2B5EF4-FFF2-40B4-BE49-F238E27FC236}">
                <a16:creationId xmlns:a16="http://schemas.microsoft.com/office/drawing/2014/main" id="{5A854F97-F8BD-4B8B-3031-EBA8005A6B22}"/>
              </a:ext>
            </a:extLst>
          </p:cNvPr>
          <p:cNvSpPr txBox="1"/>
          <p:nvPr/>
        </p:nvSpPr>
        <p:spPr>
          <a:xfrm>
            <a:off x="6497053" y="1439324"/>
            <a:ext cx="5230728" cy="4524315"/>
          </a:xfrm>
          <a:prstGeom prst="rect">
            <a:avLst/>
          </a:prstGeom>
          <a:noFill/>
        </p:spPr>
        <p:txBody>
          <a:bodyPr wrap="square">
            <a:spAutoFit/>
          </a:bodyPr>
          <a:lstStyle/>
          <a:p>
            <a:pPr marL="457200" indent="-457200" algn="r" rtl="1">
              <a:buFont typeface="Arial" panose="020B0604020202020204" pitchFamily="34" charset="0"/>
              <a:buChar char="•"/>
            </a:pPr>
            <a:r>
              <a:rPr lang="en-US" sz="3200" dirty="0" err="1"/>
              <a:t>Iterable</a:t>
            </a:r>
            <a:r>
              <a:rPr lang="he-IL" sz="3200" dirty="0"/>
              <a:t> הוא ממשק ב-</a:t>
            </a:r>
            <a:r>
              <a:rPr lang="en-US" sz="3200" dirty="0"/>
              <a:t>Java </a:t>
            </a:r>
            <a:r>
              <a:rPr lang="he-IL" sz="3200" dirty="0"/>
              <a:t> שמאפשר שימוש בלולאות</a:t>
            </a:r>
            <a:r>
              <a:rPr lang="en-US" sz="3200" dirty="0"/>
              <a:t>for-each </a:t>
            </a:r>
            <a:r>
              <a:rPr lang="he-IL" sz="3200" dirty="0"/>
              <a:t> על אספים שאנחנו יצרנו.</a:t>
            </a:r>
          </a:p>
          <a:p>
            <a:pPr algn="r" rtl="1"/>
            <a:r>
              <a:rPr lang="he-IL" sz="3200" dirty="0"/>
              <a:t> </a:t>
            </a:r>
          </a:p>
          <a:p>
            <a:pPr marL="457200" indent="-457200" algn="r" rtl="1">
              <a:buFont typeface="Arial" panose="020B0604020202020204" pitchFamily="34" charset="0"/>
              <a:buChar char="•"/>
            </a:pPr>
            <a:r>
              <a:rPr lang="he-IL" sz="3200" dirty="0"/>
              <a:t>אוסף שמממש את</a:t>
            </a:r>
            <a:r>
              <a:rPr lang="en-US" sz="3200" dirty="0" err="1"/>
              <a:t>Iterable</a:t>
            </a:r>
            <a:r>
              <a:rPr lang="en-US" sz="3200" dirty="0"/>
              <a:t> </a:t>
            </a:r>
            <a:r>
              <a:rPr lang="he-IL" sz="3200" dirty="0"/>
              <a:t> צריך לממש את </a:t>
            </a:r>
            <a:r>
              <a:rPr lang="he-IL" sz="3200" dirty="0" err="1"/>
              <a:t>הפונקצייה</a:t>
            </a:r>
            <a:r>
              <a:rPr lang="he-IL" sz="3200" dirty="0"/>
              <a:t> שנקראת </a:t>
            </a:r>
            <a:r>
              <a:rPr lang="en-US" sz="3200" dirty="0"/>
              <a:t>iterator</a:t>
            </a:r>
            <a:r>
              <a:rPr lang="he-IL" sz="3200" dirty="0"/>
              <a:t> ומחזירה אובייקט מסוג </a:t>
            </a:r>
            <a:r>
              <a:rPr lang="en-US" sz="3200" dirty="0"/>
              <a:t>Iterator</a:t>
            </a:r>
            <a:r>
              <a:rPr lang="he-IL" sz="3200" dirty="0"/>
              <a:t>.</a:t>
            </a:r>
          </a:p>
        </p:txBody>
      </p:sp>
    </p:spTree>
    <p:extLst>
      <p:ext uri="{BB962C8B-B14F-4D97-AF65-F5344CB8AC3E}">
        <p14:creationId xmlns:p14="http://schemas.microsoft.com/office/powerpoint/2010/main" val="1755314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אריג דמשק</Template>
  <TotalTime>1391</TotalTime>
  <Words>1949</Words>
  <Application>Microsoft Office PowerPoint</Application>
  <PresentationFormat>מסך רחב</PresentationFormat>
  <Paragraphs>184</Paragraphs>
  <Slides>22</Slides>
  <Notes>16</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Bookman Old Style</vt:lpstr>
      <vt:lpstr>Calibri</vt:lpstr>
      <vt:lpstr>Rockwell</vt:lpstr>
      <vt:lpstr>Yanone Kaffeesatz Light</vt:lpstr>
      <vt:lpstr>Damask</vt:lpstr>
      <vt:lpstr>תכנות מונחה עצמים תרגול 6 תבניות עיצוב – המשך</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משה עופר</dc:creator>
  <cp:lastModifiedBy>משה עופר</cp:lastModifiedBy>
  <cp:revision>45</cp:revision>
  <dcterms:created xsi:type="dcterms:W3CDTF">2023-10-01T10:57:20Z</dcterms:created>
  <dcterms:modified xsi:type="dcterms:W3CDTF">2024-12-11T07:15:05Z</dcterms:modified>
</cp:coreProperties>
</file>