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58" r:id="rId6"/>
    <p:sldId id="270" r:id="rId7"/>
    <p:sldId id="261" r:id="rId8"/>
    <p:sldId id="260" r:id="rId9"/>
    <p:sldId id="273" r:id="rId10"/>
    <p:sldId id="274" r:id="rId11"/>
    <p:sldId id="269" r:id="rId12"/>
    <p:sldId id="275" r:id="rId13"/>
    <p:sldId id="271"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0704" autoAdjust="0"/>
  </p:normalViewPr>
  <p:slideViewPr>
    <p:cSldViewPr snapToGrid="0">
      <p:cViewPr varScale="1">
        <p:scale>
          <a:sx n="161" d="100"/>
          <a:sy n="161" d="100"/>
        </p:scale>
        <p:origin x="150" y="16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1/7/2023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3847605"/>
            <a:ext cx="5293030" cy="1709437"/>
          </a:xfrm>
        </p:spPr>
        <p:txBody>
          <a:bodyPr/>
          <a:lstStyle/>
          <a:p>
            <a:r>
              <a:rPr lang="en-US" sz="4000" dirty="0"/>
              <a:t>Cisco competition</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sz="1800" dirty="0" err="1"/>
              <a:t>Ilan</a:t>
            </a:r>
            <a:r>
              <a:rPr lang="en-US" sz="1800" dirty="0"/>
              <a:t> </a:t>
            </a:r>
            <a:r>
              <a:rPr lang="en-US" sz="1800" dirty="0" err="1"/>
              <a:t>Sirisky</a:t>
            </a:r>
            <a:r>
              <a:rPr lang="en-US" sz="1800" dirty="0"/>
              <a:t> &amp; Nir </a:t>
            </a:r>
            <a:r>
              <a:rPr lang="en-US" sz="1800" dirty="0" err="1"/>
              <a:t>meir</a:t>
            </a:r>
            <a:endParaRPr lang="en-US" sz="1800"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Results – Attack type</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407241635"/>
              </p:ext>
            </p:extLst>
          </p:nvPr>
        </p:nvGraphicFramePr>
        <p:xfrm>
          <a:off x="838200" y="2111375"/>
          <a:ext cx="10515600" cy="2142582"/>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Data set​</a:t>
                      </a:r>
                    </a:p>
                  </a:txBody>
                  <a:tcPr anchor="ctr"/>
                </a:tc>
                <a:tc>
                  <a:txBody>
                    <a:bodyPr/>
                    <a:lstStyle/>
                    <a:p>
                      <a:pPr algn="ctr" rtl="0" fontAlgn="base"/>
                      <a:r>
                        <a:rPr lang="en-US" sz="1600" b="0" i="0" dirty="0">
                          <a:solidFill>
                            <a:schemeClr val="accent1"/>
                          </a:solidFill>
                          <a:effectLst/>
                          <a:latin typeface="+mn-lt"/>
                        </a:rPr>
                        <a:t>Accuracy</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Precision</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Recall</a:t>
                      </a:r>
                      <a:endParaRPr lang="en-US" sz="1600" b="1" i="0" dirty="0">
                        <a:solidFill>
                          <a:srgbClr val="FFFFFF"/>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F1-Score</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chemeClr val="tx1"/>
                          </a:solidFill>
                          <a:effectLst/>
                          <a:latin typeface="+mn-lt"/>
                        </a:rPr>
                        <a:t>3</a:t>
                      </a: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chemeClr val="tx1"/>
                          </a:solidFill>
                          <a:effectLst/>
                          <a:latin typeface="+mn-lt"/>
                        </a:rPr>
                        <a:t>0.9886</a:t>
                      </a:r>
                    </a:p>
                  </a:txBody>
                  <a:tcPr anchor="ctr"/>
                </a:tc>
                <a:tc>
                  <a:txBody>
                    <a:bodyPr/>
                    <a:lstStyle/>
                    <a:p>
                      <a:pPr algn="ctr" rtl="0" fontAlgn="base"/>
                      <a:r>
                        <a:rPr lang="en-US" sz="1400" b="0" i="0" dirty="0">
                          <a:solidFill>
                            <a:schemeClr val="tx1"/>
                          </a:solidFill>
                          <a:effectLst/>
                          <a:latin typeface="+mn-lt"/>
                        </a:rPr>
                        <a:t>0.9640</a:t>
                      </a:r>
                    </a:p>
                  </a:txBody>
                  <a:tcPr anchor="ctr"/>
                </a:tc>
                <a:tc>
                  <a:txBody>
                    <a:bodyPr/>
                    <a:lstStyle/>
                    <a:p>
                      <a:pPr algn="ctr" rtl="0" fontAlgn="base"/>
                      <a:r>
                        <a:rPr lang="en-US" sz="1400" b="0" i="0" dirty="0">
                          <a:solidFill>
                            <a:schemeClr val="tx1"/>
                          </a:solidFill>
                          <a:effectLst/>
                          <a:latin typeface="+mn-lt"/>
                        </a:rPr>
                        <a:t>0.9215</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chemeClr val="tx1"/>
                          </a:solidFill>
                          <a:effectLst/>
                          <a:latin typeface="+mn-lt"/>
                        </a:rPr>
                        <a:t>0.9412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chemeClr val="tx1"/>
                          </a:solidFill>
                          <a:effectLst/>
                          <a:latin typeface="+mn-lt"/>
                        </a:rPr>
                        <a:t>4</a:t>
                      </a: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chemeClr val="tx1"/>
                          </a:solidFill>
                          <a:effectLst/>
                          <a:latin typeface="+mn-lt"/>
                        </a:rPr>
                        <a:t>0.9972</a:t>
                      </a:r>
                    </a:p>
                  </a:txBody>
                  <a:tcPr anchor="ctr"/>
                </a:tc>
                <a:tc>
                  <a:txBody>
                    <a:bodyPr/>
                    <a:lstStyle/>
                    <a:p>
                      <a:pPr algn="ctr" rtl="0" fontAlgn="base"/>
                      <a:r>
                        <a:rPr lang="en-US" sz="1400" b="0" i="0" dirty="0">
                          <a:solidFill>
                            <a:schemeClr val="tx1"/>
                          </a:solidFill>
                          <a:effectLst/>
                          <a:latin typeface="+mn-lt"/>
                        </a:rPr>
                        <a:t>0.9986</a:t>
                      </a:r>
                    </a:p>
                  </a:txBody>
                  <a:tcPr anchor="ctr"/>
                </a:tc>
                <a:tc>
                  <a:txBody>
                    <a:bodyPr/>
                    <a:lstStyle/>
                    <a:p>
                      <a:pPr algn="ctr" rtl="0" fontAlgn="base"/>
                      <a:r>
                        <a:rPr lang="en-US" sz="1400" b="0" i="0" dirty="0">
                          <a:solidFill>
                            <a:schemeClr val="tx1"/>
                          </a:solidFill>
                          <a:effectLst/>
                          <a:latin typeface="+mn-lt"/>
                        </a:rPr>
                        <a:t>0.9829</a:t>
                      </a:r>
                    </a:p>
                  </a:txBody>
                  <a:tcPr anchor="ctr"/>
                </a:tc>
                <a:tc>
                  <a:txBody>
                    <a:bodyPr/>
                    <a:lstStyle/>
                    <a:p>
                      <a:pPr algn="ctr" rtl="0" fontAlgn="base"/>
                      <a:r>
                        <a:rPr lang="en-US" sz="1400" b="0" i="0" dirty="0">
                          <a:solidFill>
                            <a:schemeClr val="tx1"/>
                          </a:solidFill>
                          <a:effectLst/>
                          <a:latin typeface="+mn-lt"/>
                        </a:rPr>
                        <a:t>0.9903</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bl>
          </a:graphicData>
        </a:graphic>
      </p:graphicFrame>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154087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8">
            <a:extLst>
              <a:ext uri="{FF2B5EF4-FFF2-40B4-BE49-F238E27FC236}">
                <a16:creationId xmlns:a16="http://schemas.microsoft.com/office/drawing/2014/main" id="{A88A5F56-6EAF-B290-291C-827452864D74}"/>
              </a:ext>
            </a:extLst>
          </p:cNvPr>
          <p:cNvSpPr>
            <a:spLocks noGrp="1"/>
          </p:cNvSpPr>
          <p:nvPr>
            <p:ph type="title"/>
          </p:nvPr>
        </p:nvSpPr>
        <p:spPr/>
        <p:txBody>
          <a:bodyPr>
            <a:normAutofit/>
          </a:bodyPr>
          <a:lstStyle/>
          <a:p>
            <a:r>
              <a:rPr lang="en-US" sz="3600" dirty="0"/>
              <a:t>Leaderboard placements</a:t>
            </a:r>
            <a:endParaRPr lang="en-GB" sz="3600" dirty="0"/>
          </a:p>
        </p:txBody>
      </p:sp>
      <p:graphicFrame>
        <p:nvGraphicFramePr>
          <p:cNvPr id="3" name="Table 3">
            <a:extLst>
              <a:ext uri="{FF2B5EF4-FFF2-40B4-BE49-F238E27FC236}">
                <a16:creationId xmlns:a16="http://schemas.microsoft.com/office/drawing/2014/main" id="{DE705A07-2FA4-51FC-A209-6AFE5F27776F}"/>
              </a:ext>
            </a:extLst>
          </p:cNvPr>
          <p:cNvGraphicFramePr>
            <a:graphicFrameLocks noGrp="1"/>
          </p:cNvGraphicFramePr>
          <p:nvPr>
            <p:ph type="tbl" sz="quarter" idx="14"/>
            <p:extLst>
              <p:ext uri="{D42A27DB-BD31-4B8C-83A1-F6EECF244321}">
                <p14:modId xmlns:p14="http://schemas.microsoft.com/office/powerpoint/2010/main" val="2872998778"/>
              </p:ext>
            </p:extLst>
          </p:nvPr>
        </p:nvGraphicFramePr>
        <p:xfrm>
          <a:off x="838200" y="2111375"/>
          <a:ext cx="10515600" cy="25958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199899030"/>
                    </a:ext>
                  </a:extLst>
                </a:gridCol>
                <a:gridCol w="5257800">
                  <a:extLst>
                    <a:ext uri="{9D8B030D-6E8A-4147-A177-3AD203B41FA5}">
                      <a16:colId xmlns:a16="http://schemas.microsoft.com/office/drawing/2014/main" val="3235458001"/>
                    </a:ext>
                  </a:extLst>
                </a:gridCol>
              </a:tblGrid>
              <a:tr h="370840">
                <a:tc>
                  <a:txBody>
                    <a:bodyPr/>
                    <a:lstStyle/>
                    <a:p>
                      <a:pPr algn="ctr"/>
                      <a:r>
                        <a:rPr lang="en-US" dirty="0">
                          <a:solidFill>
                            <a:schemeClr val="tx1"/>
                          </a:solidFill>
                        </a:rPr>
                        <a:t>Data set</a:t>
                      </a:r>
                      <a:endParaRPr lang="en-GB" dirty="0">
                        <a:solidFill>
                          <a:schemeClr val="tx1"/>
                        </a:solidFill>
                      </a:endParaRPr>
                    </a:p>
                  </a:txBody>
                  <a:tcPr/>
                </a:tc>
                <a:tc>
                  <a:txBody>
                    <a:bodyPr/>
                    <a:lstStyle/>
                    <a:p>
                      <a:pPr algn="ctr"/>
                      <a:r>
                        <a:rPr lang="en-US" dirty="0">
                          <a:solidFill>
                            <a:schemeClr val="tx1"/>
                          </a:solidFill>
                        </a:rPr>
                        <a:t>Placement</a:t>
                      </a:r>
                      <a:endParaRPr lang="en-GB" dirty="0">
                        <a:solidFill>
                          <a:schemeClr val="tx1"/>
                        </a:solidFill>
                      </a:endParaRPr>
                    </a:p>
                  </a:txBody>
                  <a:tcPr/>
                </a:tc>
                <a:extLst>
                  <a:ext uri="{0D108BD9-81ED-4DB2-BD59-A6C34878D82A}">
                    <a16:rowId xmlns:a16="http://schemas.microsoft.com/office/drawing/2014/main" val="23245728"/>
                  </a:ext>
                </a:extLst>
              </a:tr>
              <a:tr h="370840">
                <a:tc>
                  <a:txBody>
                    <a:bodyPr/>
                    <a:lstStyle/>
                    <a:p>
                      <a:pPr algn="ctr"/>
                      <a:r>
                        <a:rPr lang="en-US" dirty="0"/>
                        <a:t>1 - Label</a:t>
                      </a:r>
                      <a:endParaRPr lang="en-GB" dirty="0"/>
                    </a:p>
                  </a:txBody>
                  <a:tcPr/>
                </a:tc>
                <a:tc>
                  <a:txBody>
                    <a:bodyPr/>
                    <a:lstStyle/>
                    <a:p>
                      <a:pPr algn="ctr"/>
                      <a:r>
                        <a:rPr lang="en-US" dirty="0"/>
                        <a:t>17</a:t>
                      </a:r>
                      <a:endParaRPr lang="en-GB" dirty="0"/>
                    </a:p>
                  </a:txBody>
                  <a:tcPr/>
                </a:tc>
                <a:extLst>
                  <a:ext uri="{0D108BD9-81ED-4DB2-BD59-A6C34878D82A}">
                    <a16:rowId xmlns:a16="http://schemas.microsoft.com/office/drawing/2014/main" val="19150736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2 - Label</a:t>
                      </a:r>
                      <a:endParaRPr lang="en-GB" dirty="0"/>
                    </a:p>
                  </a:txBody>
                  <a:tcPr/>
                </a:tc>
                <a:tc>
                  <a:txBody>
                    <a:bodyPr/>
                    <a:lstStyle/>
                    <a:p>
                      <a:pPr algn="ctr"/>
                      <a:r>
                        <a:rPr lang="en-US" dirty="0"/>
                        <a:t>17</a:t>
                      </a:r>
                      <a:endParaRPr lang="en-GB" dirty="0"/>
                    </a:p>
                  </a:txBody>
                  <a:tcPr/>
                </a:tc>
                <a:extLst>
                  <a:ext uri="{0D108BD9-81ED-4DB2-BD59-A6C34878D82A}">
                    <a16:rowId xmlns:a16="http://schemas.microsoft.com/office/drawing/2014/main" val="36843126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3 - Label</a:t>
                      </a:r>
                      <a:endParaRPr lang="en-GB" dirty="0"/>
                    </a:p>
                  </a:txBody>
                  <a:tcPr/>
                </a:tc>
                <a:tc>
                  <a:txBody>
                    <a:bodyPr/>
                    <a:lstStyle/>
                    <a:p>
                      <a:pPr algn="ctr"/>
                      <a:r>
                        <a:rPr lang="en-US" dirty="0"/>
                        <a:t>13</a:t>
                      </a:r>
                      <a:endParaRPr lang="en-GB" dirty="0"/>
                    </a:p>
                  </a:txBody>
                  <a:tcPr/>
                </a:tc>
                <a:extLst>
                  <a:ext uri="{0D108BD9-81ED-4DB2-BD59-A6C34878D82A}">
                    <a16:rowId xmlns:a16="http://schemas.microsoft.com/office/drawing/2014/main" val="420856824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4 - Label</a:t>
                      </a:r>
                      <a:endParaRPr lang="en-GB" dirty="0"/>
                    </a:p>
                  </a:txBody>
                  <a:tcPr/>
                </a:tc>
                <a:tc>
                  <a:txBody>
                    <a:bodyPr/>
                    <a:lstStyle/>
                    <a:p>
                      <a:pPr algn="ctr"/>
                      <a:r>
                        <a:rPr lang="en-US" dirty="0"/>
                        <a:t>13</a:t>
                      </a:r>
                      <a:endParaRPr lang="en-GB" dirty="0"/>
                    </a:p>
                  </a:txBody>
                  <a:tcPr/>
                </a:tc>
                <a:extLst>
                  <a:ext uri="{0D108BD9-81ED-4DB2-BD59-A6C34878D82A}">
                    <a16:rowId xmlns:a16="http://schemas.microsoft.com/office/drawing/2014/main" val="3144868283"/>
                  </a:ext>
                </a:extLst>
              </a:tr>
              <a:tr h="370840">
                <a:tc>
                  <a:txBody>
                    <a:bodyPr/>
                    <a:lstStyle/>
                    <a:p>
                      <a:pPr algn="ctr"/>
                      <a:r>
                        <a:rPr lang="en-US" dirty="0"/>
                        <a:t>3 – Attack type</a:t>
                      </a:r>
                      <a:endParaRPr lang="en-GB" dirty="0"/>
                    </a:p>
                  </a:txBody>
                  <a:tcPr/>
                </a:tc>
                <a:tc>
                  <a:txBody>
                    <a:bodyPr/>
                    <a:lstStyle/>
                    <a:p>
                      <a:pPr algn="ctr"/>
                      <a:r>
                        <a:rPr lang="en-US" dirty="0"/>
                        <a:t>12</a:t>
                      </a:r>
                      <a:endParaRPr lang="en-GB" dirty="0"/>
                    </a:p>
                  </a:txBody>
                  <a:tcPr/>
                </a:tc>
                <a:extLst>
                  <a:ext uri="{0D108BD9-81ED-4DB2-BD59-A6C34878D82A}">
                    <a16:rowId xmlns:a16="http://schemas.microsoft.com/office/drawing/2014/main" val="1721850385"/>
                  </a:ext>
                </a:extLst>
              </a:tr>
              <a:tr h="370840">
                <a:tc>
                  <a:txBody>
                    <a:bodyPr/>
                    <a:lstStyle/>
                    <a:p>
                      <a:pPr algn="ctr"/>
                      <a:r>
                        <a:rPr lang="en-US" dirty="0"/>
                        <a:t>4 – Attack type</a:t>
                      </a:r>
                      <a:endParaRPr lang="en-GB" dirty="0"/>
                    </a:p>
                  </a:txBody>
                  <a:tcPr/>
                </a:tc>
                <a:tc>
                  <a:txBody>
                    <a:bodyPr/>
                    <a:lstStyle/>
                    <a:p>
                      <a:pPr algn="ctr"/>
                      <a:r>
                        <a:rPr lang="en-US" dirty="0"/>
                        <a:t>10</a:t>
                      </a:r>
                      <a:endParaRPr lang="en-GB" dirty="0"/>
                    </a:p>
                  </a:txBody>
                  <a:tcPr/>
                </a:tc>
                <a:extLst>
                  <a:ext uri="{0D108BD9-81ED-4DB2-BD59-A6C34878D82A}">
                    <a16:rowId xmlns:a16="http://schemas.microsoft.com/office/drawing/2014/main" val="4206255521"/>
                  </a:ext>
                </a:extLst>
              </a:tr>
            </a:tbl>
          </a:graphicData>
        </a:graphic>
      </p:graphicFrame>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72059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normAutofit/>
          </a:bodyPr>
          <a:lstStyle/>
          <a:p>
            <a:r>
              <a:rPr lang="en-US" sz="3600" dirty="0"/>
              <a:t>The goal</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06286" y="3325091"/>
            <a:ext cx="6311735" cy="2036618"/>
          </a:xfrm>
        </p:spPr>
        <p:txBody>
          <a:bodyPr>
            <a:normAutofit/>
          </a:bodyPr>
          <a:lstStyle/>
          <a:p>
            <a:r>
              <a:rPr lang="en-GB" sz="1600" dirty="0"/>
              <a:t>Achieve the highest prediction scores while showing advanced data research capabilities in order to map out the right features in the best way fitting your machine learning model of choice.</a:t>
            </a:r>
          </a:p>
          <a:p>
            <a:r>
              <a:rPr lang="en-GB" sz="1600" dirty="0"/>
              <a:t>Predict and classify malicious and benign API traffic utilizing our knowledge in data exploration and machine learning models.</a:t>
            </a:r>
            <a:endParaRPr lang="en-US" sz="1600"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
        <p:nvSpPr>
          <p:cNvPr id="9" name="Title 8">
            <a:extLst>
              <a:ext uri="{FF2B5EF4-FFF2-40B4-BE49-F238E27FC236}">
                <a16:creationId xmlns:a16="http://schemas.microsoft.com/office/drawing/2014/main" id="{0FB1F87E-D367-E3AF-E751-B9D55475AE0B}"/>
              </a:ext>
            </a:extLst>
          </p:cNvPr>
          <p:cNvSpPr>
            <a:spLocks noGrp="1"/>
          </p:cNvSpPr>
          <p:nvPr>
            <p:ph type="title"/>
          </p:nvPr>
        </p:nvSpPr>
        <p:spPr>
          <a:xfrm>
            <a:off x="838200" y="365125"/>
            <a:ext cx="10515600" cy="1325563"/>
          </a:xfrm>
        </p:spPr>
        <p:txBody>
          <a:bodyPr>
            <a:normAutofit/>
          </a:bodyPr>
          <a:lstStyle/>
          <a:p>
            <a:r>
              <a:rPr lang="en-US" sz="3600" dirty="0"/>
              <a:t>Algorithm</a:t>
            </a:r>
            <a:endParaRPr lang="en-GB" sz="3600" dirty="0"/>
          </a:p>
        </p:txBody>
      </p:sp>
      <p:sp>
        <p:nvSpPr>
          <p:cNvPr id="10" name="Text Placeholder 2">
            <a:extLst>
              <a:ext uri="{FF2B5EF4-FFF2-40B4-BE49-F238E27FC236}">
                <a16:creationId xmlns:a16="http://schemas.microsoft.com/office/drawing/2014/main" id="{AE007520-55C5-3303-27DB-B7A433342325}"/>
              </a:ext>
            </a:extLst>
          </p:cNvPr>
          <p:cNvSpPr txBox="1">
            <a:spLocks/>
          </p:cNvSpPr>
          <p:nvPr/>
        </p:nvSpPr>
        <p:spPr>
          <a:xfrm>
            <a:off x="724395" y="2055812"/>
            <a:ext cx="10242467" cy="3492892"/>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We decided to use the </a:t>
            </a:r>
            <a:r>
              <a:rPr lang="en-GB" b="1" dirty="0"/>
              <a:t>Random Forest Classifier </a:t>
            </a:r>
            <a:r>
              <a:rPr lang="en-GB" dirty="0"/>
              <a:t>in our approach to the competition.</a:t>
            </a:r>
          </a:p>
          <a:p>
            <a:pPr marL="0" indent="0">
              <a:buNone/>
            </a:pPr>
            <a:r>
              <a:rPr lang="en-GB" dirty="0"/>
              <a:t>Random forests are an ensemble learning method for classification, regression and other tasks, that operate by constructing a multitude of decision trees at training time and outputting the class that is the mode of the classes (classification) or mean prediction (regression) of the individual trees.</a:t>
            </a:r>
            <a:endParaRPr lang="he-IL" dirty="0"/>
          </a:p>
          <a:p>
            <a:pPr marL="0" indent="0">
              <a:buNone/>
            </a:pPr>
            <a:r>
              <a:rPr lang="en-GB" dirty="0"/>
              <a:t>A random forest classifier works by training many decision trees on random subsets of the features, and then averaging their predictions. This can help to reduce overfitting, since the decision trees are less likely to be correlated with each other.</a:t>
            </a:r>
            <a:endParaRPr lang="he-IL" dirty="0"/>
          </a:p>
        </p:txBody>
      </p:sp>
    </p:spTree>
    <p:extLst>
      <p:ext uri="{BB962C8B-B14F-4D97-AF65-F5344CB8AC3E}">
        <p14:creationId xmlns:p14="http://schemas.microsoft.com/office/powerpoint/2010/main" val="2896385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
        <p:nvSpPr>
          <p:cNvPr id="40" name="Title 8">
            <a:extLst>
              <a:ext uri="{FF2B5EF4-FFF2-40B4-BE49-F238E27FC236}">
                <a16:creationId xmlns:a16="http://schemas.microsoft.com/office/drawing/2014/main" id="{A88A5F56-6EAF-B290-291C-827452864D74}"/>
              </a:ext>
            </a:extLst>
          </p:cNvPr>
          <p:cNvSpPr>
            <a:spLocks noGrp="1"/>
          </p:cNvSpPr>
          <p:nvPr>
            <p:ph type="title"/>
          </p:nvPr>
        </p:nvSpPr>
        <p:spPr>
          <a:xfrm>
            <a:off x="838200" y="365125"/>
            <a:ext cx="10515600" cy="1325563"/>
          </a:xfrm>
        </p:spPr>
        <p:txBody>
          <a:bodyPr>
            <a:normAutofit/>
          </a:bodyPr>
          <a:lstStyle/>
          <a:p>
            <a:r>
              <a:rPr lang="en-US" sz="3600" dirty="0"/>
              <a:t>Features</a:t>
            </a:r>
            <a:endParaRPr lang="en-GB" sz="3600" dirty="0"/>
          </a:p>
        </p:txBody>
      </p:sp>
      <p:sp>
        <p:nvSpPr>
          <p:cNvPr id="41" name="Text Placeholder 2">
            <a:extLst>
              <a:ext uri="{FF2B5EF4-FFF2-40B4-BE49-F238E27FC236}">
                <a16:creationId xmlns:a16="http://schemas.microsoft.com/office/drawing/2014/main" id="{39E573F5-45AE-7D56-5321-FCD7EB8F472C}"/>
              </a:ext>
            </a:extLst>
          </p:cNvPr>
          <p:cNvSpPr txBox="1">
            <a:spLocks/>
          </p:cNvSpPr>
          <p:nvPr/>
        </p:nvSpPr>
        <p:spPr>
          <a:xfrm>
            <a:off x="724395" y="2055812"/>
            <a:ext cx="10242467" cy="13255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Basically, we went through all the features that were given to us in the data sets and checked all their unique values and how they effect the label.</a:t>
            </a:r>
          </a:p>
          <a:p>
            <a:pPr marL="0" indent="0">
              <a:buNone/>
            </a:pPr>
            <a:endParaRPr lang="en-US" dirty="0"/>
          </a:p>
        </p:txBody>
      </p:sp>
      <p:pic>
        <p:nvPicPr>
          <p:cNvPr id="43" name="Picture 42">
            <a:extLst>
              <a:ext uri="{FF2B5EF4-FFF2-40B4-BE49-F238E27FC236}">
                <a16:creationId xmlns:a16="http://schemas.microsoft.com/office/drawing/2014/main" id="{EA5CE3B3-ED9E-D2BF-9A72-31A9318FAD03}"/>
              </a:ext>
            </a:extLst>
          </p:cNvPr>
          <p:cNvPicPr>
            <a:picLocks noChangeAspect="1"/>
          </p:cNvPicPr>
          <p:nvPr/>
        </p:nvPicPr>
        <p:blipFill>
          <a:blip r:embed="rId2"/>
          <a:stretch>
            <a:fillRect/>
          </a:stretch>
        </p:blipFill>
        <p:spPr>
          <a:xfrm>
            <a:off x="4565135" y="3078486"/>
            <a:ext cx="6902470" cy="3277864"/>
          </a:xfrm>
          <a:prstGeom prst="rect">
            <a:avLst/>
          </a:prstGeom>
        </p:spPr>
      </p:pic>
      <p:sp>
        <p:nvSpPr>
          <p:cNvPr id="44" name="Text Placeholder 2">
            <a:extLst>
              <a:ext uri="{FF2B5EF4-FFF2-40B4-BE49-F238E27FC236}">
                <a16:creationId xmlns:a16="http://schemas.microsoft.com/office/drawing/2014/main" id="{B5B50445-F45F-4086-9924-5FEC8B9433E6}"/>
              </a:ext>
            </a:extLst>
          </p:cNvPr>
          <p:cNvSpPr txBox="1">
            <a:spLocks/>
          </p:cNvSpPr>
          <p:nvPr/>
        </p:nvSpPr>
        <p:spPr>
          <a:xfrm>
            <a:off x="724394" y="3491346"/>
            <a:ext cx="3728853" cy="258288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Here we can see the table with the number of unique values in each feature in data set 2.</a:t>
            </a:r>
          </a:p>
        </p:txBody>
      </p:sp>
    </p:spTree>
    <p:extLst>
      <p:ext uri="{BB962C8B-B14F-4D97-AF65-F5344CB8AC3E}">
        <p14:creationId xmlns:p14="http://schemas.microsoft.com/office/powerpoint/2010/main" val="1429429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20" name="Title 8">
            <a:extLst>
              <a:ext uri="{FF2B5EF4-FFF2-40B4-BE49-F238E27FC236}">
                <a16:creationId xmlns:a16="http://schemas.microsoft.com/office/drawing/2014/main" id="{395EE432-3CCA-7ACB-66E8-134D0FAB755C}"/>
              </a:ext>
            </a:extLst>
          </p:cNvPr>
          <p:cNvSpPr>
            <a:spLocks noGrp="1"/>
          </p:cNvSpPr>
          <p:nvPr>
            <p:ph type="title"/>
          </p:nvPr>
        </p:nvSpPr>
        <p:spPr>
          <a:xfrm>
            <a:off x="838200" y="365125"/>
            <a:ext cx="10515600" cy="1325563"/>
          </a:xfrm>
        </p:spPr>
        <p:txBody>
          <a:bodyPr>
            <a:normAutofit/>
          </a:bodyPr>
          <a:lstStyle/>
          <a:p>
            <a:pPr algn="ctr"/>
            <a:r>
              <a:rPr lang="en-US" sz="3600" dirty="0"/>
              <a:t>Examples of findings</a:t>
            </a:r>
            <a:endParaRPr lang="en-GB" sz="3600" dirty="0"/>
          </a:p>
        </p:txBody>
      </p:sp>
      <p:sp>
        <p:nvSpPr>
          <p:cNvPr id="21" name="Text Placeholder 2">
            <a:extLst>
              <a:ext uri="{FF2B5EF4-FFF2-40B4-BE49-F238E27FC236}">
                <a16:creationId xmlns:a16="http://schemas.microsoft.com/office/drawing/2014/main" id="{39B103E1-7D24-7DCB-6114-2CD3B51DA6EE}"/>
              </a:ext>
            </a:extLst>
          </p:cNvPr>
          <p:cNvSpPr txBox="1">
            <a:spLocks/>
          </p:cNvSpPr>
          <p:nvPr/>
        </p:nvSpPr>
        <p:spPr>
          <a:xfrm>
            <a:off x="2209800" y="1690688"/>
            <a:ext cx="9761071" cy="46656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In the </a:t>
            </a:r>
            <a:r>
              <a:rPr lang="en-US" sz="2400" b="1" dirty="0" err="1"/>
              <a:t>request.headers.Content</a:t>
            </a:r>
            <a:r>
              <a:rPr lang="en-US" sz="2400" b="1" dirty="0"/>
              <a:t>-Length </a:t>
            </a:r>
            <a:r>
              <a:rPr lang="en-US" sz="2400" dirty="0"/>
              <a:t>feature we saw that most of the data is nan (doesn’t exist), but the rest is ‘0’ and indicates that the label is “Malware”. And the attack type is ‘Cookie Injection’.</a:t>
            </a:r>
          </a:p>
          <a:p>
            <a:pPr marL="0" indent="0">
              <a:buNone/>
            </a:pPr>
            <a:r>
              <a:rPr lang="en-US" sz="2400" dirty="0"/>
              <a:t>In the </a:t>
            </a:r>
            <a:r>
              <a:rPr lang="en-US" sz="2400" b="1" dirty="0" err="1"/>
              <a:t>request.headers.Cookie</a:t>
            </a:r>
            <a:r>
              <a:rPr lang="en-US" sz="2400" dirty="0"/>
              <a:t> feature we that most of the data is none, but the rest contained a string with ‘username=‘ and random characters after that. We found out that all the values with ‘username=‘ were labeled as “Malware”.</a:t>
            </a:r>
            <a:endParaRPr lang="en-US" sz="2400" b="1" dirty="0"/>
          </a:p>
          <a:p>
            <a:pPr marL="0" indent="0">
              <a:buNone/>
            </a:pPr>
            <a:r>
              <a:rPr lang="en-US" sz="2400" dirty="0"/>
              <a:t>In the </a:t>
            </a:r>
            <a:r>
              <a:rPr lang="en-GB" sz="2400" b="1" dirty="0" err="1"/>
              <a:t>response.status</a:t>
            </a:r>
            <a:r>
              <a:rPr lang="en-GB" sz="2400" b="1" dirty="0"/>
              <a:t> </a:t>
            </a:r>
            <a:r>
              <a:rPr lang="en-GB" sz="2400" dirty="0"/>
              <a:t>and </a:t>
            </a:r>
            <a:r>
              <a:rPr lang="en-GB" sz="2400" b="1" dirty="0" err="1"/>
              <a:t>response.status_code</a:t>
            </a:r>
            <a:r>
              <a:rPr lang="en-GB" sz="2400" b="1" dirty="0"/>
              <a:t> </a:t>
            </a:r>
            <a:r>
              <a:rPr lang="en-GB" sz="2400" dirty="0"/>
              <a:t>features we saw that they had the same values, one feature had them as a string and the other as a number. We checked that they are the same and decided to delete one of them.</a:t>
            </a:r>
            <a:endParaRPr lang="en-US" sz="2400" b="1" dirty="0"/>
          </a:p>
        </p:txBody>
      </p:sp>
    </p:spTree>
    <p:extLst>
      <p:ext uri="{BB962C8B-B14F-4D97-AF65-F5344CB8AC3E}">
        <p14:creationId xmlns:p14="http://schemas.microsoft.com/office/powerpoint/2010/main" val="1663780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2452749" y="436550"/>
            <a:ext cx="8421688" cy="1325563"/>
          </a:xfrm>
        </p:spPr>
        <p:txBody>
          <a:bodyPr anchor="ctr">
            <a:normAutofit/>
          </a:bodyPr>
          <a:lstStyle/>
          <a:p>
            <a:pPr algn="ctr"/>
            <a:r>
              <a:rPr lang="en-US" dirty="0"/>
              <a:t>Confusion matrices - label</a:t>
            </a:r>
          </a:p>
        </p:txBody>
      </p:sp>
      <p:sp>
        <p:nvSpPr>
          <p:cNvPr id="43" name="Text Placeholder 2">
            <a:extLst>
              <a:ext uri="{FF2B5EF4-FFF2-40B4-BE49-F238E27FC236}">
                <a16:creationId xmlns:a16="http://schemas.microsoft.com/office/drawing/2014/main" id="{2A6A1FA5-C35F-D596-99ED-4F9E937E8F0E}"/>
              </a:ext>
            </a:extLst>
          </p:cNvPr>
          <p:cNvSpPr>
            <a:spLocks noGrp="1"/>
          </p:cNvSpPr>
          <p:nvPr>
            <p:ph type="body" idx="1"/>
          </p:nvPr>
        </p:nvSpPr>
        <p:spPr>
          <a:xfrm>
            <a:off x="2223212" y="2271308"/>
            <a:ext cx="3924300" cy="416740"/>
          </a:xfrm>
        </p:spPr>
        <p:txBody>
          <a:bodyPr/>
          <a:lstStyle/>
          <a:p>
            <a:pPr algn="ctr"/>
            <a:r>
              <a:rPr lang="en-US" sz="2800" dirty="0"/>
              <a:t>Data set 1</a:t>
            </a:r>
          </a:p>
        </p:txBody>
      </p:sp>
      <p:pic>
        <p:nvPicPr>
          <p:cNvPr id="12" name="Picture 11">
            <a:extLst>
              <a:ext uri="{FF2B5EF4-FFF2-40B4-BE49-F238E27FC236}">
                <a16:creationId xmlns:a16="http://schemas.microsoft.com/office/drawing/2014/main" id="{ED98187D-301D-2B33-80E7-F052C574D543}"/>
              </a:ext>
            </a:extLst>
          </p:cNvPr>
          <p:cNvPicPr>
            <a:picLocks noChangeAspect="1"/>
          </p:cNvPicPr>
          <p:nvPr/>
        </p:nvPicPr>
        <p:blipFill>
          <a:blip r:embed="rId2"/>
          <a:stretch>
            <a:fillRect/>
          </a:stretch>
        </p:blipFill>
        <p:spPr>
          <a:xfrm>
            <a:off x="1630944" y="2741616"/>
            <a:ext cx="4915531" cy="29616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6</a:t>
            </a:fld>
            <a:endParaRPr lang="en-US"/>
          </a:p>
        </p:txBody>
      </p:sp>
      <p:sp>
        <p:nvSpPr>
          <p:cNvPr id="15" name="Text Placeholder 2">
            <a:extLst>
              <a:ext uri="{FF2B5EF4-FFF2-40B4-BE49-F238E27FC236}">
                <a16:creationId xmlns:a16="http://schemas.microsoft.com/office/drawing/2014/main" id="{95197B06-3410-6BF6-28A4-38AF629EB5FD}"/>
              </a:ext>
            </a:extLst>
          </p:cNvPr>
          <p:cNvSpPr txBox="1">
            <a:spLocks/>
          </p:cNvSpPr>
          <p:nvPr/>
        </p:nvSpPr>
        <p:spPr>
          <a:xfrm>
            <a:off x="7578983" y="2271308"/>
            <a:ext cx="3924300" cy="416740"/>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GB" sz="2800" dirty="0"/>
              <a:t>Data set 2</a:t>
            </a:r>
          </a:p>
        </p:txBody>
      </p:sp>
      <p:pic>
        <p:nvPicPr>
          <p:cNvPr id="23" name="Picture 22">
            <a:extLst>
              <a:ext uri="{FF2B5EF4-FFF2-40B4-BE49-F238E27FC236}">
                <a16:creationId xmlns:a16="http://schemas.microsoft.com/office/drawing/2014/main" id="{858E76A4-2258-49F8-8828-9D074F741ED9}"/>
              </a:ext>
            </a:extLst>
          </p:cNvPr>
          <p:cNvPicPr>
            <a:picLocks noChangeAspect="1"/>
          </p:cNvPicPr>
          <p:nvPr/>
        </p:nvPicPr>
        <p:blipFill>
          <a:blip r:embed="rId3"/>
          <a:stretch>
            <a:fillRect/>
          </a:stretch>
        </p:blipFill>
        <p:spPr>
          <a:xfrm>
            <a:off x="6989596" y="2751665"/>
            <a:ext cx="4830368" cy="29415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91385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2452749" y="436550"/>
            <a:ext cx="8421688" cy="1325563"/>
          </a:xfrm>
        </p:spPr>
        <p:txBody>
          <a:bodyPr anchor="ctr">
            <a:normAutofit/>
          </a:bodyPr>
          <a:lstStyle/>
          <a:p>
            <a:pPr algn="ctr"/>
            <a:r>
              <a:rPr lang="en-US" dirty="0"/>
              <a:t>Confusion matrices - label</a:t>
            </a:r>
          </a:p>
        </p:txBody>
      </p:sp>
      <p:sp>
        <p:nvSpPr>
          <p:cNvPr id="43" name="Text Placeholder 2">
            <a:extLst>
              <a:ext uri="{FF2B5EF4-FFF2-40B4-BE49-F238E27FC236}">
                <a16:creationId xmlns:a16="http://schemas.microsoft.com/office/drawing/2014/main" id="{2A6A1FA5-C35F-D596-99ED-4F9E937E8F0E}"/>
              </a:ext>
            </a:extLst>
          </p:cNvPr>
          <p:cNvSpPr>
            <a:spLocks noGrp="1"/>
          </p:cNvSpPr>
          <p:nvPr>
            <p:ph type="body" idx="1"/>
          </p:nvPr>
        </p:nvSpPr>
        <p:spPr>
          <a:xfrm>
            <a:off x="2223212" y="2271308"/>
            <a:ext cx="3924300" cy="416740"/>
          </a:xfrm>
        </p:spPr>
        <p:txBody>
          <a:bodyPr/>
          <a:lstStyle/>
          <a:p>
            <a:pPr algn="ctr"/>
            <a:r>
              <a:rPr lang="en-US" sz="2800" dirty="0"/>
              <a:t>Data set 3</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7</a:t>
            </a:fld>
            <a:endParaRPr lang="en-US"/>
          </a:p>
        </p:txBody>
      </p:sp>
      <p:sp>
        <p:nvSpPr>
          <p:cNvPr id="15" name="Text Placeholder 2">
            <a:extLst>
              <a:ext uri="{FF2B5EF4-FFF2-40B4-BE49-F238E27FC236}">
                <a16:creationId xmlns:a16="http://schemas.microsoft.com/office/drawing/2014/main" id="{95197B06-3410-6BF6-28A4-38AF629EB5FD}"/>
              </a:ext>
            </a:extLst>
          </p:cNvPr>
          <p:cNvSpPr txBox="1">
            <a:spLocks/>
          </p:cNvSpPr>
          <p:nvPr/>
        </p:nvSpPr>
        <p:spPr>
          <a:xfrm>
            <a:off x="7578983" y="2271308"/>
            <a:ext cx="3924300" cy="416740"/>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GB" sz="2800" dirty="0"/>
              <a:t>Data set 4</a:t>
            </a:r>
          </a:p>
        </p:txBody>
      </p:sp>
      <p:pic>
        <p:nvPicPr>
          <p:cNvPr id="4" name="Picture 3">
            <a:extLst>
              <a:ext uri="{FF2B5EF4-FFF2-40B4-BE49-F238E27FC236}">
                <a16:creationId xmlns:a16="http://schemas.microsoft.com/office/drawing/2014/main" id="{E9ADB24A-F077-E80E-DD3B-BF357A439668}"/>
              </a:ext>
            </a:extLst>
          </p:cNvPr>
          <p:cNvPicPr>
            <a:picLocks noChangeAspect="1"/>
          </p:cNvPicPr>
          <p:nvPr/>
        </p:nvPicPr>
        <p:blipFill>
          <a:blip r:embed="rId2"/>
          <a:stretch>
            <a:fillRect/>
          </a:stretch>
        </p:blipFill>
        <p:spPr>
          <a:xfrm>
            <a:off x="1758376" y="2751664"/>
            <a:ext cx="4853972" cy="29415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E6D5C60A-9173-EB58-A08C-5342CFA8F42A}"/>
              </a:ext>
            </a:extLst>
          </p:cNvPr>
          <p:cNvPicPr>
            <a:picLocks noChangeAspect="1"/>
          </p:cNvPicPr>
          <p:nvPr/>
        </p:nvPicPr>
        <p:blipFill>
          <a:blip r:embed="rId3"/>
          <a:stretch>
            <a:fillRect/>
          </a:stretch>
        </p:blipFill>
        <p:spPr>
          <a:xfrm>
            <a:off x="7114147" y="2751664"/>
            <a:ext cx="4853972" cy="29367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21277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Results - Label</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1827733533"/>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Data set​</a:t>
                      </a:r>
                    </a:p>
                  </a:txBody>
                  <a:tcPr anchor="ctr"/>
                </a:tc>
                <a:tc>
                  <a:txBody>
                    <a:bodyPr/>
                    <a:lstStyle/>
                    <a:p>
                      <a:pPr algn="ctr" rtl="0" fontAlgn="base"/>
                      <a:r>
                        <a:rPr lang="en-US" sz="1600" b="0" i="0" dirty="0">
                          <a:solidFill>
                            <a:schemeClr val="accent1"/>
                          </a:solidFill>
                          <a:effectLst/>
                          <a:latin typeface="+mn-lt"/>
                        </a:rPr>
                        <a:t>Accuracy</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Precision</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Recall</a:t>
                      </a:r>
                      <a:endParaRPr lang="en-US" sz="1600" b="1" i="0" dirty="0">
                        <a:solidFill>
                          <a:srgbClr val="FFFFFF"/>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F1-Score</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chemeClr val="tx1"/>
                          </a:solidFill>
                          <a:effectLst/>
                          <a:latin typeface="+mn-lt"/>
                        </a:rPr>
                        <a:t>1</a:t>
                      </a: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chemeClr val="tx1"/>
                          </a:solidFill>
                          <a:effectLst/>
                          <a:latin typeface="+mn-lt"/>
                        </a:rPr>
                        <a:t>0.9523</a:t>
                      </a:r>
                    </a:p>
                  </a:txBody>
                  <a:tcPr anchor="ctr"/>
                </a:tc>
                <a:tc>
                  <a:txBody>
                    <a:bodyPr/>
                    <a:lstStyle/>
                    <a:p>
                      <a:pPr algn="ctr" rtl="0" fontAlgn="base"/>
                      <a:r>
                        <a:rPr lang="en-US" sz="1400" b="0" i="0" dirty="0">
                          <a:solidFill>
                            <a:schemeClr val="tx1"/>
                          </a:solidFill>
                          <a:effectLst/>
                          <a:latin typeface="+mn-lt"/>
                        </a:rPr>
                        <a:t>0.9540</a:t>
                      </a:r>
                    </a:p>
                  </a:txBody>
                  <a:tcPr anchor="ctr"/>
                </a:tc>
                <a:tc>
                  <a:txBody>
                    <a:bodyPr/>
                    <a:lstStyle/>
                    <a:p>
                      <a:pPr algn="ctr" rtl="0" fontAlgn="base"/>
                      <a:r>
                        <a:rPr lang="en-US" sz="1400" b="0" i="0" dirty="0">
                          <a:solidFill>
                            <a:schemeClr val="tx1"/>
                          </a:solidFill>
                          <a:effectLst/>
                          <a:latin typeface="+mn-lt"/>
                        </a:rPr>
                        <a:t>0.9521</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chemeClr val="tx1"/>
                          </a:solidFill>
                          <a:effectLst/>
                          <a:latin typeface="+mn-lt"/>
                        </a:rPr>
                        <a:t>0.9522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chemeClr val="tx1"/>
                          </a:solidFill>
                          <a:effectLst/>
                          <a:latin typeface="+mn-lt"/>
                        </a:rPr>
                        <a:t>2</a:t>
                      </a: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chemeClr val="tx1"/>
                          </a:solidFill>
                          <a:effectLst/>
                          <a:latin typeface="+mn-lt"/>
                        </a:rPr>
                        <a:t>0.9795</a:t>
                      </a:r>
                    </a:p>
                  </a:txBody>
                  <a:tcPr anchor="ctr"/>
                </a:tc>
                <a:tc>
                  <a:txBody>
                    <a:bodyPr/>
                    <a:lstStyle/>
                    <a:p>
                      <a:pPr algn="ctr" rtl="0" fontAlgn="base"/>
                      <a:r>
                        <a:rPr lang="en-US" sz="1400" b="0" i="0" dirty="0">
                          <a:solidFill>
                            <a:schemeClr val="tx1"/>
                          </a:solidFill>
                          <a:effectLst/>
                          <a:latin typeface="+mn-lt"/>
                        </a:rPr>
                        <a:t>0.9394</a:t>
                      </a:r>
                    </a:p>
                  </a:txBody>
                  <a:tcPr anchor="ctr"/>
                </a:tc>
                <a:tc>
                  <a:txBody>
                    <a:bodyPr/>
                    <a:lstStyle/>
                    <a:p>
                      <a:pPr algn="ctr" rtl="0" fontAlgn="base"/>
                      <a:r>
                        <a:rPr lang="en-US" sz="1400" b="0" i="0" dirty="0">
                          <a:solidFill>
                            <a:schemeClr val="tx1"/>
                          </a:solidFill>
                          <a:effectLst/>
                          <a:latin typeface="+mn-lt"/>
                        </a:rPr>
                        <a:t>0.9108</a:t>
                      </a:r>
                    </a:p>
                  </a:txBody>
                  <a:tcPr anchor="ctr"/>
                </a:tc>
                <a:tc>
                  <a:txBody>
                    <a:bodyPr/>
                    <a:lstStyle/>
                    <a:p>
                      <a:pPr algn="ctr" rtl="0" fontAlgn="base"/>
                      <a:r>
                        <a:rPr lang="en-US" sz="1400" b="0" i="0" dirty="0">
                          <a:solidFill>
                            <a:schemeClr val="tx1"/>
                          </a:solidFill>
                          <a:effectLst/>
                          <a:latin typeface="+mn-lt"/>
                        </a:rPr>
                        <a:t>0.9245</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chemeClr val="tx1"/>
                          </a:solidFill>
                          <a:effectLst/>
                          <a:latin typeface="+mn-lt"/>
                        </a:rPr>
                        <a:t>3</a:t>
                      </a: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chemeClr val="tx1"/>
                          </a:solidFill>
                          <a:effectLst/>
                          <a:latin typeface="+mn-lt"/>
                        </a:rPr>
                        <a:t>0.9592</a:t>
                      </a:r>
                    </a:p>
                  </a:txBody>
                  <a:tcPr anchor="ctr"/>
                </a:tc>
                <a:tc>
                  <a:txBody>
                    <a:bodyPr/>
                    <a:lstStyle/>
                    <a:p>
                      <a:pPr algn="ctr" rtl="0" fontAlgn="base"/>
                      <a:r>
                        <a:rPr lang="en-US" sz="1400" b="0" i="0" dirty="0">
                          <a:solidFill>
                            <a:schemeClr val="tx1"/>
                          </a:solidFill>
                          <a:effectLst/>
                          <a:latin typeface="+mn-lt"/>
                        </a:rPr>
                        <a:t>0.9815</a:t>
                      </a:r>
                    </a:p>
                  </a:txBody>
                  <a:tcPr anchor="ctr"/>
                </a:tc>
                <a:tc>
                  <a:txBody>
                    <a:bodyPr/>
                    <a:lstStyle/>
                    <a:p>
                      <a:pPr algn="ctr" rtl="0" fontAlgn="base"/>
                      <a:r>
                        <a:rPr lang="en-US" sz="1400" b="0" i="0" dirty="0">
                          <a:solidFill>
                            <a:schemeClr val="tx1"/>
                          </a:solidFill>
                          <a:effectLst/>
                          <a:latin typeface="+mn-lt"/>
                        </a:rPr>
                        <a:t>0.9641</a:t>
                      </a:r>
                    </a:p>
                  </a:txBody>
                  <a:tcPr anchor="ctr"/>
                </a:tc>
                <a:tc>
                  <a:txBody>
                    <a:bodyPr/>
                    <a:lstStyle/>
                    <a:p>
                      <a:pPr algn="ctr" rtl="0" fontAlgn="base"/>
                      <a:r>
                        <a:rPr lang="en-US" sz="1400" b="0" i="0" dirty="0">
                          <a:solidFill>
                            <a:schemeClr val="tx1"/>
                          </a:solidFill>
                          <a:effectLst/>
                          <a:latin typeface="+mn-lt"/>
                        </a:rPr>
                        <a:t>0.9726</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chemeClr val="tx1"/>
                          </a:solidFill>
                          <a:effectLst/>
                          <a:latin typeface="+mn-lt"/>
                        </a:rPr>
                        <a:t>4</a:t>
                      </a: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chemeClr val="tx1"/>
                          </a:solidFill>
                          <a:effectLst/>
                          <a:latin typeface="+mn-lt"/>
                        </a:rPr>
                        <a:t>0.9973</a:t>
                      </a:r>
                    </a:p>
                  </a:txBody>
                  <a:tcPr anchor="ctr"/>
                </a:tc>
                <a:tc>
                  <a:txBody>
                    <a:bodyPr/>
                    <a:lstStyle/>
                    <a:p>
                      <a:pPr algn="ctr" rtl="0" fontAlgn="base"/>
                      <a:r>
                        <a:rPr lang="en-US" sz="1400" b="0" i="0" dirty="0">
                          <a:solidFill>
                            <a:schemeClr val="tx1"/>
                          </a:solidFill>
                          <a:effectLst/>
                          <a:latin typeface="+mn-lt"/>
                        </a:rPr>
                        <a:t>0.9983</a:t>
                      </a:r>
                    </a:p>
                  </a:txBody>
                  <a:tcPr anchor="ctr"/>
                </a:tc>
                <a:tc>
                  <a:txBody>
                    <a:bodyPr/>
                    <a:lstStyle/>
                    <a:p>
                      <a:pPr algn="ctr" rtl="0" fontAlgn="base"/>
                      <a:r>
                        <a:rPr lang="en-US" sz="1400" b="0" i="0" dirty="0">
                          <a:solidFill>
                            <a:schemeClr val="tx1"/>
                          </a:solidFill>
                          <a:effectLst/>
                          <a:latin typeface="+mn-lt"/>
                        </a:rPr>
                        <a:t>0.9937</a:t>
                      </a:r>
                    </a:p>
                  </a:txBody>
                  <a:tcPr anchor="ctr"/>
                </a:tc>
                <a:tc>
                  <a:txBody>
                    <a:bodyPr/>
                    <a:lstStyle/>
                    <a:p>
                      <a:pPr algn="ctr" rtl="0" fontAlgn="base"/>
                      <a:r>
                        <a:rPr lang="en-US" sz="1400" b="0" i="0" dirty="0">
                          <a:solidFill>
                            <a:schemeClr val="tx1"/>
                          </a:solidFill>
                          <a:effectLst/>
                          <a:latin typeface="+mn-lt"/>
                        </a:rPr>
                        <a:t>0.9960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2452749" y="436550"/>
            <a:ext cx="8421688" cy="1325563"/>
          </a:xfrm>
        </p:spPr>
        <p:txBody>
          <a:bodyPr anchor="ctr">
            <a:normAutofit/>
          </a:bodyPr>
          <a:lstStyle/>
          <a:p>
            <a:pPr algn="ctr"/>
            <a:r>
              <a:rPr lang="en-US" dirty="0"/>
              <a:t>Confusion matrices – Attack type</a:t>
            </a:r>
          </a:p>
        </p:txBody>
      </p:sp>
      <p:sp>
        <p:nvSpPr>
          <p:cNvPr id="43" name="Text Placeholder 2">
            <a:extLst>
              <a:ext uri="{FF2B5EF4-FFF2-40B4-BE49-F238E27FC236}">
                <a16:creationId xmlns:a16="http://schemas.microsoft.com/office/drawing/2014/main" id="{2A6A1FA5-C35F-D596-99ED-4F9E937E8F0E}"/>
              </a:ext>
            </a:extLst>
          </p:cNvPr>
          <p:cNvSpPr>
            <a:spLocks noGrp="1"/>
          </p:cNvSpPr>
          <p:nvPr>
            <p:ph type="body" idx="1"/>
          </p:nvPr>
        </p:nvSpPr>
        <p:spPr>
          <a:xfrm>
            <a:off x="1615628" y="2271308"/>
            <a:ext cx="3924300" cy="416740"/>
          </a:xfrm>
        </p:spPr>
        <p:txBody>
          <a:bodyPr/>
          <a:lstStyle/>
          <a:p>
            <a:pPr algn="ctr"/>
            <a:r>
              <a:rPr lang="en-US" sz="2800" dirty="0"/>
              <a:t>Data set 3</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9</a:t>
            </a:fld>
            <a:endParaRPr lang="en-US"/>
          </a:p>
        </p:txBody>
      </p:sp>
      <p:sp>
        <p:nvSpPr>
          <p:cNvPr id="15" name="Text Placeholder 2">
            <a:extLst>
              <a:ext uri="{FF2B5EF4-FFF2-40B4-BE49-F238E27FC236}">
                <a16:creationId xmlns:a16="http://schemas.microsoft.com/office/drawing/2014/main" id="{95197B06-3410-6BF6-28A4-38AF629EB5FD}"/>
              </a:ext>
            </a:extLst>
          </p:cNvPr>
          <p:cNvSpPr txBox="1">
            <a:spLocks/>
          </p:cNvSpPr>
          <p:nvPr/>
        </p:nvSpPr>
        <p:spPr>
          <a:xfrm>
            <a:off x="7284016" y="2271308"/>
            <a:ext cx="3924300" cy="416740"/>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GB" sz="2800" dirty="0"/>
              <a:t>Data set 4</a:t>
            </a:r>
          </a:p>
        </p:txBody>
      </p:sp>
      <p:pic>
        <p:nvPicPr>
          <p:cNvPr id="5" name="Picture 4">
            <a:extLst>
              <a:ext uri="{FF2B5EF4-FFF2-40B4-BE49-F238E27FC236}">
                <a16:creationId xmlns:a16="http://schemas.microsoft.com/office/drawing/2014/main" id="{FF2B9AE1-1726-4D4D-034E-795F68BC894B}"/>
              </a:ext>
            </a:extLst>
          </p:cNvPr>
          <p:cNvPicPr>
            <a:picLocks noChangeAspect="1"/>
          </p:cNvPicPr>
          <p:nvPr/>
        </p:nvPicPr>
        <p:blipFill>
          <a:blip r:embed="rId2"/>
          <a:stretch>
            <a:fillRect/>
          </a:stretch>
        </p:blipFill>
        <p:spPr>
          <a:xfrm>
            <a:off x="1059557" y="2688048"/>
            <a:ext cx="5036443" cy="31857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E3993A94-5719-8FE5-5B09-22344C1901B6}"/>
              </a:ext>
            </a:extLst>
          </p:cNvPr>
          <p:cNvPicPr>
            <a:picLocks noChangeAspect="1"/>
          </p:cNvPicPr>
          <p:nvPr/>
        </p:nvPicPr>
        <p:blipFill>
          <a:blip r:embed="rId3"/>
          <a:stretch>
            <a:fillRect/>
          </a:stretch>
        </p:blipFill>
        <p:spPr>
          <a:xfrm>
            <a:off x="6727944" y="2703552"/>
            <a:ext cx="5036443" cy="31546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00966446"/>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{EC085A22-9B26-4BF0-8D3D-9C2729450F31}tf67328976_win32</Template>
  <TotalTime>56</TotalTime>
  <Words>494</Words>
  <Application>Microsoft Office PowerPoint</Application>
  <PresentationFormat>Widescreen</PresentationFormat>
  <Paragraphs>92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Tenorite</vt:lpstr>
      <vt:lpstr>Office Theme</vt:lpstr>
      <vt:lpstr>Cisco competition</vt:lpstr>
      <vt:lpstr>The goal</vt:lpstr>
      <vt:lpstr>Algorithm</vt:lpstr>
      <vt:lpstr>Features</vt:lpstr>
      <vt:lpstr>Examples of findings</vt:lpstr>
      <vt:lpstr>Confusion matrices - label</vt:lpstr>
      <vt:lpstr>Confusion matrices - label</vt:lpstr>
      <vt:lpstr>Results - Label</vt:lpstr>
      <vt:lpstr>Confusion matrices – Attack type</vt:lpstr>
      <vt:lpstr>Results – Attack type</vt:lpstr>
      <vt:lpstr>Leaderboard placements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Cisco competition</dc:title>
  <dc:creator>אילן סיריסקי</dc:creator>
  <cp:lastModifiedBy>אילן סיריסקי</cp:lastModifiedBy>
  <cp:revision>2</cp:revision>
  <dcterms:created xsi:type="dcterms:W3CDTF">2023-01-04T14:37:17Z</dcterms:created>
  <dcterms:modified xsi:type="dcterms:W3CDTF">2023-01-07T17:39:18Z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