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8" r:id="rId6"/>
    <p:sldId id="271" r:id="rId7"/>
    <p:sldId id="261" r:id="rId8"/>
    <p:sldId id="260" r:id="rId9"/>
    <p:sldId id="269" r:id="rId10"/>
    <p:sldId id="264" r:id="rId11"/>
    <p:sldId id="276"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718"/>
  </p:normalViewPr>
  <p:slideViewPr>
    <p:cSldViewPr snapToGrid="0">
      <p:cViewPr varScale="1">
        <p:scale>
          <a:sx n="162" d="100"/>
          <a:sy n="162" d="100"/>
        </p:scale>
        <p:origin x="264" y="14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science/article/abs/pii/S0925231216315533?via%3Dihub" TargetMode="External"/><Relationship Id="rId2" Type="http://schemas.openxmlformats.org/officeDocument/2006/relationships/hyperlink" Target="https://www.sciencedirect.com/science/article/abs/pii/S0733521014000861?via%3Dihub" TargetMode="External"/><Relationship Id="rId1" Type="http://schemas.openxmlformats.org/officeDocument/2006/relationships/slideLayout" Target="../slideLayouts/slideLayout8.xml"/><Relationship Id="rId4" Type="http://schemas.openxmlformats.org/officeDocument/2006/relationships/hyperlink" Target="https://link.springer.com/article/10.1007/s11947-017-2050-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Rice Image Classification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err="1"/>
              <a:t>Ilan</a:t>
            </a:r>
            <a:r>
              <a:rPr lang="en-US" dirty="0"/>
              <a:t> </a:t>
            </a:r>
            <a:r>
              <a:rPr lang="en-US" dirty="0" err="1"/>
              <a:t>Sirisky</a:t>
            </a:r>
            <a:r>
              <a:rPr lang="en-US" dirty="0"/>
              <a:t>, Eldad </a:t>
            </a:r>
            <a:r>
              <a:rPr lang="en-US" dirty="0" err="1"/>
              <a:t>Tsemach</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0922FC-AF50-8CA2-06B5-DF1DE1E744A9}"/>
              </a:ext>
            </a:extLst>
          </p:cNvPr>
          <p:cNvSpPr/>
          <p:nvPr/>
        </p:nvSpPr>
        <p:spPr>
          <a:xfrm>
            <a:off x="0" y="2286000"/>
            <a:ext cx="12203875"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Abstract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10197194" cy="3436483"/>
          </a:xfrm>
        </p:spPr>
        <p:txBody>
          <a:bodyPr vert="horz" lIns="91440" tIns="45720" rIns="91440" bIns="45720" rtlCol="0" anchor="t">
            <a:normAutofit/>
          </a:bodyPr>
          <a:lstStyle/>
          <a:p>
            <a:r>
              <a:rPr lang="en-GB" dirty="0">
                <a:solidFill>
                  <a:sysClr val="windowText" lastClr="000000"/>
                </a:solidFill>
              </a:rPr>
              <a:t>Rice, which is among the most widely produced grain products worldwide, has many genetic varieties. These varieties are separated from each other due to some of their features. These are usually features such as texture, shape, and colour. With these features that distinguish rice varieties, it is possible to classify and evaluate the quality of seeds.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1/16/2023</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
        <p:nvSpPr>
          <p:cNvPr id="8" name="Oval 7">
            <a:extLst>
              <a:ext uri="{FF2B5EF4-FFF2-40B4-BE49-F238E27FC236}">
                <a16:creationId xmlns:a16="http://schemas.microsoft.com/office/drawing/2014/main" id="{76C8718F-9AE3-DB9D-B08A-1429C87659E8}"/>
              </a:ext>
            </a:extLst>
          </p:cNvPr>
          <p:cNvSpPr/>
          <p:nvPr/>
        </p:nvSpPr>
        <p:spPr>
          <a:xfrm>
            <a:off x="10539350" y="5151108"/>
            <a:ext cx="1650671" cy="1570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Related Work</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1/16/2023</a:t>
            </a:fld>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3</a:t>
            </a:fld>
            <a:endParaRPr lang="en-US" dirty="0"/>
          </a:p>
        </p:txBody>
      </p:sp>
      <p:sp>
        <p:nvSpPr>
          <p:cNvPr id="30" name="Content Placeholder 2">
            <a:extLst>
              <a:ext uri="{FF2B5EF4-FFF2-40B4-BE49-F238E27FC236}">
                <a16:creationId xmlns:a16="http://schemas.microsoft.com/office/drawing/2014/main" id="{44F5C925-8881-CA72-1112-341E469744D2}"/>
              </a:ext>
            </a:extLst>
          </p:cNvPr>
          <p:cNvSpPr txBox="1">
            <a:spLocks/>
          </p:cNvSpPr>
          <p:nvPr/>
        </p:nvSpPr>
        <p:spPr>
          <a:xfrm>
            <a:off x="504552" y="1799727"/>
            <a:ext cx="9363348" cy="410577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In a study in the literature, a two-class dataset containing 1700 rice data was carried out and 98.5% classification success was achieved using the SVM algorithm.</a:t>
            </a:r>
            <a:br>
              <a:rPr lang="en-GB" sz="2400" dirty="0"/>
            </a:br>
            <a:r>
              <a:rPr lang="en-GB" sz="1600" dirty="0">
                <a:hlinkClick r:id="rId2"/>
              </a:rPr>
              <a:t>Evaluation and analysis the chalkiness of connected rice kernels based on image processing technology and support vector machine - ScienceDirect</a:t>
            </a:r>
            <a:endParaRPr lang="en-GB" sz="2400" dirty="0"/>
          </a:p>
          <a:p>
            <a:r>
              <a:rPr lang="en-GB" sz="2400" dirty="0"/>
              <a:t>In another study, 843 pieces of data were examined from sixteen classes and 87.16% accuracy was obtained using the SVM algorithm.</a:t>
            </a:r>
            <a:br>
              <a:rPr lang="en-GB" sz="2400" dirty="0"/>
            </a:br>
            <a:r>
              <a:rPr lang="en-GB" sz="1600" dirty="0">
                <a:hlinkClick r:id="rId3"/>
              </a:rPr>
              <a:t>A survey of deep neural network architectures and their applications - ScienceDirect</a:t>
            </a:r>
            <a:endParaRPr lang="en-GB" sz="2400" dirty="0"/>
          </a:p>
          <a:p>
            <a:r>
              <a:rPr lang="en-GB" sz="2400" dirty="0"/>
              <a:t>In additional study, which used three classes and 7399 pieces of data, a 95.5% success rate was achieved with the deep CNN algorithm.</a:t>
            </a:r>
            <a:br>
              <a:rPr lang="en-GB" sz="2400" dirty="0"/>
            </a:br>
            <a:r>
              <a:rPr lang="en-GB" sz="1600" dirty="0">
                <a:hlinkClick r:id="rId4"/>
              </a:rPr>
              <a:t>A Deep Convolutional Neural Network Architecture for Boosting Image Discrimination Accuracy of Rice Species | SpringerLink</a:t>
            </a:r>
            <a:endParaRPr lang="en-GB" sz="2400" dirty="0">
              <a:solidFill>
                <a:sysClr val="windowText" lastClr="000000"/>
              </a:solidFill>
            </a:endParaRPr>
          </a:p>
        </p:txBody>
      </p:sp>
    </p:spTree>
    <p:extLst>
      <p:ext uri="{BB962C8B-B14F-4D97-AF65-F5344CB8AC3E}">
        <p14:creationId xmlns:p14="http://schemas.microsoft.com/office/powerpoint/2010/main" val="333569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About the data</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1/16/2023</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10" name="Content Placeholder 2">
            <a:extLst>
              <a:ext uri="{FF2B5EF4-FFF2-40B4-BE49-F238E27FC236}">
                <a16:creationId xmlns:a16="http://schemas.microsoft.com/office/drawing/2014/main" id="{307E210B-5CFE-C509-FCEB-BFB436F99DAD}"/>
              </a:ext>
            </a:extLst>
          </p:cNvPr>
          <p:cNvSpPr txBox="1">
            <a:spLocks/>
          </p:cNvSpPr>
          <p:nvPr/>
        </p:nvSpPr>
        <p:spPr>
          <a:xfrm>
            <a:off x="1167492" y="2016332"/>
            <a:ext cx="10197194" cy="343648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Dataset belonging to five rice varieties as Arborio, Basmati, Ipsala, Jasmine and Karacadag</a:t>
            </a:r>
            <a:r>
              <a:rPr lang="en-US" dirty="0"/>
              <a:t>. The dataset </a:t>
            </a:r>
            <a:r>
              <a:rPr lang="en-GB" dirty="0"/>
              <a:t>consists of 25,000 rice grain images, 5,000 from each variety.</a:t>
            </a:r>
          </a:p>
          <a:p>
            <a:r>
              <a:rPr lang="en-GB" dirty="0"/>
              <a:t>In RGB images contained in this dataset, the size of the image in which each grain of rice is located is 250 × 250 pixels.</a:t>
            </a:r>
          </a:p>
          <a:p>
            <a:r>
              <a:rPr lang="en-GB" dirty="0"/>
              <a:t>We split the data into 80% training and 20% testing, for each class, we will have approximately 4000 images in the train set, 200 images in testing set and 800 images in validation set.</a:t>
            </a:r>
            <a:endParaRPr lang="en-GB" dirty="0">
              <a:solidFill>
                <a:sysClr val="windowText" lastClr="000000"/>
              </a:solidFill>
            </a:endParaRPr>
          </a:p>
        </p:txBody>
      </p:sp>
      <p:sp>
        <p:nvSpPr>
          <p:cNvPr id="11" name="TextBox 25">
            <a:extLst>
              <a:ext uri="{FF2B5EF4-FFF2-40B4-BE49-F238E27FC236}">
                <a16:creationId xmlns:a16="http://schemas.microsoft.com/office/drawing/2014/main" id="{8B9C6ED8-6EA0-4DD6-83A8-4659EAA91480}"/>
              </a:ext>
            </a:extLst>
          </p:cNvPr>
          <p:cNvSpPr txBox="1"/>
          <p:nvPr/>
        </p:nvSpPr>
        <p:spPr>
          <a:xfrm>
            <a:off x="3511340" y="5762584"/>
            <a:ext cx="5091485"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dirty="0"/>
              <a:t>Link to dataset: </a:t>
            </a:r>
          </a:p>
          <a:p>
            <a:pPr algn="l"/>
            <a:r>
              <a:rPr lang="en-US" sz="1200" dirty="0"/>
              <a:t>https://www.kaggle.com/datasets/muratkokludataset/rice-image-dataset</a:t>
            </a:r>
          </a:p>
        </p:txBody>
      </p:sp>
    </p:spTree>
    <p:extLst>
      <p:ext uri="{BB962C8B-B14F-4D97-AF65-F5344CB8AC3E}">
        <p14:creationId xmlns:p14="http://schemas.microsoft.com/office/powerpoint/2010/main" val="152738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Visualization of the Data</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1/16/2023</a:t>
            </a:fld>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2" name="Picture 11">
            <a:extLst>
              <a:ext uri="{FF2B5EF4-FFF2-40B4-BE49-F238E27FC236}">
                <a16:creationId xmlns:a16="http://schemas.microsoft.com/office/drawing/2014/main" id="{03C344AF-264A-8ABC-1B27-4F876229773D}"/>
              </a:ext>
            </a:extLst>
          </p:cNvPr>
          <p:cNvPicPr>
            <a:picLocks noChangeAspect="1"/>
          </p:cNvPicPr>
          <p:nvPr/>
        </p:nvPicPr>
        <p:blipFill>
          <a:blip r:embed="rId2"/>
          <a:stretch>
            <a:fillRect/>
          </a:stretch>
        </p:blipFill>
        <p:spPr>
          <a:xfrm>
            <a:off x="7571938" y="3099112"/>
            <a:ext cx="2428875" cy="23431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3" name="Content Placeholder 2">
            <a:extLst>
              <a:ext uri="{FF2B5EF4-FFF2-40B4-BE49-F238E27FC236}">
                <a16:creationId xmlns:a16="http://schemas.microsoft.com/office/drawing/2014/main" id="{15495BD1-A38A-A46B-5AB9-DC96EA0818B3}"/>
              </a:ext>
            </a:extLst>
          </p:cNvPr>
          <p:cNvSpPr txBox="1">
            <a:spLocks/>
          </p:cNvSpPr>
          <p:nvPr/>
        </p:nvSpPr>
        <p:spPr>
          <a:xfrm>
            <a:off x="2539091" y="1815235"/>
            <a:ext cx="2322468" cy="50759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The rice types</a:t>
            </a:r>
            <a:endParaRPr lang="en-GB" dirty="0">
              <a:solidFill>
                <a:sysClr val="windowText" lastClr="000000"/>
              </a:solidFill>
            </a:endParaRPr>
          </a:p>
        </p:txBody>
      </p:sp>
      <p:sp>
        <p:nvSpPr>
          <p:cNvPr id="14" name="Content Placeholder 2">
            <a:extLst>
              <a:ext uri="{FF2B5EF4-FFF2-40B4-BE49-F238E27FC236}">
                <a16:creationId xmlns:a16="http://schemas.microsoft.com/office/drawing/2014/main" id="{922DD03B-113B-7B6A-E82F-E9162EC3E66F}"/>
              </a:ext>
            </a:extLst>
          </p:cNvPr>
          <p:cNvSpPr txBox="1">
            <a:spLocks/>
          </p:cNvSpPr>
          <p:nvPr/>
        </p:nvSpPr>
        <p:spPr>
          <a:xfrm>
            <a:off x="7466877" y="2522220"/>
            <a:ext cx="2638998" cy="69729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dirty="0">
                <a:solidFill>
                  <a:sysClr val="windowText" lastClr="000000"/>
                </a:solidFill>
              </a:rPr>
              <a:t>Image dimensions</a:t>
            </a:r>
            <a:endParaRPr lang="en-GB" sz="2400" dirty="0">
              <a:solidFill>
                <a:sysClr val="windowText" lastClr="000000"/>
              </a:solidFill>
            </a:endParaRPr>
          </a:p>
        </p:txBody>
      </p:sp>
      <p:pic>
        <p:nvPicPr>
          <p:cNvPr id="18" name="Picture 17">
            <a:extLst>
              <a:ext uri="{FF2B5EF4-FFF2-40B4-BE49-F238E27FC236}">
                <a16:creationId xmlns:a16="http://schemas.microsoft.com/office/drawing/2014/main" id="{55533A5D-9AAD-D607-2665-102F5505323C}"/>
              </a:ext>
            </a:extLst>
          </p:cNvPr>
          <p:cNvPicPr>
            <a:picLocks noChangeAspect="1"/>
          </p:cNvPicPr>
          <p:nvPr/>
        </p:nvPicPr>
        <p:blipFill rotWithShape="1">
          <a:blip r:embed="rId3"/>
          <a:srcRect l="5095" r="6186"/>
          <a:stretch/>
        </p:blipFill>
        <p:spPr>
          <a:xfrm>
            <a:off x="1507262" y="2431499"/>
            <a:ext cx="4386125" cy="38989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Project Description</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1/16/2023</a:t>
            </a:fld>
            <a:endParaRPr lang="en-US" dirty="0"/>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6</a:t>
            </a:fld>
            <a:endParaRPr lang="en-US" dirty="0"/>
          </a:p>
        </p:txBody>
      </p:sp>
      <p:sp>
        <p:nvSpPr>
          <p:cNvPr id="78" name="Content Placeholder 2">
            <a:extLst>
              <a:ext uri="{FF2B5EF4-FFF2-40B4-BE49-F238E27FC236}">
                <a16:creationId xmlns:a16="http://schemas.microsoft.com/office/drawing/2014/main" id="{F3F10F6D-CD24-ABF6-5EDE-F63654F68E65}"/>
              </a:ext>
            </a:extLst>
          </p:cNvPr>
          <p:cNvSpPr txBox="1">
            <a:spLocks/>
          </p:cNvSpPr>
          <p:nvPr/>
        </p:nvSpPr>
        <p:spPr>
          <a:xfrm>
            <a:off x="618852" y="1735661"/>
            <a:ext cx="10197194" cy="14190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used a CNN model to classify the data, The model is a Sequential model, which means that the layers are added to the model in a linear stack, one after the other.</a:t>
            </a:r>
            <a:endParaRPr lang="en-GB" dirty="0">
              <a:solidFill>
                <a:sysClr val="windowText" lastClr="000000"/>
              </a:solidFill>
            </a:endParaRPr>
          </a:p>
        </p:txBody>
      </p:sp>
      <p:pic>
        <p:nvPicPr>
          <p:cNvPr id="80" name="Picture 79">
            <a:extLst>
              <a:ext uri="{FF2B5EF4-FFF2-40B4-BE49-F238E27FC236}">
                <a16:creationId xmlns:a16="http://schemas.microsoft.com/office/drawing/2014/main" id="{E9BF5BA4-18DB-E9B3-1B9E-9E6B4F069D7F}"/>
              </a:ext>
            </a:extLst>
          </p:cNvPr>
          <p:cNvPicPr>
            <a:picLocks noChangeAspect="1"/>
          </p:cNvPicPr>
          <p:nvPr/>
        </p:nvPicPr>
        <p:blipFill rotWithShape="1">
          <a:blip r:embed="rId2"/>
          <a:srcRect b="27075"/>
          <a:stretch/>
        </p:blipFill>
        <p:spPr>
          <a:xfrm>
            <a:off x="750430" y="3429000"/>
            <a:ext cx="6189883" cy="2249129"/>
          </a:xfrm>
          <a:prstGeom prst="rect">
            <a:avLst/>
          </a:prstGeom>
        </p:spPr>
      </p:pic>
      <p:pic>
        <p:nvPicPr>
          <p:cNvPr id="82" name="Picture 81">
            <a:extLst>
              <a:ext uri="{FF2B5EF4-FFF2-40B4-BE49-F238E27FC236}">
                <a16:creationId xmlns:a16="http://schemas.microsoft.com/office/drawing/2014/main" id="{14FD0272-A898-E730-B64D-7971F43DA805}"/>
              </a:ext>
            </a:extLst>
          </p:cNvPr>
          <p:cNvPicPr>
            <a:picLocks noChangeAspect="1"/>
          </p:cNvPicPr>
          <p:nvPr/>
        </p:nvPicPr>
        <p:blipFill>
          <a:blip r:embed="rId3"/>
          <a:stretch>
            <a:fillRect/>
          </a:stretch>
        </p:blipFill>
        <p:spPr>
          <a:xfrm>
            <a:off x="7539712" y="2699392"/>
            <a:ext cx="3276334" cy="4049736"/>
          </a:xfrm>
          <a:prstGeom prst="rect">
            <a:avLst/>
          </a:prstGeom>
        </p:spPr>
      </p:pic>
    </p:spTree>
    <p:extLst>
      <p:ext uri="{BB962C8B-B14F-4D97-AF65-F5344CB8AC3E}">
        <p14:creationId xmlns:p14="http://schemas.microsoft.com/office/powerpoint/2010/main" val="339626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716078"/>
            <a:ext cx="9779183" cy="700723"/>
          </a:xfrm>
        </p:spPr>
        <p:txBody>
          <a:bodyPr vert="horz" lIns="91440" tIns="45720" rIns="91440" bIns="45720" rtlCol="0" anchor="b">
            <a:normAutofit fontScale="90000"/>
          </a:bodyPr>
          <a:lstStyle/>
          <a:p>
            <a:r>
              <a:rPr lang="en-US" b="1" kern="1200" dirty="0">
                <a:latin typeface="+mj-lt"/>
                <a:ea typeface="+mj-ea"/>
                <a:cs typeface="+mj-cs"/>
              </a:rPr>
              <a:t>Conclusion</a:t>
            </a:r>
          </a:p>
        </p:txBody>
      </p:sp>
      <p:pic>
        <p:nvPicPr>
          <p:cNvPr id="18" name="Picture 17">
            <a:extLst>
              <a:ext uri="{FF2B5EF4-FFF2-40B4-BE49-F238E27FC236}">
                <a16:creationId xmlns:a16="http://schemas.microsoft.com/office/drawing/2014/main" id="{C24A0395-F2C9-4547-A809-7554C0C308AA}"/>
              </a:ext>
            </a:extLst>
          </p:cNvPr>
          <p:cNvPicPr>
            <a:picLocks noChangeAspect="1"/>
          </p:cNvPicPr>
          <p:nvPr/>
        </p:nvPicPr>
        <p:blipFill>
          <a:blip r:embed="rId2"/>
          <a:stretch>
            <a:fillRect/>
          </a:stretch>
        </p:blipFill>
        <p:spPr>
          <a:xfrm>
            <a:off x="6920677" y="3200527"/>
            <a:ext cx="4114800" cy="19509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2743200" cy="365125"/>
          </a:xfrm>
        </p:spPr>
        <p:txBody>
          <a:bodyPr vert="horz" lIns="91440" tIns="45720" rIns="91440" bIns="45720" rtlCol="0" anchor="ctr">
            <a:normAutofit/>
          </a:bodyPr>
          <a:lstStyle/>
          <a:p>
            <a:pPr>
              <a:spcAft>
                <a:spcPts val="600"/>
              </a:spcAft>
            </a:pPr>
            <a:fld id="{D5E2F4D9-1A6B-894D-9E7D-8548C879BC04}" type="datetime1">
              <a:rPr lang="en-US" smtClean="0"/>
              <a:pPr>
                <a:spcAft>
                  <a:spcPts val="600"/>
                </a:spcAft>
              </a:pPr>
              <a:t>1/16/2023</a:t>
            </a:fld>
            <a:endParaRPr lang="en-US"/>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7</a:t>
            </a:fld>
            <a:endParaRPr lang="en-US"/>
          </a:p>
        </p:txBody>
      </p:sp>
      <p:pic>
        <p:nvPicPr>
          <p:cNvPr id="14" name="Picture 13">
            <a:extLst>
              <a:ext uri="{FF2B5EF4-FFF2-40B4-BE49-F238E27FC236}">
                <a16:creationId xmlns:a16="http://schemas.microsoft.com/office/drawing/2014/main" id="{D910CB08-775A-FD83-CE37-ECFF7DE3FC44}"/>
              </a:ext>
            </a:extLst>
          </p:cNvPr>
          <p:cNvPicPr>
            <a:picLocks noChangeAspect="1"/>
          </p:cNvPicPr>
          <p:nvPr/>
        </p:nvPicPr>
        <p:blipFill>
          <a:blip r:embed="rId3"/>
          <a:stretch>
            <a:fillRect/>
          </a:stretch>
        </p:blipFill>
        <p:spPr>
          <a:xfrm>
            <a:off x="772204" y="3810488"/>
            <a:ext cx="5493885" cy="19057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1" name="Content Placeholder 2">
            <a:extLst>
              <a:ext uri="{FF2B5EF4-FFF2-40B4-BE49-F238E27FC236}">
                <a16:creationId xmlns:a16="http://schemas.microsoft.com/office/drawing/2014/main" id="{9E3DF380-64CA-A68C-174F-52BA44A8953B}"/>
              </a:ext>
            </a:extLst>
          </p:cNvPr>
          <p:cNvSpPr txBox="1">
            <a:spLocks/>
          </p:cNvSpPr>
          <p:nvPr/>
        </p:nvSpPr>
        <p:spPr>
          <a:xfrm>
            <a:off x="1167492" y="1452055"/>
            <a:ext cx="10197194" cy="96827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ended up running the model with 15 epochs and a batch size of 50 and got </a:t>
            </a:r>
            <a:r>
              <a:rPr lang="en-GB" b="1" dirty="0"/>
              <a:t>97.85% accuracy </a:t>
            </a:r>
            <a:r>
              <a:rPr lang="en-GB" dirty="0"/>
              <a:t>of classifying the types of the rice.</a:t>
            </a:r>
            <a:endParaRPr lang="en-GB" dirty="0">
              <a:solidFill>
                <a:sysClr val="windowText" lastClr="000000"/>
              </a:solidFill>
            </a:endParaRPr>
          </a:p>
        </p:txBody>
      </p:sp>
      <p:sp>
        <p:nvSpPr>
          <p:cNvPr id="22" name="Content Placeholder 2">
            <a:extLst>
              <a:ext uri="{FF2B5EF4-FFF2-40B4-BE49-F238E27FC236}">
                <a16:creationId xmlns:a16="http://schemas.microsoft.com/office/drawing/2014/main" id="{B5DAF8D7-F0EA-548F-2D78-286441967B5B}"/>
              </a:ext>
            </a:extLst>
          </p:cNvPr>
          <p:cNvSpPr txBox="1">
            <a:spLocks/>
          </p:cNvSpPr>
          <p:nvPr/>
        </p:nvSpPr>
        <p:spPr>
          <a:xfrm>
            <a:off x="1912620" y="3293524"/>
            <a:ext cx="3611879" cy="50759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2400" dirty="0"/>
              <a:t>Train Validation history</a:t>
            </a:r>
            <a:endParaRPr lang="en-GB" sz="2400" dirty="0">
              <a:solidFill>
                <a:sysClr val="windowText" lastClr="000000"/>
              </a:solidFill>
            </a:endParaRPr>
          </a:p>
        </p:txBody>
      </p:sp>
      <p:sp>
        <p:nvSpPr>
          <p:cNvPr id="24" name="Content Placeholder 2">
            <a:extLst>
              <a:ext uri="{FF2B5EF4-FFF2-40B4-BE49-F238E27FC236}">
                <a16:creationId xmlns:a16="http://schemas.microsoft.com/office/drawing/2014/main" id="{F75E0E9C-A755-C30E-2A65-4CC889FFA329}"/>
              </a:ext>
            </a:extLst>
          </p:cNvPr>
          <p:cNvSpPr txBox="1">
            <a:spLocks/>
          </p:cNvSpPr>
          <p:nvPr/>
        </p:nvSpPr>
        <p:spPr>
          <a:xfrm>
            <a:off x="7172137" y="2657681"/>
            <a:ext cx="3611879" cy="50759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2400" dirty="0"/>
              <a:t>Confusion Matrix</a:t>
            </a:r>
            <a:endParaRPr lang="en-GB" sz="3600" dirty="0">
              <a:solidFill>
                <a:sysClr val="windowText" lastClr="000000"/>
              </a:solidFill>
            </a:endParaRPr>
          </a:p>
        </p:txBody>
      </p:sp>
    </p:spTree>
    <p:extLst>
      <p:ext uri="{BB962C8B-B14F-4D97-AF65-F5344CB8AC3E}">
        <p14:creationId xmlns:p14="http://schemas.microsoft.com/office/powerpoint/2010/main" val="70020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1/16/2023</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8" name="Picture 7" descr="Graphical user interface&#10;&#10;Description automatically generated">
            <a:extLst>
              <a:ext uri="{FF2B5EF4-FFF2-40B4-BE49-F238E27FC236}">
                <a16:creationId xmlns:a16="http://schemas.microsoft.com/office/drawing/2014/main" id="{4EE5C4C7-BF93-F71E-4D59-696EA2E0C9B3}"/>
              </a:ext>
            </a:extLst>
          </p:cNvPr>
          <p:cNvPicPr>
            <a:picLocks noChangeAspect="1"/>
          </p:cNvPicPr>
          <p:nvPr/>
        </p:nvPicPr>
        <p:blipFill>
          <a:blip r:embed="rId2"/>
          <a:stretch>
            <a:fillRect/>
          </a:stretch>
        </p:blipFill>
        <p:spPr>
          <a:xfrm>
            <a:off x="2837325" y="386981"/>
            <a:ext cx="6748635" cy="615193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1925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089514" y="2977038"/>
            <a:ext cx="4006486" cy="903923"/>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{7CD473AC-2D9D-4698-B6FD-7E9F4D39A63B}tf45331398_win32</Template>
  <TotalTime>64</TotalTime>
  <Words>424</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Rice Image Classification</vt:lpstr>
      <vt:lpstr>Abstract</vt:lpstr>
      <vt:lpstr>Related Work</vt:lpstr>
      <vt:lpstr>About the data</vt:lpstr>
      <vt:lpstr>Visualization of the Data</vt:lpstr>
      <vt:lpstr>Project Description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Image Classification</dc:title>
  <dc:creator>אילן סיריסקי</dc:creator>
  <cp:lastModifiedBy>אילן סיריסקי</cp:lastModifiedBy>
  <cp:revision>3</cp:revision>
  <dcterms:created xsi:type="dcterms:W3CDTF">2023-01-15T13:01:36Z</dcterms:created>
  <dcterms:modified xsi:type="dcterms:W3CDTF">2023-01-16T07:55:38Z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