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3" r:id="rId1"/>
  </p:sldMasterIdLst>
  <p:sldIdLst>
    <p:sldId id="256" r:id="rId2"/>
    <p:sldId id="257" r:id="rId3"/>
    <p:sldId id="267" r:id="rId4"/>
    <p:sldId id="266" r:id="rId5"/>
    <p:sldId id="258" r:id="rId6"/>
    <p:sldId id="259" r:id="rId7"/>
    <p:sldId id="260" r:id="rId8"/>
    <p:sldId id="261" r:id="rId9"/>
    <p:sldId id="262" r:id="rId10"/>
    <p:sldId id="265" r:id="rId11"/>
    <p:sldId id="264" r:id="rId12"/>
    <p:sldId id="263" r:id="rId13"/>
    <p:sldId id="277" r:id="rId14"/>
    <p:sldId id="278" r:id="rId15"/>
    <p:sldId id="283" r:id="rId16"/>
    <p:sldId id="280" r:id="rId17"/>
    <p:sldId id="281" r:id="rId18"/>
    <p:sldId id="282" r:id="rId19"/>
    <p:sldId id="269" r:id="rId20"/>
    <p:sldId id="274" r:id="rId21"/>
    <p:sldId id="268" r:id="rId22"/>
    <p:sldId id="271" r:id="rId23"/>
    <p:sldId id="284" r:id="rId24"/>
    <p:sldId id="275" r:id="rId25"/>
    <p:sldId id="272" r:id="rId26"/>
    <p:sldId id="273" r:id="rId27"/>
    <p:sldId id="285" r:id="rId28"/>
    <p:sldId id="276" r:id="rId29"/>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443" autoAdjust="0"/>
    <p:restoredTop sz="94660"/>
  </p:normalViewPr>
  <p:slideViewPr>
    <p:cSldViewPr snapToGrid="0">
      <p:cViewPr varScale="1">
        <p:scale>
          <a:sx n="162" d="100"/>
          <a:sy n="162" d="100"/>
        </p:scale>
        <p:origin x="22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2/27/2023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61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14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2/27/2023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70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1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59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9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01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2/27/2023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6780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56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2/27/2023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8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2/27/2023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036914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8A47FCCE-69AD-AACD-1066-BD3FBC986C23}"/>
              </a:ext>
            </a:extLst>
          </p:cNvPr>
          <p:cNvSpPr>
            <a:spLocks noGrp="1"/>
          </p:cNvSpPr>
          <p:nvPr>
            <p:ph type="ctrTitle"/>
          </p:nvPr>
        </p:nvSpPr>
        <p:spPr>
          <a:xfrm>
            <a:off x="4739751" y="768334"/>
            <a:ext cx="6479629" cy="2866405"/>
          </a:xfrm>
        </p:spPr>
        <p:txBody>
          <a:bodyPr>
            <a:normAutofit/>
          </a:bodyPr>
          <a:lstStyle/>
          <a:p>
            <a:r>
              <a:rPr lang="en-US" dirty="0"/>
              <a:t>URL PHISHING DETECTION</a:t>
            </a:r>
            <a:endParaRPr lang="en-IL" dirty="0"/>
          </a:p>
        </p:txBody>
      </p:sp>
      <p:sp>
        <p:nvSpPr>
          <p:cNvPr id="3" name="כותרת משנה 2">
            <a:extLst>
              <a:ext uri="{FF2B5EF4-FFF2-40B4-BE49-F238E27FC236}">
                <a16:creationId xmlns:a16="http://schemas.microsoft.com/office/drawing/2014/main" id="{4ECC8977-7733-ED11-C1BC-CE96510240D6}"/>
              </a:ext>
            </a:extLst>
          </p:cNvPr>
          <p:cNvSpPr>
            <a:spLocks noGrp="1"/>
          </p:cNvSpPr>
          <p:nvPr>
            <p:ph type="subTitle" idx="1"/>
          </p:nvPr>
        </p:nvSpPr>
        <p:spPr>
          <a:xfrm>
            <a:off x="4739751" y="4283239"/>
            <a:ext cx="6479629" cy="1475177"/>
          </a:xfrm>
        </p:spPr>
        <p:txBody>
          <a:bodyPr>
            <a:normAutofit/>
          </a:bodyPr>
          <a:lstStyle/>
          <a:p>
            <a:r>
              <a:rPr lang="en-US" dirty="0"/>
              <a:t>Written by : Nir Meir &amp; Ilan Sariski</a:t>
            </a:r>
            <a:endParaRPr lang="en-IL" dirty="0"/>
          </a:p>
        </p:txBody>
      </p:sp>
      <p:pic>
        <p:nvPicPr>
          <p:cNvPr id="50" name="Picture 3">
            <a:extLst>
              <a:ext uri="{FF2B5EF4-FFF2-40B4-BE49-F238E27FC236}">
                <a16:creationId xmlns:a16="http://schemas.microsoft.com/office/drawing/2014/main" id="{2E251FA6-6C6A-DC87-76D1-840C2AFA119A}"/>
              </a:ext>
            </a:extLst>
          </p:cNvPr>
          <p:cNvPicPr>
            <a:picLocks noChangeAspect="1"/>
          </p:cNvPicPr>
          <p:nvPr/>
        </p:nvPicPr>
        <p:blipFill rotWithShape="1">
          <a:blip r:embed="rId2"/>
          <a:srcRect l="38494" r="12822" b="-1"/>
          <a:stretch/>
        </p:blipFill>
        <p:spPr>
          <a:xfrm>
            <a:off x="20" y="1"/>
            <a:ext cx="4173349" cy="6857999"/>
          </a:xfrm>
          <a:prstGeom prst="rect">
            <a:avLst/>
          </a:prstGeom>
        </p:spPr>
      </p:pic>
      <p:cxnSp>
        <p:nvCxnSpPr>
          <p:cNvPr id="51"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72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7252262" y="2447702"/>
            <a:ext cx="4615593" cy="1656785"/>
          </a:xfrm>
        </p:spPr>
        <p:txBody>
          <a:bodyPr>
            <a:normAutofit/>
          </a:bodyPr>
          <a:lstStyle/>
          <a:p>
            <a:pPr marL="0" indent="0" algn="ctr">
              <a:buNone/>
            </a:pPr>
            <a:r>
              <a:rPr lang="he-IL" dirty="0"/>
              <a:t>בתמונה אפשר לראות את הפיזור הערכים בין כל הפיצ'רים השונים </a:t>
            </a:r>
            <a:endParaRPr lang="en-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תמונה 4">
            <a:extLst>
              <a:ext uri="{FF2B5EF4-FFF2-40B4-BE49-F238E27FC236}">
                <a16:creationId xmlns:a16="http://schemas.microsoft.com/office/drawing/2014/main" id="{44C09C4C-AF76-7384-CCE9-E71B9373A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6" y="281449"/>
            <a:ext cx="6144427" cy="5958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כותרת 1">
            <a:extLst>
              <a:ext uri="{FF2B5EF4-FFF2-40B4-BE49-F238E27FC236}">
                <a16:creationId xmlns:a16="http://schemas.microsoft.com/office/drawing/2014/main" id="{0E6EF667-4804-9C42-6CD3-FE6E75728025}"/>
              </a:ext>
            </a:extLst>
          </p:cNvPr>
          <p:cNvSpPr txBox="1">
            <a:spLocks/>
          </p:cNvSpPr>
          <p:nvPr/>
        </p:nvSpPr>
        <p:spPr>
          <a:xfrm>
            <a:off x="7062534" y="1032404"/>
            <a:ext cx="4805321" cy="1684691"/>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he-IL" u="sng" dirty="0"/>
              <a:t>חקירת הדאטה סט</a:t>
            </a:r>
            <a:endParaRPr lang="en-US" u="sng" dirty="0"/>
          </a:p>
          <a:p>
            <a:pPr algn="ctr"/>
            <a:r>
              <a:rPr lang="en-US" sz="3900" b="0" dirty="0"/>
              <a:t>Distribution features  </a:t>
            </a:r>
            <a:endParaRPr lang="en-IL" sz="3900" b="0" dirty="0"/>
          </a:p>
          <a:p>
            <a:endParaRPr lang="en-IL" u="sng" dirty="0"/>
          </a:p>
        </p:txBody>
      </p:sp>
    </p:spTree>
    <p:extLst>
      <p:ext uri="{BB962C8B-B14F-4D97-AF65-F5344CB8AC3E}">
        <p14:creationId xmlns:p14="http://schemas.microsoft.com/office/powerpoint/2010/main" val="364021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תמונה 5">
            <a:extLst>
              <a:ext uri="{FF2B5EF4-FFF2-40B4-BE49-F238E27FC236}">
                <a16:creationId xmlns:a16="http://schemas.microsoft.com/office/drawing/2014/main" id="{8118E259-9D89-86E8-C456-C3466EE92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44" y="562898"/>
            <a:ext cx="6370038" cy="5644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כותרת 1">
            <a:extLst>
              <a:ext uri="{FF2B5EF4-FFF2-40B4-BE49-F238E27FC236}">
                <a16:creationId xmlns:a16="http://schemas.microsoft.com/office/drawing/2014/main" id="{13699172-0DE5-E220-011C-64841061455C}"/>
              </a:ext>
            </a:extLst>
          </p:cNvPr>
          <p:cNvSpPr txBox="1">
            <a:spLocks/>
          </p:cNvSpPr>
          <p:nvPr/>
        </p:nvSpPr>
        <p:spPr>
          <a:xfrm>
            <a:off x="7062534" y="2309171"/>
            <a:ext cx="4547396" cy="1684691"/>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he-IL" u="sng" dirty="0"/>
              <a:t>חקירת הדאטה סט</a:t>
            </a:r>
            <a:endParaRPr lang="en-US" u="sng" dirty="0"/>
          </a:p>
          <a:p>
            <a:r>
              <a:rPr lang="en-US" sz="3900" b="0" dirty="0"/>
              <a:t>Correlation heatmap</a:t>
            </a:r>
            <a:endParaRPr lang="en-IL" sz="3900" b="0" dirty="0"/>
          </a:p>
          <a:p>
            <a:endParaRPr lang="en-IL" u="sng" dirty="0"/>
          </a:p>
        </p:txBody>
      </p:sp>
    </p:spTree>
    <p:extLst>
      <p:ext uri="{BB962C8B-B14F-4D97-AF65-F5344CB8AC3E}">
        <p14:creationId xmlns:p14="http://schemas.microsoft.com/office/powerpoint/2010/main" val="226598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861124-9CA6-C2E1-59B7-740E2738CC2F}"/>
              </a:ext>
            </a:extLst>
          </p:cNvPr>
          <p:cNvSpPr>
            <a:spLocks noGrp="1"/>
          </p:cNvSpPr>
          <p:nvPr>
            <p:ph type="title"/>
          </p:nvPr>
        </p:nvSpPr>
        <p:spPr>
          <a:xfrm>
            <a:off x="2186311" y="743181"/>
            <a:ext cx="7687610" cy="1268984"/>
          </a:xfrm>
        </p:spPr>
        <p:txBody>
          <a:bodyPr>
            <a:normAutofit/>
          </a:bodyPr>
          <a:lstStyle/>
          <a:p>
            <a:pPr algn="ctr" rtl="1"/>
            <a:r>
              <a:rPr lang="he-IL" u="sng" dirty="0"/>
              <a:t>מאפיינים חזקים עבור המודל הבסיסי</a:t>
            </a:r>
            <a:endParaRPr lang="en-IL" u="sng" dirty="0"/>
          </a:p>
        </p:txBody>
      </p:sp>
      <p:sp>
        <p:nvSpPr>
          <p:cNvPr id="3" name="מציין מיקום תוכן 2">
            <a:extLst>
              <a:ext uri="{FF2B5EF4-FFF2-40B4-BE49-F238E27FC236}">
                <a16:creationId xmlns:a16="http://schemas.microsoft.com/office/drawing/2014/main" id="{46F8673F-E9F5-BF1D-E17E-8638791DF214}"/>
              </a:ext>
            </a:extLst>
          </p:cNvPr>
          <p:cNvSpPr>
            <a:spLocks noGrp="1"/>
          </p:cNvSpPr>
          <p:nvPr>
            <p:ph idx="1"/>
          </p:nvPr>
        </p:nvSpPr>
        <p:spPr>
          <a:xfrm>
            <a:off x="2318079" y="2012165"/>
            <a:ext cx="7335835" cy="3601212"/>
          </a:xfrm>
        </p:spPr>
        <p:txBody>
          <a:bodyPr/>
          <a:lstStyle/>
          <a:p>
            <a:pPr marL="0" indent="0" algn="r" rtl="1">
              <a:buNone/>
            </a:pPr>
            <a:r>
              <a:rPr lang="he-IL" dirty="0"/>
              <a:t>בתוך כל דאטה סט היו כמה מאפיינים חזקים שבאמצעותם יכולנו לזהות כמעט במדויק האם הדומיין הוא זדוני או לא, אותם מאפיינים היו:</a:t>
            </a:r>
          </a:p>
          <a:p>
            <a:r>
              <a:rPr lang="he-IL" dirty="0"/>
              <a:t> </a:t>
            </a:r>
            <a:r>
              <a:rPr lang="en-US" dirty="0"/>
              <a:t>count – ‘https’</a:t>
            </a:r>
            <a:endParaRPr lang="he-IL" dirty="0"/>
          </a:p>
          <a:p>
            <a:r>
              <a:rPr lang="en-US" dirty="0"/>
              <a:t> count – ‘www’</a:t>
            </a:r>
            <a:endParaRPr lang="he-IL" dirty="0"/>
          </a:p>
          <a:p>
            <a:r>
              <a:rPr lang="en-US" dirty="0"/>
              <a:t>count – ‘.’</a:t>
            </a:r>
            <a:endParaRPr lang="he-IL" dirty="0"/>
          </a:p>
          <a:p>
            <a:pPr algn="l"/>
            <a:r>
              <a:rPr lang="en-US" sz="2400" b="0" i="0" dirty="0">
                <a:solidFill>
                  <a:srgbClr val="000000"/>
                </a:solidFill>
                <a:effectLst/>
                <a:latin typeface="Helvetica Neue"/>
              </a:rPr>
              <a:t>Length of Hostname</a:t>
            </a:r>
          </a:p>
        </p:txBody>
      </p:sp>
      <p:pic>
        <p:nvPicPr>
          <p:cNvPr id="5" name="Picture 4">
            <a:extLst>
              <a:ext uri="{FF2B5EF4-FFF2-40B4-BE49-F238E27FC236}">
                <a16:creationId xmlns:a16="http://schemas.microsoft.com/office/drawing/2014/main" id="{DDA8A7BA-80EA-1CEC-489E-714FDAC05CFD}"/>
              </a:ext>
            </a:extLst>
          </p:cNvPr>
          <p:cNvPicPr>
            <a:picLocks noChangeAspect="1"/>
          </p:cNvPicPr>
          <p:nvPr/>
        </p:nvPicPr>
        <p:blipFill>
          <a:blip r:embed="rId2"/>
          <a:stretch>
            <a:fillRect/>
          </a:stretch>
        </p:blipFill>
        <p:spPr>
          <a:xfrm>
            <a:off x="5537200" y="3429000"/>
            <a:ext cx="4696532" cy="2535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239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24B9-1038-731E-5ED5-1013C608A94F}"/>
              </a:ext>
            </a:extLst>
          </p:cNvPr>
          <p:cNvSpPr>
            <a:spLocks noGrp="1"/>
          </p:cNvSpPr>
          <p:nvPr>
            <p:ph type="title"/>
          </p:nvPr>
        </p:nvSpPr>
        <p:spPr>
          <a:xfrm>
            <a:off x="2219881" y="733945"/>
            <a:ext cx="7335835" cy="1268984"/>
          </a:xfrm>
        </p:spPr>
        <p:txBody>
          <a:bodyPr/>
          <a:lstStyle/>
          <a:p>
            <a:pPr algn="ctr"/>
            <a:r>
              <a:rPr lang="en-US" u="sng" dirty="0"/>
              <a:t>Feature Extraction</a:t>
            </a:r>
            <a:endParaRPr lang="en-IL" u="sng" dirty="0"/>
          </a:p>
        </p:txBody>
      </p:sp>
      <p:sp>
        <p:nvSpPr>
          <p:cNvPr id="3" name="מציין מיקום תוכן 2">
            <a:extLst>
              <a:ext uri="{FF2B5EF4-FFF2-40B4-BE49-F238E27FC236}">
                <a16:creationId xmlns:a16="http://schemas.microsoft.com/office/drawing/2014/main" id="{B0FE90F0-63C2-B36C-BE7A-300AA19ACA64}"/>
              </a:ext>
            </a:extLst>
          </p:cNvPr>
          <p:cNvSpPr>
            <a:spLocks noGrp="1"/>
          </p:cNvSpPr>
          <p:nvPr>
            <p:ph idx="1"/>
          </p:nvPr>
        </p:nvSpPr>
        <p:spPr>
          <a:xfrm>
            <a:off x="2011679" y="1567156"/>
            <a:ext cx="7752237" cy="4376444"/>
          </a:xfrm>
        </p:spPr>
        <p:txBody>
          <a:bodyPr>
            <a:normAutofit fontScale="92500" lnSpcReduction="10000"/>
          </a:bodyPr>
          <a:lstStyle/>
          <a:p>
            <a:pPr marL="0" indent="0" algn="r">
              <a:buNone/>
            </a:pPr>
            <a:r>
              <a:rPr lang="he-IL" sz="2000" dirty="0"/>
              <a:t>עבור הדאטה סט השני ייצאנו סה"כ 13 פיצ'רים כאשר לבסוף השתמשנו ב10 מתוכם.</a:t>
            </a:r>
          </a:p>
          <a:p>
            <a:pPr marL="0" indent="0" algn="r">
              <a:buNone/>
            </a:pPr>
            <a:r>
              <a:rPr lang="he-IL" sz="2000" dirty="0"/>
              <a:t> את הפיצ'רים חילקנו לשלושה קטגוריות:</a:t>
            </a:r>
          </a:p>
          <a:p>
            <a:pPr algn="l"/>
            <a:r>
              <a:rPr lang="en-US" sz="2000" dirty="0"/>
              <a:t>Length based Features</a:t>
            </a:r>
          </a:p>
          <a:p>
            <a:pPr algn="l"/>
            <a:r>
              <a:rPr lang="en-US" sz="2000" dirty="0"/>
              <a:t>Binary Features</a:t>
            </a:r>
            <a:endParaRPr lang="he-IL" sz="2000" dirty="0"/>
          </a:p>
          <a:p>
            <a:pPr algn="l"/>
            <a:r>
              <a:rPr lang="en-GB" sz="2000" dirty="0"/>
              <a:t>Ratio based features</a:t>
            </a:r>
            <a:endParaRPr lang="he-IL" sz="2000" dirty="0"/>
          </a:p>
          <a:p>
            <a:pPr marL="0" indent="0" algn="r" rtl="1">
              <a:buNone/>
            </a:pPr>
            <a:endParaRPr lang="he-IL" sz="2000" dirty="0"/>
          </a:p>
          <a:p>
            <a:pPr marL="0" indent="0" algn="r" rtl="1">
              <a:buNone/>
            </a:pPr>
            <a:r>
              <a:rPr lang="he-IL" sz="2000" dirty="0"/>
              <a:t>ובנוסף פיצ'ר בודד : </a:t>
            </a:r>
            <a:r>
              <a:rPr lang="en-GB" sz="2000" dirty="0"/>
              <a:t>Number of Subdomains</a:t>
            </a:r>
            <a:r>
              <a:rPr lang="he-IL" sz="2000" dirty="0"/>
              <a:t> ללא קטגוריה. </a:t>
            </a:r>
            <a:endParaRPr lang="en-US" sz="2000" dirty="0"/>
          </a:p>
          <a:p>
            <a:pPr marL="0" indent="0" algn="r" rtl="1">
              <a:buNone/>
            </a:pPr>
            <a:endParaRPr lang="en-US" sz="2000" dirty="0"/>
          </a:p>
          <a:p>
            <a:pPr marL="0" indent="0" algn="r" rtl="1">
              <a:buNone/>
            </a:pPr>
            <a:endParaRPr lang="en-US" sz="2000" dirty="0"/>
          </a:p>
          <a:p>
            <a:pPr marL="0" indent="0" algn="r" rtl="1">
              <a:buNone/>
            </a:pPr>
            <a:r>
              <a:rPr lang="he-IL" sz="2000" dirty="0"/>
              <a:t>נעזרו בקוד הפתוח הבא לייצוא שלהם:</a:t>
            </a:r>
            <a:endParaRPr lang="en-US" sz="2000" dirty="0"/>
          </a:p>
          <a:p>
            <a:pPr marL="0" indent="0" algn="r" rtl="1">
              <a:buNone/>
            </a:pPr>
            <a:r>
              <a:rPr lang="en-US" sz="2000" dirty="0"/>
              <a:t>https://github.com/hmaccelerate/DGA_Detection</a:t>
            </a:r>
          </a:p>
        </p:txBody>
      </p:sp>
    </p:spTree>
    <p:extLst>
      <p:ext uri="{BB962C8B-B14F-4D97-AF65-F5344CB8AC3E}">
        <p14:creationId xmlns:p14="http://schemas.microsoft.com/office/powerpoint/2010/main" val="196546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C907B7D8-86DF-F508-4640-9A9B9969BAC2}"/>
              </a:ext>
            </a:extLst>
          </p:cNvPr>
          <p:cNvSpPr>
            <a:spLocks noGrp="1"/>
          </p:cNvSpPr>
          <p:nvPr>
            <p:ph idx="1"/>
          </p:nvPr>
        </p:nvSpPr>
        <p:spPr>
          <a:xfrm>
            <a:off x="2428081" y="1855216"/>
            <a:ext cx="7335835" cy="3601212"/>
          </a:xfrm>
        </p:spPr>
        <p:txBody>
          <a:bodyPr/>
          <a:lstStyle/>
          <a:p>
            <a:pPr marL="0" indent="0" algn="r" rtl="1">
              <a:buNone/>
            </a:pPr>
            <a:r>
              <a:rPr lang="he-IL" sz="2000" b="0" i="0" dirty="0">
                <a:solidFill>
                  <a:srgbClr val="000000"/>
                </a:solidFill>
                <a:effectLst/>
                <a:latin typeface="Helvetica Neue"/>
              </a:rPr>
              <a:t>עבור קטגוריה זו של פיצ'רים התבססנו על האורכים של חלקי ה</a:t>
            </a:r>
            <a:r>
              <a:rPr lang="en-US" sz="2000" b="0" i="0" dirty="0">
                <a:solidFill>
                  <a:srgbClr val="000000"/>
                </a:solidFill>
                <a:effectLst/>
                <a:latin typeface="Helvetica Neue"/>
              </a:rPr>
              <a:t>URL</a:t>
            </a:r>
            <a:r>
              <a:rPr lang="he-IL" sz="2000" b="0" i="0" dirty="0">
                <a:solidFill>
                  <a:srgbClr val="000000"/>
                </a:solidFill>
                <a:effectLst/>
                <a:latin typeface="Helvetica Neue"/>
              </a:rPr>
              <a:t>.</a:t>
            </a:r>
          </a:p>
          <a:p>
            <a:pPr marL="0" indent="0" algn="r" rtl="1">
              <a:buNone/>
            </a:pPr>
            <a:endParaRPr lang="he-IL" sz="2000" b="0" i="0" dirty="0">
              <a:solidFill>
                <a:srgbClr val="000000"/>
              </a:solidFill>
              <a:effectLst/>
              <a:latin typeface="Helvetica Neue"/>
            </a:endParaRPr>
          </a:p>
          <a:p>
            <a:pPr algn="l"/>
            <a:r>
              <a:rPr lang="en-US" sz="2000" b="0" i="0" dirty="0">
                <a:solidFill>
                  <a:srgbClr val="000000"/>
                </a:solidFill>
                <a:effectLst/>
                <a:latin typeface="Helvetica Neue"/>
              </a:rPr>
              <a:t>Domain Name Length</a:t>
            </a:r>
            <a:endParaRPr lang="he-IL" sz="2000" b="0" i="0" dirty="0">
              <a:solidFill>
                <a:srgbClr val="000000"/>
              </a:solidFill>
              <a:effectLst/>
              <a:latin typeface="Helvetica Neue"/>
            </a:endParaRPr>
          </a:p>
          <a:p>
            <a:pPr algn="l"/>
            <a:r>
              <a:rPr lang="en-US" sz="2000" b="0" i="0" dirty="0">
                <a:solidFill>
                  <a:srgbClr val="000000"/>
                </a:solidFill>
                <a:effectLst/>
                <a:latin typeface="Helvetica Neue"/>
              </a:rPr>
              <a:t>Subdomain Length Mean</a:t>
            </a:r>
            <a:endParaRPr lang="he-IL" sz="2000" b="0" i="0" dirty="0">
              <a:solidFill>
                <a:srgbClr val="000000"/>
              </a:solidFill>
              <a:effectLst/>
              <a:latin typeface="Helvetica Neue"/>
            </a:endParaRPr>
          </a:p>
        </p:txBody>
      </p:sp>
      <p:sp>
        <p:nvSpPr>
          <p:cNvPr id="4" name="כותרת 1">
            <a:extLst>
              <a:ext uri="{FF2B5EF4-FFF2-40B4-BE49-F238E27FC236}">
                <a16:creationId xmlns:a16="http://schemas.microsoft.com/office/drawing/2014/main" id="{80E62622-73C5-7C12-47FB-77C17C724963}"/>
              </a:ext>
            </a:extLst>
          </p:cNvPr>
          <p:cNvSpPr txBox="1">
            <a:spLocks/>
          </p:cNvSpPr>
          <p:nvPr/>
        </p:nvSpPr>
        <p:spPr>
          <a:xfrm>
            <a:off x="2562875" y="789362"/>
            <a:ext cx="733583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b="1" i="0" u="sng" dirty="0">
                <a:solidFill>
                  <a:srgbClr val="000000"/>
                </a:solidFill>
                <a:effectLst/>
                <a:latin typeface="Helvetica Neue"/>
              </a:rPr>
              <a:t>Length Features</a:t>
            </a:r>
            <a:endParaRPr lang="en-IL" u="sng" dirty="0"/>
          </a:p>
        </p:txBody>
      </p:sp>
    </p:spTree>
    <p:extLst>
      <p:ext uri="{BB962C8B-B14F-4D97-AF65-F5344CB8AC3E}">
        <p14:creationId xmlns:p14="http://schemas.microsoft.com/office/powerpoint/2010/main" val="116246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BAA049-3D2C-7AD4-71F6-D3813328447E}"/>
              </a:ext>
            </a:extLst>
          </p:cNvPr>
          <p:cNvSpPr>
            <a:spLocks noGrp="1"/>
          </p:cNvSpPr>
          <p:nvPr>
            <p:ph type="title"/>
          </p:nvPr>
        </p:nvSpPr>
        <p:spPr>
          <a:xfrm>
            <a:off x="2562875" y="789362"/>
            <a:ext cx="7335835" cy="1268984"/>
          </a:xfrm>
        </p:spPr>
        <p:txBody>
          <a:bodyPr>
            <a:normAutofit/>
          </a:bodyPr>
          <a:lstStyle/>
          <a:p>
            <a:pPr algn="ctr"/>
            <a:r>
              <a:rPr lang="en-US" b="1" i="0" u="sng" dirty="0">
                <a:solidFill>
                  <a:srgbClr val="000000"/>
                </a:solidFill>
                <a:effectLst/>
                <a:latin typeface="Helvetica Neue"/>
              </a:rPr>
              <a:t>Binary Features</a:t>
            </a:r>
            <a:endParaRPr lang="en-IL" u="sng" dirty="0"/>
          </a:p>
        </p:txBody>
      </p:sp>
      <p:sp>
        <p:nvSpPr>
          <p:cNvPr id="3" name="מציין מיקום תוכן 2">
            <a:extLst>
              <a:ext uri="{FF2B5EF4-FFF2-40B4-BE49-F238E27FC236}">
                <a16:creationId xmlns:a16="http://schemas.microsoft.com/office/drawing/2014/main" id="{07866E27-C5EF-A297-FEC3-9734F057B379}"/>
              </a:ext>
            </a:extLst>
          </p:cNvPr>
          <p:cNvSpPr>
            <a:spLocks noGrp="1"/>
          </p:cNvSpPr>
          <p:nvPr>
            <p:ph idx="1"/>
          </p:nvPr>
        </p:nvSpPr>
        <p:spPr>
          <a:xfrm>
            <a:off x="1701222" y="1896744"/>
            <a:ext cx="9059141" cy="3323130"/>
          </a:xfrm>
        </p:spPr>
        <p:txBody>
          <a:bodyPr>
            <a:normAutofit/>
          </a:bodyPr>
          <a:lstStyle/>
          <a:p>
            <a:pPr marL="0" indent="0" algn="r" rtl="1">
              <a:buNone/>
            </a:pPr>
            <a:r>
              <a:rPr lang="he-IL" sz="2000" b="0" i="0" dirty="0">
                <a:solidFill>
                  <a:srgbClr val="000000"/>
                </a:solidFill>
                <a:effectLst/>
                <a:latin typeface="Helvetica Neue"/>
              </a:rPr>
              <a:t>עבור קטגוריה זו של פיצ'רים התבססנו על האם ה</a:t>
            </a:r>
            <a:r>
              <a:rPr lang="en-US" sz="2000" b="0" i="0" dirty="0">
                <a:solidFill>
                  <a:srgbClr val="000000"/>
                </a:solidFill>
                <a:effectLst/>
                <a:latin typeface="Helvetica Neue"/>
              </a:rPr>
              <a:t>URL</a:t>
            </a:r>
            <a:r>
              <a:rPr lang="he-IL" sz="2000" b="0" i="0" dirty="0">
                <a:solidFill>
                  <a:srgbClr val="000000"/>
                </a:solidFill>
                <a:effectLst/>
                <a:latin typeface="Helvetica Neue"/>
              </a:rPr>
              <a:t> בנוי בצורה ספציפית.</a:t>
            </a:r>
          </a:p>
          <a:p>
            <a:r>
              <a:rPr lang="en-GB" sz="2000" b="0" i="0" dirty="0">
                <a:solidFill>
                  <a:srgbClr val="000000"/>
                </a:solidFill>
                <a:effectLst/>
                <a:latin typeface="Helvetica Neue"/>
              </a:rPr>
              <a:t>Has a Valid Top Level Domain</a:t>
            </a:r>
            <a:endParaRPr lang="en-US" sz="2000" b="0" i="0" dirty="0">
              <a:solidFill>
                <a:srgbClr val="000000"/>
              </a:solidFill>
              <a:effectLst/>
              <a:latin typeface="Helvetica Neue"/>
            </a:endParaRPr>
          </a:p>
          <a:p>
            <a:r>
              <a:rPr lang="en-US" sz="2000" b="0" i="0" dirty="0">
                <a:solidFill>
                  <a:srgbClr val="000000"/>
                </a:solidFill>
                <a:effectLst/>
                <a:latin typeface="Helvetica Neue"/>
              </a:rPr>
              <a:t>Contains TLD as</a:t>
            </a:r>
            <a:r>
              <a:rPr lang="he-IL" sz="2000" b="0" i="0" dirty="0">
                <a:solidFill>
                  <a:srgbClr val="000000"/>
                </a:solidFill>
                <a:effectLst/>
                <a:latin typeface="Helvetica Neue"/>
              </a:rPr>
              <a:t> </a:t>
            </a:r>
            <a:r>
              <a:rPr lang="en-US" sz="2000" b="0" i="0" dirty="0">
                <a:solidFill>
                  <a:srgbClr val="000000"/>
                </a:solidFill>
                <a:effectLst/>
                <a:latin typeface="Helvetica Neue"/>
              </a:rPr>
              <a:t>Subdomain</a:t>
            </a:r>
            <a:endParaRPr lang="he-IL" sz="2000" b="0" i="0" dirty="0">
              <a:solidFill>
                <a:srgbClr val="000000"/>
              </a:solidFill>
              <a:effectLst/>
              <a:latin typeface="Helvetica Neue"/>
            </a:endParaRPr>
          </a:p>
          <a:p>
            <a:r>
              <a:rPr lang="en-GB" sz="2000" b="0" i="0" dirty="0">
                <a:solidFill>
                  <a:srgbClr val="000000"/>
                </a:solidFill>
                <a:effectLst/>
                <a:latin typeface="Helvetica Neue"/>
              </a:rPr>
              <a:t>Contains Digits</a:t>
            </a:r>
            <a:endParaRPr lang="he-IL" sz="2000" b="0" i="0" dirty="0">
              <a:solidFill>
                <a:srgbClr val="000000"/>
              </a:solidFill>
              <a:effectLst/>
              <a:latin typeface="Helvetica Neue"/>
            </a:endParaRPr>
          </a:p>
          <a:p>
            <a:endParaRPr lang="en-IL" sz="2000" dirty="0"/>
          </a:p>
        </p:txBody>
      </p:sp>
    </p:spTree>
    <p:extLst>
      <p:ext uri="{BB962C8B-B14F-4D97-AF65-F5344CB8AC3E}">
        <p14:creationId xmlns:p14="http://schemas.microsoft.com/office/powerpoint/2010/main" val="379138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BAA049-3D2C-7AD4-71F6-D3813328447E}"/>
              </a:ext>
            </a:extLst>
          </p:cNvPr>
          <p:cNvSpPr>
            <a:spLocks noGrp="1"/>
          </p:cNvSpPr>
          <p:nvPr>
            <p:ph type="title"/>
          </p:nvPr>
        </p:nvSpPr>
        <p:spPr>
          <a:xfrm>
            <a:off x="2562875" y="789362"/>
            <a:ext cx="7335835" cy="1268984"/>
          </a:xfrm>
        </p:spPr>
        <p:txBody>
          <a:bodyPr>
            <a:normAutofit/>
          </a:bodyPr>
          <a:lstStyle/>
          <a:p>
            <a:pPr algn="ctr"/>
            <a:r>
              <a:rPr lang="en-US" b="1" i="0" u="sng" dirty="0">
                <a:solidFill>
                  <a:srgbClr val="000000"/>
                </a:solidFill>
                <a:effectLst/>
                <a:latin typeface="Helvetica Neue"/>
              </a:rPr>
              <a:t>R</a:t>
            </a:r>
            <a:r>
              <a:rPr lang="en-US" u="sng" dirty="0">
                <a:solidFill>
                  <a:srgbClr val="000000"/>
                </a:solidFill>
                <a:latin typeface="Helvetica Neue"/>
              </a:rPr>
              <a:t>atio</a:t>
            </a:r>
            <a:r>
              <a:rPr lang="en-US" b="1" i="0" u="sng" dirty="0">
                <a:solidFill>
                  <a:srgbClr val="000000"/>
                </a:solidFill>
                <a:effectLst/>
                <a:latin typeface="Helvetica Neue"/>
              </a:rPr>
              <a:t> Features</a:t>
            </a:r>
            <a:endParaRPr lang="en-IL" u="sng" dirty="0"/>
          </a:p>
        </p:txBody>
      </p:sp>
      <p:sp>
        <p:nvSpPr>
          <p:cNvPr id="3" name="מציין מיקום תוכן 2">
            <a:extLst>
              <a:ext uri="{FF2B5EF4-FFF2-40B4-BE49-F238E27FC236}">
                <a16:creationId xmlns:a16="http://schemas.microsoft.com/office/drawing/2014/main" id="{07866E27-C5EF-A297-FEC3-9734F057B379}"/>
              </a:ext>
            </a:extLst>
          </p:cNvPr>
          <p:cNvSpPr>
            <a:spLocks noGrp="1"/>
          </p:cNvSpPr>
          <p:nvPr>
            <p:ph idx="1"/>
          </p:nvPr>
        </p:nvSpPr>
        <p:spPr>
          <a:xfrm>
            <a:off x="1682172" y="1896744"/>
            <a:ext cx="9059141" cy="3323130"/>
          </a:xfrm>
        </p:spPr>
        <p:txBody>
          <a:bodyPr>
            <a:normAutofit lnSpcReduction="10000"/>
          </a:bodyPr>
          <a:lstStyle/>
          <a:p>
            <a:pPr marL="0" indent="0" algn="r" rtl="1">
              <a:buNone/>
            </a:pPr>
            <a:r>
              <a:rPr lang="he-IL" sz="2000" b="0" i="0" dirty="0">
                <a:solidFill>
                  <a:srgbClr val="000000"/>
                </a:solidFill>
                <a:effectLst/>
                <a:latin typeface="Helvetica Neue"/>
              </a:rPr>
              <a:t>עבור קטגוריה זו של פיצ'רים התבססנו </a:t>
            </a:r>
            <a:r>
              <a:rPr lang="he-IL" sz="2000" dirty="0">
                <a:solidFill>
                  <a:srgbClr val="000000"/>
                </a:solidFill>
                <a:latin typeface="Helvetica Neue"/>
              </a:rPr>
              <a:t>על יחסים בין ערכים בתוכן של ה</a:t>
            </a:r>
            <a:r>
              <a:rPr lang="en-US" sz="2000" dirty="0">
                <a:solidFill>
                  <a:srgbClr val="000000"/>
                </a:solidFill>
                <a:latin typeface="Helvetica Neue"/>
              </a:rPr>
              <a:t>URL</a:t>
            </a:r>
            <a:r>
              <a:rPr lang="he-IL" sz="2000" dirty="0">
                <a:solidFill>
                  <a:srgbClr val="000000"/>
                </a:solidFill>
                <a:latin typeface="Helvetica Neue"/>
              </a:rPr>
              <a:t>.</a:t>
            </a:r>
            <a:endParaRPr lang="he-IL" sz="2000" b="0" i="0" dirty="0">
              <a:solidFill>
                <a:srgbClr val="000000"/>
              </a:solidFill>
              <a:effectLst/>
              <a:latin typeface="Helvetica Neue"/>
            </a:endParaRPr>
          </a:p>
          <a:p>
            <a:r>
              <a:rPr lang="en-US" sz="2000" b="0" i="0" dirty="0">
                <a:solidFill>
                  <a:srgbClr val="000000"/>
                </a:solidFill>
                <a:effectLst/>
                <a:latin typeface="Helvetica Neue"/>
              </a:rPr>
              <a:t>Underscore Ratio</a:t>
            </a:r>
            <a:endParaRPr lang="he-IL" sz="2000" b="0" i="0" dirty="0">
              <a:solidFill>
                <a:srgbClr val="000000"/>
              </a:solidFill>
              <a:effectLst/>
              <a:latin typeface="Helvetica Neue"/>
            </a:endParaRPr>
          </a:p>
          <a:p>
            <a:r>
              <a:rPr lang="en-US" sz="2000" b="0" i="0" dirty="0">
                <a:solidFill>
                  <a:srgbClr val="000000"/>
                </a:solidFill>
                <a:effectLst/>
                <a:latin typeface="Helvetica Neue"/>
              </a:rPr>
              <a:t>Vowel Ratio</a:t>
            </a:r>
          </a:p>
          <a:p>
            <a:r>
              <a:rPr lang="en-US" sz="2000" b="0" i="0" dirty="0">
                <a:solidFill>
                  <a:srgbClr val="000000"/>
                </a:solidFill>
                <a:effectLst/>
                <a:latin typeface="Helvetica Neue"/>
              </a:rPr>
              <a:t>Digit Ratio</a:t>
            </a:r>
          </a:p>
          <a:p>
            <a:r>
              <a:rPr lang="en-GB" sz="2000" b="0" i="0" dirty="0">
                <a:solidFill>
                  <a:srgbClr val="000000"/>
                </a:solidFill>
                <a:effectLst/>
                <a:latin typeface="Helvetica Neue"/>
              </a:rPr>
              <a:t>Ratio of Repeated Characters in a subdomain</a:t>
            </a:r>
          </a:p>
          <a:p>
            <a:r>
              <a:rPr lang="en-GB" sz="2000" b="0" i="0" dirty="0">
                <a:solidFill>
                  <a:srgbClr val="000000"/>
                </a:solidFill>
                <a:effectLst/>
                <a:latin typeface="Helvetica Neue"/>
              </a:rPr>
              <a:t>Ratio of consecutive digits</a:t>
            </a:r>
          </a:p>
          <a:p>
            <a:r>
              <a:rPr lang="en-GB" sz="2000" b="0" i="0" dirty="0">
                <a:solidFill>
                  <a:srgbClr val="000000"/>
                </a:solidFill>
                <a:effectLst/>
                <a:latin typeface="Helvetica Neue"/>
              </a:rPr>
              <a:t>Ratio of Consecutive Consonants</a:t>
            </a:r>
          </a:p>
          <a:p>
            <a:r>
              <a:rPr lang="en-GB" sz="2000" b="0" i="0" dirty="0">
                <a:solidFill>
                  <a:srgbClr val="000000"/>
                </a:solidFill>
                <a:effectLst/>
                <a:latin typeface="Helvetica Neue"/>
              </a:rPr>
              <a:t>Entropy of subdomain</a:t>
            </a:r>
          </a:p>
          <a:p>
            <a:endParaRPr lang="en-IL" sz="2000" dirty="0"/>
          </a:p>
        </p:txBody>
      </p:sp>
    </p:spTree>
    <p:extLst>
      <p:ext uri="{BB962C8B-B14F-4D97-AF65-F5344CB8AC3E}">
        <p14:creationId xmlns:p14="http://schemas.microsoft.com/office/powerpoint/2010/main" val="186910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7151973" y="3173322"/>
            <a:ext cx="4615593" cy="1656785"/>
          </a:xfrm>
        </p:spPr>
        <p:txBody>
          <a:bodyPr>
            <a:normAutofit/>
          </a:bodyPr>
          <a:lstStyle/>
          <a:p>
            <a:pPr marL="0" indent="0" algn="ctr">
              <a:buNone/>
            </a:pPr>
            <a:r>
              <a:rPr lang="he-IL" dirty="0"/>
              <a:t>בתמונה אפשר לראות את הפיזור הערכים בין כל הפיצ'רים השונים </a:t>
            </a:r>
            <a:endParaRPr lang="en-IL" dirty="0"/>
          </a:p>
        </p:txBody>
      </p:sp>
      <p:pic>
        <p:nvPicPr>
          <p:cNvPr id="6" name="Picture 5">
            <a:extLst>
              <a:ext uri="{FF2B5EF4-FFF2-40B4-BE49-F238E27FC236}">
                <a16:creationId xmlns:a16="http://schemas.microsoft.com/office/drawing/2014/main" id="{2C0F0FE5-88F4-4471-CB05-9B443515AB14}"/>
              </a:ext>
            </a:extLst>
          </p:cNvPr>
          <p:cNvPicPr>
            <a:picLocks noChangeAspect="1"/>
          </p:cNvPicPr>
          <p:nvPr/>
        </p:nvPicPr>
        <p:blipFill>
          <a:blip r:embed="rId2"/>
          <a:stretch>
            <a:fillRect/>
          </a:stretch>
        </p:blipFill>
        <p:spPr>
          <a:xfrm>
            <a:off x="1101404" y="374650"/>
            <a:ext cx="5484994" cy="5314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כותרת 1">
            <a:extLst>
              <a:ext uri="{FF2B5EF4-FFF2-40B4-BE49-F238E27FC236}">
                <a16:creationId xmlns:a16="http://schemas.microsoft.com/office/drawing/2014/main" id="{430B92EC-44D2-0DB8-120F-93B2AEE0C3BB}"/>
              </a:ext>
            </a:extLst>
          </p:cNvPr>
          <p:cNvSpPr txBox="1">
            <a:spLocks/>
          </p:cNvSpPr>
          <p:nvPr/>
        </p:nvSpPr>
        <p:spPr>
          <a:xfrm>
            <a:off x="6962245" y="1758024"/>
            <a:ext cx="4805321" cy="1684691"/>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he-IL" u="sng" dirty="0"/>
              <a:t>חקירת הדאטה סט</a:t>
            </a:r>
            <a:endParaRPr lang="en-US" u="sng" dirty="0"/>
          </a:p>
          <a:p>
            <a:pPr algn="ctr"/>
            <a:r>
              <a:rPr lang="en-US" sz="3900" b="0" dirty="0"/>
              <a:t>Distribution features  </a:t>
            </a:r>
            <a:endParaRPr lang="en-IL" sz="3900" b="0" dirty="0"/>
          </a:p>
          <a:p>
            <a:endParaRPr lang="en-IL" u="sng" dirty="0"/>
          </a:p>
        </p:txBody>
      </p:sp>
    </p:spTree>
    <p:extLst>
      <p:ext uri="{BB962C8B-B14F-4D97-AF65-F5344CB8AC3E}">
        <p14:creationId xmlns:p14="http://schemas.microsoft.com/office/powerpoint/2010/main" val="213445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2EC1D3-FD16-E6C0-8610-16A5D6786CD0}"/>
              </a:ext>
            </a:extLst>
          </p:cNvPr>
          <p:cNvPicPr>
            <a:picLocks noChangeAspect="1"/>
          </p:cNvPicPr>
          <p:nvPr/>
        </p:nvPicPr>
        <p:blipFill>
          <a:blip r:embed="rId2"/>
          <a:stretch>
            <a:fillRect/>
          </a:stretch>
        </p:blipFill>
        <p:spPr>
          <a:xfrm>
            <a:off x="499835" y="371488"/>
            <a:ext cx="6237515" cy="5483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כותרת 1">
            <a:extLst>
              <a:ext uri="{FF2B5EF4-FFF2-40B4-BE49-F238E27FC236}">
                <a16:creationId xmlns:a16="http://schemas.microsoft.com/office/drawing/2014/main" id="{DC4193C2-FEF9-575D-D6A7-580BFF96A933}"/>
              </a:ext>
            </a:extLst>
          </p:cNvPr>
          <p:cNvSpPr txBox="1">
            <a:spLocks/>
          </p:cNvSpPr>
          <p:nvPr/>
        </p:nvSpPr>
        <p:spPr>
          <a:xfrm>
            <a:off x="7062534" y="2309171"/>
            <a:ext cx="4547396" cy="1684691"/>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he-IL" u="sng" dirty="0"/>
              <a:t>חקירת הדאטה סט</a:t>
            </a:r>
            <a:endParaRPr lang="en-US" u="sng" dirty="0"/>
          </a:p>
          <a:p>
            <a:r>
              <a:rPr lang="en-US" sz="3900" b="0" dirty="0"/>
              <a:t>Correlation heatmap</a:t>
            </a:r>
            <a:endParaRPr lang="en-IL" sz="3900" b="0" dirty="0"/>
          </a:p>
          <a:p>
            <a:endParaRPr lang="en-IL" u="sng" dirty="0"/>
          </a:p>
        </p:txBody>
      </p:sp>
    </p:spTree>
    <p:extLst>
      <p:ext uri="{BB962C8B-B14F-4D97-AF65-F5344CB8AC3E}">
        <p14:creationId xmlns:p14="http://schemas.microsoft.com/office/powerpoint/2010/main" val="377987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861124-9CA6-C2E1-59B7-740E2738CC2F}"/>
              </a:ext>
            </a:extLst>
          </p:cNvPr>
          <p:cNvSpPr>
            <a:spLocks noGrp="1"/>
          </p:cNvSpPr>
          <p:nvPr>
            <p:ph type="title"/>
          </p:nvPr>
        </p:nvSpPr>
        <p:spPr>
          <a:xfrm>
            <a:off x="2186311" y="743181"/>
            <a:ext cx="7687610" cy="1268984"/>
          </a:xfrm>
        </p:spPr>
        <p:txBody>
          <a:bodyPr>
            <a:normAutofit/>
          </a:bodyPr>
          <a:lstStyle/>
          <a:p>
            <a:pPr algn="ctr" rtl="1"/>
            <a:r>
              <a:rPr lang="he-IL" u="sng" dirty="0"/>
              <a:t>מאפיינים חזקים עבור מודל -</a:t>
            </a:r>
            <a:r>
              <a:rPr lang="en-US" u="sng" dirty="0"/>
              <a:t>DGA</a:t>
            </a:r>
            <a:endParaRPr lang="en-IL" u="sng" dirty="0"/>
          </a:p>
        </p:txBody>
      </p:sp>
      <p:sp>
        <p:nvSpPr>
          <p:cNvPr id="3" name="מציין מיקום תוכן 2">
            <a:extLst>
              <a:ext uri="{FF2B5EF4-FFF2-40B4-BE49-F238E27FC236}">
                <a16:creationId xmlns:a16="http://schemas.microsoft.com/office/drawing/2014/main" id="{46F8673F-E9F5-BF1D-E17E-8638791DF214}"/>
              </a:ext>
            </a:extLst>
          </p:cNvPr>
          <p:cNvSpPr>
            <a:spLocks noGrp="1"/>
          </p:cNvSpPr>
          <p:nvPr>
            <p:ph idx="1"/>
          </p:nvPr>
        </p:nvSpPr>
        <p:spPr>
          <a:xfrm>
            <a:off x="1001718" y="1628394"/>
            <a:ext cx="9003971" cy="3601212"/>
          </a:xfrm>
        </p:spPr>
        <p:txBody>
          <a:bodyPr/>
          <a:lstStyle/>
          <a:p>
            <a:pPr marL="0" indent="0" algn="r" rtl="1">
              <a:buNone/>
            </a:pPr>
            <a:r>
              <a:rPr lang="he-IL" dirty="0"/>
              <a:t>בתוך כל דאטה סט היו כמה מאפיינים חזקים שבאמצעותם יכולנו לזהות כמעט במדויק האם הדומיין הוא זדוני או לא, אותם מאפיינים היו:</a:t>
            </a:r>
          </a:p>
          <a:p>
            <a:r>
              <a:rPr lang="en-US" dirty="0"/>
              <a:t>Vowel Ratio</a:t>
            </a:r>
            <a:endParaRPr lang="he-IL" dirty="0"/>
          </a:p>
          <a:p>
            <a:r>
              <a:rPr lang="en-US" sz="2400" b="0" i="0" dirty="0">
                <a:solidFill>
                  <a:srgbClr val="000000"/>
                </a:solidFill>
                <a:effectLst/>
                <a:latin typeface="Helvetica Neue"/>
              </a:rPr>
              <a:t>SNM: Subdomain Length Mean</a:t>
            </a:r>
            <a:endParaRPr lang="he-IL" sz="2400" b="0" i="0" dirty="0">
              <a:solidFill>
                <a:srgbClr val="000000"/>
              </a:solidFill>
              <a:effectLst/>
              <a:latin typeface="Helvetica Neue"/>
            </a:endParaRPr>
          </a:p>
          <a:p>
            <a:r>
              <a:rPr lang="en-US" dirty="0"/>
              <a:t>DNL: </a:t>
            </a:r>
            <a:r>
              <a:rPr lang="en-US" sz="2400" b="0" i="0" dirty="0">
                <a:solidFill>
                  <a:srgbClr val="000000"/>
                </a:solidFill>
                <a:effectLst/>
                <a:latin typeface="Helvetica Neue"/>
              </a:rPr>
              <a:t>Domain Name Length</a:t>
            </a:r>
            <a:endParaRPr lang="he-IL" dirty="0"/>
          </a:p>
          <a:p>
            <a:r>
              <a:rPr lang="en-US" dirty="0"/>
              <a:t>RCC: Ratio of consecutive consonants </a:t>
            </a:r>
            <a:br>
              <a:rPr lang="en-US" dirty="0"/>
            </a:br>
            <a:r>
              <a:rPr lang="he-IL" dirty="0"/>
              <a:t> (יחס עיצורים עוקבים)</a:t>
            </a:r>
          </a:p>
        </p:txBody>
      </p:sp>
      <p:pic>
        <p:nvPicPr>
          <p:cNvPr id="5" name="Picture 4">
            <a:extLst>
              <a:ext uri="{FF2B5EF4-FFF2-40B4-BE49-F238E27FC236}">
                <a16:creationId xmlns:a16="http://schemas.microsoft.com/office/drawing/2014/main" id="{A82F4E58-27EA-2955-BA18-3DE792C2285E}"/>
              </a:ext>
            </a:extLst>
          </p:cNvPr>
          <p:cNvPicPr>
            <a:picLocks noChangeAspect="1"/>
          </p:cNvPicPr>
          <p:nvPr/>
        </p:nvPicPr>
        <p:blipFill>
          <a:blip r:embed="rId2"/>
          <a:stretch>
            <a:fillRect/>
          </a:stretch>
        </p:blipFill>
        <p:spPr>
          <a:xfrm>
            <a:off x="7040563" y="2997236"/>
            <a:ext cx="4624387" cy="2550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706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8EE9B4-1A9E-D3B5-673A-F7D85E8BF1A8}"/>
              </a:ext>
            </a:extLst>
          </p:cNvPr>
          <p:cNvSpPr>
            <a:spLocks noGrp="1"/>
          </p:cNvSpPr>
          <p:nvPr>
            <p:ph type="title"/>
          </p:nvPr>
        </p:nvSpPr>
        <p:spPr>
          <a:xfrm>
            <a:off x="2428083" y="715472"/>
            <a:ext cx="7335835" cy="1268984"/>
          </a:xfrm>
        </p:spPr>
        <p:txBody>
          <a:bodyPr/>
          <a:lstStyle/>
          <a:p>
            <a:pPr algn="ctr"/>
            <a:r>
              <a:rPr lang="he-IL" u="sng" dirty="0">
                <a:latin typeface="Arial" panose="020B0604020202020204" pitchFamily="34" charset="0"/>
                <a:cs typeface="Arial" panose="020B0604020202020204" pitchFamily="34" charset="0"/>
              </a:rPr>
              <a:t>תיאור הפרויקט</a:t>
            </a:r>
            <a:endParaRPr lang="en-IL" u="sng" dirty="0">
              <a:latin typeface="Arial" panose="020B060402020202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E89D0804-0F99-525F-D147-C5B09B17A60F}"/>
              </a:ext>
            </a:extLst>
          </p:cNvPr>
          <p:cNvSpPr>
            <a:spLocks noGrp="1"/>
          </p:cNvSpPr>
          <p:nvPr>
            <p:ph idx="1"/>
          </p:nvPr>
        </p:nvSpPr>
        <p:spPr>
          <a:xfrm>
            <a:off x="2428082" y="1716983"/>
            <a:ext cx="7335835" cy="1173702"/>
          </a:xfrm>
        </p:spPr>
        <p:txBody>
          <a:bodyPr>
            <a:normAutofit lnSpcReduction="10000"/>
          </a:bodyPr>
          <a:lstStyle/>
          <a:p>
            <a:pPr marL="0" indent="0" algn="ctr">
              <a:buNone/>
            </a:pPr>
            <a:r>
              <a:rPr lang="he-IL" dirty="0"/>
              <a:t>במסגרת המחקר שלנו יצרנו מודל שמאפשר לבצע בדיקה בזמן אמת לכל דומיין שרוצים לגשת אליו ולקבוע האם הוא זדוני או תקין.</a:t>
            </a:r>
            <a:endParaRPr lang="en-IL" dirty="0"/>
          </a:p>
        </p:txBody>
      </p:sp>
      <p:pic>
        <p:nvPicPr>
          <p:cNvPr id="5" name="Picture 4" descr="Diagram">
            <a:extLst>
              <a:ext uri="{FF2B5EF4-FFF2-40B4-BE49-F238E27FC236}">
                <a16:creationId xmlns:a16="http://schemas.microsoft.com/office/drawing/2014/main" id="{100A83C2-637B-8B7F-9779-BA8E1F7ED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775" y="3191742"/>
            <a:ext cx="4158451" cy="2796673"/>
          </a:xfrm>
          <a:prstGeom prst="rect">
            <a:avLst/>
          </a:prstGeom>
        </p:spPr>
      </p:pic>
    </p:spTree>
    <p:extLst>
      <p:ext uri="{BB962C8B-B14F-4D97-AF65-F5344CB8AC3E}">
        <p14:creationId xmlns:p14="http://schemas.microsoft.com/office/powerpoint/2010/main" val="2022744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1853576" y="562898"/>
            <a:ext cx="8484849" cy="747610"/>
          </a:xfrm>
        </p:spPr>
        <p:txBody>
          <a:bodyPr>
            <a:normAutofit/>
          </a:bodyPr>
          <a:lstStyle/>
          <a:p>
            <a:pPr algn="ctr"/>
            <a:r>
              <a:rPr lang="he-IL" u="sng" dirty="0"/>
              <a:t>אימון מודלים עבור הדאטה סט הראשון</a:t>
            </a:r>
            <a:endParaRPr lang="en-IL" u="sng" dirty="0"/>
          </a:p>
        </p:txBody>
      </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2008402" y="1669556"/>
            <a:ext cx="8175197" cy="2887204"/>
          </a:xfrm>
        </p:spPr>
        <p:txBody>
          <a:bodyPr>
            <a:normAutofit/>
          </a:bodyPr>
          <a:lstStyle/>
          <a:p>
            <a:pPr marL="0" indent="0" algn="r" rtl="1">
              <a:buNone/>
            </a:pPr>
            <a:r>
              <a:rPr lang="he-IL" dirty="0"/>
              <a:t>במהלך הפרויקט אימנו 3 מודלים :</a:t>
            </a:r>
            <a:endParaRPr lang="en-US" dirty="0"/>
          </a:p>
          <a:p>
            <a:pPr marL="0" indent="0" algn="r">
              <a:buNone/>
            </a:pPr>
            <a:endParaRPr lang="he-IL" dirty="0"/>
          </a:p>
          <a:p>
            <a:r>
              <a:rPr lang="en-US" dirty="0"/>
              <a:t>Decision Tree: 99.5% Accuracy, 100% F1-Score</a:t>
            </a:r>
          </a:p>
          <a:p>
            <a:r>
              <a:rPr lang="en-US" dirty="0"/>
              <a:t>Random Forest: 99.5% Accuracy, 100% F1-Score</a:t>
            </a:r>
          </a:p>
          <a:p>
            <a:r>
              <a:rPr lang="en-US" dirty="0"/>
              <a:t>MLP Algorithm: 99.4% Accuracy</a:t>
            </a:r>
          </a:p>
          <a:p>
            <a:pPr algn="r"/>
            <a:endParaRPr lang="he-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3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1949583" y="809039"/>
            <a:ext cx="8292834" cy="1036646"/>
          </a:xfrm>
        </p:spPr>
        <p:txBody>
          <a:bodyPr>
            <a:normAutofit/>
          </a:bodyPr>
          <a:lstStyle/>
          <a:p>
            <a:pPr algn="ctr" rtl="1"/>
            <a:r>
              <a:rPr lang="he-IL" sz="3600" u="sng" dirty="0"/>
              <a:t>תוצאות של המודל ה</a:t>
            </a:r>
            <a:r>
              <a:rPr lang="en-US" sz="3600" u="sng" dirty="0"/>
              <a:t>Random Forest </a:t>
            </a:r>
            <a:endParaRPr lang="en-IL" sz="36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תמונה 3" descr="תמונה שמכילה שולחן&#10;&#10;התיאור נוצר באופן אוטומטי">
            <a:extLst>
              <a:ext uri="{FF2B5EF4-FFF2-40B4-BE49-F238E27FC236}">
                <a16:creationId xmlns:a16="http://schemas.microsoft.com/office/drawing/2014/main" id="{56601AAB-56BF-B587-BE14-3F27D750E609}"/>
              </a:ext>
            </a:extLst>
          </p:cNvPr>
          <p:cNvPicPr>
            <a:picLocks noChangeAspect="1"/>
          </p:cNvPicPr>
          <p:nvPr/>
        </p:nvPicPr>
        <p:blipFill rotWithShape="1">
          <a:blip r:embed="rId2">
            <a:extLst>
              <a:ext uri="{28A0092B-C50C-407E-A947-70E740481C1C}">
                <a14:useLocalDpi xmlns:a14="http://schemas.microsoft.com/office/drawing/2010/main" val="0"/>
              </a:ext>
            </a:extLst>
          </a:blip>
          <a:srcRect l="-1" t="40016" r="-574"/>
          <a:stretch/>
        </p:blipFill>
        <p:spPr>
          <a:xfrm>
            <a:off x="1785552" y="1934412"/>
            <a:ext cx="8620896" cy="4067072"/>
          </a:xfrm>
          <a:prstGeom prst="rect">
            <a:avLst/>
          </a:prstGeom>
        </p:spPr>
      </p:pic>
    </p:spTree>
    <p:extLst>
      <p:ext uri="{BB962C8B-B14F-4D97-AF65-F5344CB8AC3E}">
        <p14:creationId xmlns:p14="http://schemas.microsoft.com/office/powerpoint/2010/main" val="245768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תמונה 5">
            <a:extLst>
              <a:ext uri="{FF2B5EF4-FFF2-40B4-BE49-F238E27FC236}">
                <a16:creationId xmlns:a16="http://schemas.microsoft.com/office/drawing/2014/main" id="{CC2E4B2C-56E5-5709-6D6A-1B098B50A07F}"/>
              </a:ext>
            </a:extLst>
          </p:cNvPr>
          <p:cNvPicPr>
            <a:picLocks noChangeAspect="1"/>
          </p:cNvPicPr>
          <p:nvPr/>
        </p:nvPicPr>
        <p:blipFill rotWithShape="1">
          <a:blip r:embed="rId2">
            <a:extLst>
              <a:ext uri="{28A0092B-C50C-407E-A947-70E740481C1C}">
                <a14:useLocalDpi xmlns:a14="http://schemas.microsoft.com/office/drawing/2010/main" val="0"/>
              </a:ext>
            </a:extLst>
          </a:blip>
          <a:srcRect t="32778" r="-34"/>
          <a:stretch/>
        </p:blipFill>
        <p:spPr>
          <a:xfrm>
            <a:off x="1729983" y="1904100"/>
            <a:ext cx="8732035" cy="4174322"/>
          </a:xfrm>
          <a:prstGeom prst="rect">
            <a:avLst/>
          </a:prstGeom>
        </p:spPr>
      </p:pic>
      <p:sp>
        <p:nvSpPr>
          <p:cNvPr id="7" name="כותרת 1">
            <a:extLst>
              <a:ext uri="{FF2B5EF4-FFF2-40B4-BE49-F238E27FC236}">
                <a16:creationId xmlns:a16="http://schemas.microsoft.com/office/drawing/2014/main" id="{8B93F7B9-6898-C543-8EA5-E4A82C55622F}"/>
              </a:ext>
            </a:extLst>
          </p:cNvPr>
          <p:cNvSpPr>
            <a:spLocks noGrp="1"/>
          </p:cNvSpPr>
          <p:nvPr>
            <p:ph type="title"/>
          </p:nvPr>
        </p:nvSpPr>
        <p:spPr>
          <a:xfrm>
            <a:off x="1949583" y="809039"/>
            <a:ext cx="8292834" cy="1036646"/>
          </a:xfrm>
        </p:spPr>
        <p:txBody>
          <a:bodyPr>
            <a:normAutofit/>
          </a:bodyPr>
          <a:lstStyle/>
          <a:p>
            <a:pPr algn="ctr" rtl="1"/>
            <a:r>
              <a:rPr lang="he-IL" sz="3600" u="sng" dirty="0"/>
              <a:t>תוצאות של המודל ה</a:t>
            </a:r>
            <a:r>
              <a:rPr lang="en-US" sz="3600" u="sng" dirty="0"/>
              <a:t>Decision Tree </a:t>
            </a:r>
            <a:endParaRPr lang="en-IL" sz="3600" u="sng" dirty="0"/>
          </a:p>
        </p:txBody>
      </p:sp>
    </p:spTree>
    <p:extLst>
      <p:ext uri="{BB962C8B-B14F-4D97-AF65-F5344CB8AC3E}">
        <p14:creationId xmlns:p14="http://schemas.microsoft.com/office/powerpoint/2010/main" val="122422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כותרת 1">
            <a:extLst>
              <a:ext uri="{FF2B5EF4-FFF2-40B4-BE49-F238E27FC236}">
                <a16:creationId xmlns:a16="http://schemas.microsoft.com/office/drawing/2014/main" id="{8B93F7B9-6898-C543-8EA5-E4A82C55622F}"/>
              </a:ext>
            </a:extLst>
          </p:cNvPr>
          <p:cNvSpPr>
            <a:spLocks noGrp="1"/>
          </p:cNvSpPr>
          <p:nvPr>
            <p:ph type="title"/>
          </p:nvPr>
        </p:nvSpPr>
        <p:spPr>
          <a:xfrm>
            <a:off x="1949583" y="809039"/>
            <a:ext cx="8292834" cy="1036646"/>
          </a:xfrm>
        </p:spPr>
        <p:txBody>
          <a:bodyPr>
            <a:normAutofit/>
          </a:bodyPr>
          <a:lstStyle/>
          <a:p>
            <a:pPr algn="ctr" rtl="1"/>
            <a:r>
              <a:rPr lang="he-IL" sz="3600" u="sng" dirty="0"/>
              <a:t>תוצאות של המודל ה</a:t>
            </a:r>
            <a:r>
              <a:rPr lang="en-US" sz="3600" u="sng" dirty="0"/>
              <a:t>MLP </a:t>
            </a:r>
            <a:endParaRPr lang="en-IL" sz="3600" u="sng" dirty="0"/>
          </a:p>
        </p:txBody>
      </p:sp>
      <p:pic>
        <p:nvPicPr>
          <p:cNvPr id="3" name="Picture 2">
            <a:extLst>
              <a:ext uri="{FF2B5EF4-FFF2-40B4-BE49-F238E27FC236}">
                <a16:creationId xmlns:a16="http://schemas.microsoft.com/office/drawing/2014/main" id="{695D4F8C-6CC7-16A4-58CF-6D240A0BB95D}"/>
              </a:ext>
            </a:extLst>
          </p:cNvPr>
          <p:cNvPicPr>
            <a:picLocks noChangeAspect="1"/>
          </p:cNvPicPr>
          <p:nvPr/>
        </p:nvPicPr>
        <p:blipFill>
          <a:blip r:embed="rId2"/>
          <a:stretch>
            <a:fillRect/>
          </a:stretch>
        </p:blipFill>
        <p:spPr>
          <a:xfrm>
            <a:off x="2727469" y="1485382"/>
            <a:ext cx="6737063" cy="2905124"/>
          </a:xfrm>
          <a:prstGeom prst="rect">
            <a:avLst/>
          </a:prstGeom>
        </p:spPr>
      </p:pic>
      <p:pic>
        <p:nvPicPr>
          <p:cNvPr id="5" name="Picture 4">
            <a:extLst>
              <a:ext uri="{FF2B5EF4-FFF2-40B4-BE49-F238E27FC236}">
                <a16:creationId xmlns:a16="http://schemas.microsoft.com/office/drawing/2014/main" id="{75170F4F-8629-DDB7-7023-52F618796825}"/>
              </a:ext>
            </a:extLst>
          </p:cNvPr>
          <p:cNvPicPr>
            <a:picLocks noChangeAspect="1"/>
          </p:cNvPicPr>
          <p:nvPr/>
        </p:nvPicPr>
        <p:blipFill>
          <a:blip r:embed="rId3"/>
          <a:stretch>
            <a:fillRect/>
          </a:stretch>
        </p:blipFill>
        <p:spPr>
          <a:xfrm>
            <a:off x="3459182" y="4564898"/>
            <a:ext cx="5181537" cy="1416497"/>
          </a:xfrm>
          <a:prstGeom prst="rect">
            <a:avLst/>
          </a:prstGeom>
        </p:spPr>
      </p:pic>
    </p:spTree>
    <p:extLst>
      <p:ext uri="{BB962C8B-B14F-4D97-AF65-F5344CB8AC3E}">
        <p14:creationId xmlns:p14="http://schemas.microsoft.com/office/powerpoint/2010/main" val="242193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1935480" y="562898"/>
            <a:ext cx="8484849" cy="747610"/>
          </a:xfrm>
        </p:spPr>
        <p:txBody>
          <a:bodyPr>
            <a:normAutofit/>
          </a:bodyPr>
          <a:lstStyle/>
          <a:p>
            <a:pPr algn="ctr"/>
            <a:r>
              <a:rPr lang="he-IL" u="sng" dirty="0"/>
              <a:t>אימון מודלים עבור הדאטה סט השני</a:t>
            </a:r>
            <a:endParaRPr lang="en-IL" u="sng" dirty="0"/>
          </a:p>
        </p:txBody>
      </p:sp>
      <p:sp>
        <p:nvSpPr>
          <p:cNvPr id="3" name="מציין מיקום תוכן 2">
            <a:extLst>
              <a:ext uri="{FF2B5EF4-FFF2-40B4-BE49-F238E27FC236}">
                <a16:creationId xmlns:a16="http://schemas.microsoft.com/office/drawing/2014/main" id="{EC24B0E1-BE94-254A-F5E8-8410674027E7}"/>
              </a:ext>
            </a:extLst>
          </p:cNvPr>
          <p:cNvSpPr>
            <a:spLocks noGrp="1"/>
          </p:cNvSpPr>
          <p:nvPr>
            <p:ph idx="1"/>
          </p:nvPr>
        </p:nvSpPr>
        <p:spPr>
          <a:xfrm>
            <a:off x="2090305" y="1669556"/>
            <a:ext cx="8330024" cy="2887204"/>
          </a:xfrm>
        </p:spPr>
        <p:txBody>
          <a:bodyPr>
            <a:normAutofit fontScale="92500"/>
          </a:bodyPr>
          <a:lstStyle/>
          <a:p>
            <a:pPr marL="0" indent="0" algn="r" rtl="1">
              <a:buNone/>
            </a:pPr>
            <a:r>
              <a:rPr lang="he-IL" dirty="0"/>
              <a:t>במהלך הפרויקט אימנו 4 מודלים:</a:t>
            </a:r>
            <a:endParaRPr lang="en-US" dirty="0"/>
          </a:p>
          <a:p>
            <a:pPr marL="0" indent="0" algn="r" rtl="1">
              <a:buNone/>
            </a:pPr>
            <a:endParaRPr lang="he-IL" dirty="0"/>
          </a:p>
          <a:p>
            <a:pPr algn="l"/>
            <a:r>
              <a:rPr lang="en-US" dirty="0"/>
              <a:t>Decision Tree: 75% Accuracy, 79% F1-Score</a:t>
            </a:r>
          </a:p>
          <a:p>
            <a:pPr algn="l"/>
            <a:r>
              <a:rPr lang="en-US" dirty="0"/>
              <a:t>Random Forest: 76% Accuracy, 79% F1-Score</a:t>
            </a:r>
          </a:p>
          <a:p>
            <a:pPr algn="l"/>
            <a:r>
              <a:rPr lang="en-US" sz="2400" dirty="0"/>
              <a:t>Gradient Boosting Classifier</a:t>
            </a:r>
            <a:r>
              <a:rPr lang="en-US" dirty="0"/>
              <a:t>: 83% Accuracy, 84% F1-Score</a:t>
            </a:r>
          </a:p>
          <a:p>
            <a:pPr algn="l"/>
            <a:r>
              <a:rPr lang="en-US" dirty="0"/>
              <a:t>MLP Algorithm: 76% Accuracy</a:t>
            </a:r>
          </a:p>
          <a:p>
            <a:pPr algn="r" rtl="1"/>
            <a:endParaRPr lang="he-IL"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627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תמונה 3" descr="תמונה שמכילה טקסט&#10;&#10;התיאור נוצר באופן אוטומטי">
            <a:extLst>
              <a:ext uri="{FF2B5EF4-FFF2-40B4-BE49-F238E27FC236}">
                <a16:creationId xmlns:a16="http://schemas.microsoft.com/office/drawing/2014/main" id="{59035343-7CE8-EA21-6ADF-E2D8CD3EE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730" y="1925117"/>
            <a:ext cx="8130540" cy="4161993"/>
          </a:xfrm>
          <a:prstGeom prst="rect">
            <a:avLst/>
          </a:prstGeom>
        </p:spPr>
      </p:pic>
      <p:sp>
        <p:nvSpPr>
          <p:cNvPr id="7" name="כותרת 1">
            <a:extLst>
              <a:ext uri="{FF2B5EF4-FFF2-40B4-BE49-F238E27FC236}">
                <a16:creationId xmlns:a16="http://schemas.microsoft.com/office/drawing/2014/main" id="{E48A008E-F737-213F-66F7-CC1079BDE4E3}"/>
              </a:ext>
            </a:extLst>
          </p:cNvPr>
          <p:cNvSpPr>
            <a:spLocks noGrp="1"/>
          </p:cNvSpPr>
          <p:nvPr>
            <p:ph type="title"/>
          </p:nvPr>
        </p:nvSpPr>
        <p:spPr>
          <a:xfrm>
            <a:off x="1949583" y="809039"/>
            <a:ext cx="8292834" cy="1036646"/>
          </a:xfrm>
        </p:spPr>
        <p:txBody>
          <a:bodyPr>
            <a:normAutofit/>
          </a:bodyPr>
          <a:lstStyle/>
          <a:p>
            <a:pPr algn="ctr" rtl="1"/>
            <a:r>
              <a:rPr lang="he-IL" sz="3600" u="sng" dirty="0"/>
              <a:t>תוצאות של המודל ה</a:t>
            </a:r>
            <a:r>
              <a:rPr lang="en-US" sz="3600" u="sng" dirty="0"/>
              <a:t>Gradient Boosting </a:t>
            </a:r>
            <a:endParaRPr lang="en-IL" sz="3600" u="sng" dirty="0"/>
          </a:p>
        </p:txBody>
      </p:sp>
    </p:spTree>
    <p:extLst>
      <p:ext uri="{BB962C8B-B14F-4D97-AF65-F5344CB8AC3E}">
        <p14:creationId xmlns:p14="http://schemas.microsoft.com/office/powerpoint/2010/main" val="406859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תמונה 5" descr="תמונה שמכילה טקסט&#10;&#10;התיאור נוצר באופן אוטומטי">
            <a:extLst>
              <a:ext uri="{FF2B5EF4-FFF2-40B4-BE49-F238E27FC236}">
                <a16:creationId xmlns:a16="http://schemas.microsoft.com/office/drawing/2014/main" id="{888DC2B9-E80C-0DF4-9302-F197312C1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750" y="1846303"/>
            <a:ext cx="8174501" cy="4218329"/>
          </a:xfrm>
          <a:prstGeom prst="rect">
            <a:avLst/>
          </a:prstGeom>
        </p:spPr>
      </p:pic>
      <p:sp>
        <p:nvSpPr>
          <p:cNvPr id="3" name="כותרת 1">
            <a:extLst>
              <a:ext uri="{FF2B5EF4-FFF2-40B4-BE49-F238E27FC236}">
                <a16:creationId xmlns:a16="http://schemas.microsoft.com/office/drawing/2014/main" id="{C62AF05A-4720-6711-B393-2A8D530DC109}"/>
              </a:ext>
            </a:extLst>
          </p:cNvPr>
          <p:cNvSpPr txBox="1">
            <a:spLocks/>
          </p:cNvSpPr>
          <p:nvPr/>
        </p:nvSpPr>
        <p:spPr>
          <a:xfrm>
            <a:off x="1949583" y="809039"/>
            <a:ext cx="8292834" cy="10366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rtl="1"/>
            <a:r>
              <a:rPr lang="he-IL" sz="3600" u="sng"/>
              <a:t>תוצאות של המודל ה</a:t>
            </a:r>
            <a:r>
              <a:rPr lang="en-US" sz="3600" u="sng"/>
              <a:t>Random Forest </a:t>
            </a:r>
            <a:endParaRPr lang="en-IL" sz="3600" u="sng" dirty="0"/>
          </a:p>
        </p:txBody>
      </p:sp>
    </p:spTree>
    <p:extLst>
      <p:ext uri="{BB962C8B-B14F-4D97-AF65-F5344CB8AC3E}">
        <p14:creationId xmlns:p14="http://schemas.microsoft.com/office/powerpoint/2010/main" val="3706369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כותרת 1">
            <a:extLst>
              <a:ext uri="{FF2B5EF4-FFF2-40B4-BE49-F238E27FC236}">
                <a16:creationId xmlns:a16="http://schemas.microsoft.com/office/drawing/2014/main" id="{8B93F7B9-6898-C543-8EA5-E4A82C55622F}"/>
              </a:ext>
            </a:extLst>
          </p:cNvPr>
          <p:cNvSpPr>
            <a:spLocks noGrp="1"/>
          </p:cNvSpPr>
          <p:nvPr>
            <p:ph type="title"/>
          </p:nvPr>
        </p:nvSpPr>
        <p:spPr>
          <a:xfrm>
            <a:off x="1949583" y="809039"/>
            <a:ext cx="8292834" cy="1036646"/>
          </a:xfrm>
        </p:spPr>
        <p:txBody>
          <a:bodyPr>
            <a:normAutofit/>
          </a:bodyPr>
          <a:lstStyle/>
          <a:p>
            <a:pPr algn="ctr" rtl="1"/>
            <a:r>
              <a:rPr lang="he-IL" sz="3600" u="sng" dirty="0"/>
              <a:t>תוצאות של המודל ה</a:t>
            </a:r>
            <a:r>
              <a:rPr lang="en-US" sz="3600" u="sng" dirty="0"/>
              <a:t>MLP </a:t>
            </a:r>
            <a:endParaRPr lang="en-IL" sz="3600" u="sng" dirty="0"/>
          </a:p>
        </p:txBody>
      </p:sp>
      <p:pic>
        <p:nvPicPr>
          <p:cNvPr id="4" name="Picture 3">
            <a:extLst>
              <a:ext uri="{FF2B5EF4-FFF2-40B4-BE49-F238E27FC236}">
                <a16:creationId xmlns:a16="http://schemas.microsoft.com/office/drawing/2014/main" id="{8C38413B-FC11-9683-0402-C8E971108F82}"/>
              </a:ext>
            </a:extLst>
          </p:cNvPr>
          <p:cNvPicPr>
            <a:picLocks noChangeAspect="1"/>
          </p:cNvPicPr>
          <p:nvPr/>
        </p:nvPicPr>
        <p:blipFill>
          <a:blip r:embed="rId2"/>
          <a:stretch>
            <a:fillRect/>
          </a:stretch>
        </p:blipFill>
        <p:spPr>
          <a:xfrm>
            <a:off x="2804412" y="1525681"/>
            <a:ext cx="6583176" cy="2823092"/>
          </a:xfrm>
          <a:prstGeom prst="rect">
            <a:avLst/>
          </a:prstGeom>
        </p:spPr>
      </p:pic>
      <p:pic>
        <p:nvPicPr>
          <p:cNvPr id="8" name="Picture 7">
            <a:extLst>
              <a:ext uri="{FF2B5EF4-FFF2-40B4-BE49-F238E27FC236}">
                <a16:creationId xmlns:a16="http://schemas.microsoft.com/office/drawing/2014/main" id="{7B1D3684-A24D-57FB-6840-5157861A1927}"/>
              </a:ext>
            </a:extLst>
          </p:cNvPr>
          <p:cNvPicPr>
            <a:picLocks noChangeAspect="1"/>
          </p:cNvPicPr>
          <p:nvPr/>
        </p:nvPicPr>
        <p:blipFill>
          <a:blip r:embed="rId3"/>
          <a:stretch>
            <a:fillRect/>
          </a:stretch>
        </p:blipFill>
        <p:spPr>
          <a:xfrm>
            <a:off x="3719513" y="4550888"/>
            <a:ext cx="4752973" cy="1281112"/>
          </a:xfrm>
          <a:prstGeom prst="rect">
            <a:avLst/>
          </a:prstGeom>
        </p:spPr>
      </p:pic>
    </p:spTree>
    <p:extLst>
      <p:ext uri="{BB962C8B-B14F-4D97-AF65-F5344CB8AC3E}">
        <p14:creationId xmlns:p14="http://schemas.microsoft.com/office/powerpoint/2010/main" val="11639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כותרת 1">
            <a:extLst>
              <a:ext uri="{FF2B5EF4-FFF2-40B4-BE49-F238E27FC236}">
                <a16:creationId xmlns:a16="http://schemas.microsoft.com/office/drawing/2014/main" id="{CD1CCAE8-AC36-F1F5-AE56-D78830A276D9}"/>
              </a:ext>
            </a:extLst>
          </p:cNvPr>
          <p:cNvSpPr>
            <a:spLocks noGrp="1"/>
          </p:cNvSpPr>
          <p:nvPr>
            <p:ph type="title"/>
          </p:nvPr>
        </p:nvSpPr>
        <p:spPr>
          <a:xfrm>
            <a:off x="2398555" y="252566"/>
            <a:ext cx="7858340" cy="1036646"/>
          </a:xfrm>
        </p:spPr>
        <p:txBody>
          <a:bodyPr>
            <a:normAutofit/>
          </a:bodyPr>
          <a:lstStyle/>
          <a:p>
            <a:pPr algn="ctr" rtl="1"/>
            <a:r>
              <a:rPr lang="he-IL" sz="4400" u="sng" dirty="0"/>
              <a:t>סיכום והרחבת הפרויקט</a:t>
            </a:r>
            <a:endParaRPr lang="en-IL" sz="4400" u="sng" dirty="0"/>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תיבת טקסט 2">
            <a:extLst>
              <a:ext uri="{FF2B5EF4-FFF2-40B4-BE49-F238E27FC236}">
                <a16:creationId xmlns:a16="http://schemas.microsoft.com/office/drawing/2014/main" id="{8B92F8DF-C224-E8B4-E6B5-FDE4622F2B33}"/>
              </a:ext>
            </a:extLst>
          </p:cNvPr>
          <p:cNvSpPr txBox="1"/>
          <p:nvPr/>
        </p:nvSpPr>
        <p:spPr>
          <a:xfrm>
            <a:off x="1885265" y="1289908"/>
            <a:ext cx="8884920" cy="4524315"/>
          </a:xfrm>
          <a:prstGeom prst="rect">
            <a:avLst/>
          </a:prstGeom>
          <a:noFill/>
        </p:spPr>
        <p:txBody>
          <a:bodyPr wrap="square" rtlCol="0">
            <a:spAutoFit/>
          </a:bodyPr>
          <a:lstStyle/>
          <a:p>
            <a:r>
              <a:rPr lang="he-IL" sz="2400" dirty="0"/>
              <a:t>במהלך הפרויקט יצרנו מודל בסיסי ראשוני שאותו אימנו על דאטה סט שמכיל 320 אלף דומיינים שמחציתם זדוניים .</a:t>
            </a:r>
          </a:p>
          <a:p>
            <a:r>
              <a:rPr lang="he-IL" sz="2400" dirty="0"/>
              <a:t>המודל עבד מצוין והראה תוצאות דיוק זיהוי טובות אך הוא מכסה כמות קטנה של סוגי דומיינים.</a:t>
            </a:r>
          </a:p>
          <a:p>
            <a:endParaRPr lang="he-IL" sz="2400" dirty="0"/>
          </a:p>
          <a:p>
            <a:r>
              <a:rPr lang="he-IL" sz="2400" dirty="0"/>
              <a:t>במודל החדש בחרנו לאמן על סוג דאטה נוסף שנוצר ע"י </a:t>
            </a:r>
            <a:r>
              <a:rPr lang="en-US" sz="2400" dirty="0"/>
              <a:t>DGA</a:t>
            </a:r>
            <a:r>
              <a:rPr lang="he-IL" sz="2400" dirty="0"/>
              <a:t>.</a:t>
            </a:r>
          </a:p>
          <a:p>
            <a:r>
              <a:rPr lang="he-IL" sz="2400" dirty="0"/>
              <a:t>ל – </a:t>
            </a:r>
            <a:r>
              <a:rPr lang="en-US" sz="2400" dirty="0"/>
              <a:t>DGA</a:t>
            </a:r>
            <a:r>
              <a:rPr lang="he-IL" sz="2400" dirty="0"/>
              <a:t> יש הרבה סוגים שונים של אלגוריתמים שמהווים משפחות שונות של דומיינים, בפרויקט שלנו התאמנו על 25 משפחות שונות מתוך 50+ משפחות מוכרות אחרות.</a:t>
            </a:r>
          </a:p>
          <a:p>
            <a:r>
              <a:rPr lang="he-IL" sz="2400" dirty="0"/>
              <a:t>מבחינת הרחבת הפרויקט אפשר לאמן את המודל על אלגוריתמים נוספים שלא השתמשנו בהם וכמו כן בכל פעם שמגלים אלגוריתם חדש לאמן את המודל גם עליו ובכך לכסות כמות גדולה יותר של סוגים שונים של דומיינים.</a:t>
            </a:r>
          </a:p>
        </p:txBody>
      </p:sp>
    </p:spTree>
    <p:extLst>
      <p:ext uri="{BB962C8B-B14F-4D97-AF65-F5344CB8AC3E}">
        <p14:creationId xmlns:p14="http://schemas.microsoft.com/office/powerpoint/2010/main" val="252593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8EE9B4-1A9E-D3B5-673A-F7D85E8BF1A8}"/>
              </a:ext>
            </a:extLst>
          </p:cNvPr>
          <p:cNvSpPr>
            <a:spLocks noGrp="1"/>
          </p:cNvSpPr>
          <p:nvPr>
            <p:ph type="title"/>
          </p:nvPr>
        </p:nvSpPr>
        <p:spPr>
          <a:xfrm>
            <a:off x="2521853" y="715472"/>
            <a:ext cx="7335835" cy="1268984"/>
          </a:xfrm>
        </p:spPr>
        <p:txBody>
          <a:bodyPr/>
          <a:lstStyle/>
          <a:p>
            <a:pPr algn="ctr"/>
            <a:r>
              <a:rPr lang="he-IL" u="sng" dirty="0">
                <a:latin typeface="Arial" panose="020B0604020202020204" pitchFamily="34" charset="0"/>
                <a:cs typeface="Arial" panose="020B0604020202020204" pitchFamily="34" charset="0"/>
              </a:rPr>
              <a:t>עבודות קודמות</a:t>
            </a:r>
            <a:endParaRPr lang="en-IL" u="sng" dirty="0">
              <a:latin typeface="Arial" panose="020B0604020202020204" pitchFamily="34" charset="0"/>
              <a:cs typeface="Arial" panose="020B0604020202020204" pitchFamily="34" charset="0"/>
            </a:endParaRPr>
          </a:p>
        </p:txBody>
      </p:sp>
      <p:sp>
        <p:nvSpPr>
          <p:cNvPr id="3" name="מציין מיקום תוכן 2">
            <a:extLst>
              <a:ext uri="{FF2B5EF4-FFF2-40B4-BE49-F238E27FC236}">
                <a16:creationId xmlns:a16="http://schemas.microsoft.com/office/drawing/2014/main" id="{E89D0804-0F99-525F-D147-C5B09B17A60F}"/>
              </a:ext>
            </a:extLst>
          </p:cNvPr>
          <p:cNvSpPr>
            <a:spLocks noGrp="1"/>
          </p:cNvSpPr>
          <p:nvPr>
            <p:ph idx="1"/>
          </p:nvPr>
        </p:nvSpPr>
        <p:spPr>
          <a:xfrm>
            <a:off x="2119307" y="1628394"/>
            <a:ext cx="7953387" cy="1586754"/>
          </a:xfrm>
        </p:spPr>
        <p:txBody>
          <a:bodyPr>
            <a:normAutofit/>
          </a:bodyPr>
          <a:lstStyle/>
          <a:p>
            <a:pPr marL="0" indent="0" algn="ctr">
              <a:buNone/>
            </a:pPr>
            <a:r>
              <a:rPr lang="he-IL" dirty="0"/>
              <a:t>אם כי קיימות כיום טכניקות אנטי-</a:t>
            </a:r>
            <a:r>
              <a:rPr lang="he-IL" dirty="0" err="1"/>
              <a:t>פישינג</a:t>
            </a:r>
            <a:r>
              <a:rPr lang="he-IL" dirty="0"/>
              <a:t> רבות, עדיין קיים אתגר להשיג זיהוי בדיוק גבוהה עם יחס נמוך של זיהוי שלילי. בתמונה מוצגות תוצאות של מספר טכניקות שונות הקשורות לאנטי-</a:t>
            </a:r>
            <a:r>
              <a:rPr lang="he-IL" dirty="0" err="1"/>
              <a:t>פישינג</a:t>
            </a:r>
            <a:r>
              <a:rPr lang="he-IL" dirty="0"/>
              <a:t>.</a:t>
            </a:r>
          </a:p>
        </p:txBody>
      </p:sp>
      <p:pic>
        <p:nvPicPr>
          <p:cNvPr id="6" name="תמונה 4" descr="תמונה שמכילה טקסט, קבלה, צילום מסך&#10;&#10;התיאור נוצר באופן אוטומטי">
            <a:extLst>
              <a:ext uri="{FF2B5EF4-FFF2-40B4-BE49-F238E27FC236}">
                <a16:creationId xmlns:a16="http://schemas.microsoft.com/office/drawing/2014/main" id="{A0AE7019-014E-21C8-127A-8E211DE1F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560" y="3489709"/>
            <a:ext cx="5646420" cy="2179320"/>
          </a:xfrm>
          <a:prstGeom prst="rect">
            <a:avLst/>
          </a:prstGeom>
        </p:spPr>
      </p:pic>
    </p:spTree>
    <p:extLst>
      <p:ext uri="{BB962C8B-B14F-4D97-AF65-F5344CB8AC3E}">
        <p14:creationId xmlns:p14="http://schemas.microsoft.com/office/powerpoint/2010/main" val="381672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B17BD7-B287-8385-689C-89F399F0C499}"/>
              </a:ext>
            </a:extLst>
          </p:cNvPr>
          <p:cNvSpPr>
            <a:spLocks noGrp="1"/>
          </p:cNvSpPr>
          <p:nvPr>
            <p:ph type="title"/>
          </p:nvPr>
        </p:nvSpPr>
        <p:spPr>
          <a:xfrm>
            <a:off x="2671865" y="891032"/>
            <a:ext cx="7335835" cy="849278"/>
          </a:xfrm>
        </p:spPr>
        <p:txBody>
          <a:bodyPr/>
          <a:lstStyle/>
          <a:p>
            <a:pPr algn="ctr"/>
            <a:r>
              <a:rPr lang="he-IL" u="sng" dirty="0"/>
              <a:t>החדשנות שלנו</a:t>
            </a:r>
            <a:endParaRPr lang="en-IL" u="sng" dirty="0"/>
          </a:p>
        </p:txBody>
      </p:sp>
      <p:sp>
        <p:nvSpPr>
          <p:cNvPr id="3" name="מציין מיקום תוכן 2">
            <a:extLst>
              <a:ext uri="{FF2B5EF4-FFF2-40B4-BE49-F238E27FC236}">
                <a16:creationId xmlns:a16="http://schemas.microsoft.com/office/drawing/2014/main" id="{AF77E572-615D-3A44-EE36-5FE47B1EA331}"/>
              </a:ext>
            </a:extLst>
          </p:cNvPr>
          <p:cNvSpPr>
            <a:spLocks noGrp="1"/>
          </p:cNvSpPr>
          <p:nvPr>
            <p:ph idx="1"/>
          </p:nvPr>
        </p:nvSpPr>
        <p:spPr>
          <a:xfrm>
            <a:off x="2261303" y="1787676"/>
            <a:ext cx="8156958" cy="3601212"/>
          </a:xfrm>
        </p:spPr>
        <p:txBody>
          <a:bodyPr>
            <a:normAutofit/>
          </a:bodyPr>
          <a:lstStyle/>
          <a:p>
            <a:pPr marL="0" indent="0" algn="r" rtl="1">
              <a:buNone/>
            </a:pPr>
            <a:r>
              <a:rPr lang="he-IL" dirty="0"/>
              <a:t>קיימות שיטות רבות ליצירה של דומיינים זדוניים, </a:t>
            </a:r>
          </a:p>
          <a:p>
            <a:pPr marL="0" indent="0" algn="r" rtl="1">
              <a:buNone/>
            </a:pPr>
            <a:r>
              <a:rPr lang="he-IL" dirty="0"/>
              <a:t>בפרויקט שלנו בחרנו להתעמק בסוגי דומיינים שנוצרו ע"י </a:t>
            </a:r>
            <a:r>
              <a:rPr lang="en-US" dirty="0"/>
              <a:t>DGA</a:t>
            </a:r>
            <a:r>
              <a:rPr lang="he-IL" dirty="0"/>
              <a:t>.</a:t>
            </a:r>
            <a:endParaRPr lang="en-US" dirty="0"/>
          </a:p>
          <a:p>
            <a:pPr marL="0" indent="0" algn="r" rtl="1">
              <a:buNone/>
            </a:pPr>
            <a:r>
              <a:rPr lang="en-GB" dirty="0"/>
              <a:t> DGA</a:t>
            </a:r>
            <a:r>
              <a:rPr lang="he-IL" dirty="0"/>
              <a:t>הוא ראשי תיבות של </a:t>
            </a:r>
            <a:r>
              <a:rPr lang="en-GB" dirty="0"/>
              <a:t>Domain Generation Algorithm</a:t>
            </a:r>
            <a:r>
              <a:rPr lang="he-IL" dirty="0"/>
              <a:t>,</a:t>
            </a:r>
            <a:r>
              <a:rPr lang="en-GB" dirty="0"/>
              <a:t> </a:t>
            </a:r>
            <a:r>
              <a:rPr lang="he-IL" dirty="0"/>
              <a:t>אלגוריתם שמיועד לייצר מספר גדול של דומיינים ייחודיים באופן אוטומטי. זהו כלי נפוץ ליצירת דומיינים חדשים לצורך התקפת </a:t>
            </a:r>
            <a:r>
              <a:rPr lang="en-GB" dirty="0"/>
              <a:t>phishing</a:t>
            </a:r>
            <a:r>
              <a:rPr lang="he-IL" dirty="0"/>
              <a:t>.</a:t>
            </a:r>
          </a:p>
          <a:p>
            <a:pPr marL="0" indent="0" algn="r" rtl="1">
              <a:buNone/>
            </a:pPr>
            <a:r>
              <a:rPr lang="he-IL" dirty="0"/>
              <a:t>לכן הרחבנו את המודלים שלנו ואימנו אותם על דאטה שנוצר ע"י </a:t>
            </a:r>
            <a:r>
              <a:rPr lang="en-US" dirty="0"/>
              <a:t>DGA</a:t>
            </a:r>
            <a:r>
              <a:rPr lang="he-IL" dirty="0"/>
              <a:t> כדי לכסות מגוון רחב של דומיינים עד כמה שאפשר.</a:t>
            </a:r>
          </a:p>
          <a:p>
            <a:pPr marL="0" indent="0" algn="r" rtl="1">
              <a:buNone/>
            </a:pPr>
            <a:endParaRPr lang="he-IL" dirty="0"/>
          </a:p>
          <a:p>
            <a:pPr marL="0" indent="0" algn="r" rtl="1">
              <a:buNone/>
            </a:pPr>
            <a:endParaRPr lang="en-US" dirty="0"/>
          </a:p>
          <a:p>
            <a:pPr marL="0" indent="0" algn="r" rtl="1">
              <a:buNone/>
            </a:pPr>
            <a:endParaRPr lang="en-US" dirty="0"/>
          </a:p>
          <a:p>
            <a:pPr marL="0" indent="0" algn="r" rtl="1">
              <a:buNone/>
            </a:pPr>
            <a:endParaRPr lang="en-US" dirty="0"/>
          </a:p>
          <a:p>
            <a:pPr marL="0" indent="0" algn="r" rtl="1">
              <a:buNone/>
            </a:pPr>
            <a:endParaRPr lang="en-US" dirty="0"/>
          </a:p>
        </p:txBody>
      </p:sp>
    </p:spTree>
    <p:extLst>
      <p:ext uri="{BB962C8B-B14F-4D97-AF65-F5344CB8AC3E}">
        <p14:creationId xmlns:p14="http://schemas.microsoft.com/office/powerpoint/2010/main" val="319252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B17BD7-B287-8385-689C-89F399F0C499}"/>
              </a:ext>
            </a:extLst>
          </p:cNvPr>
          <p:cNvSpPr>
            <a:spLocks noGrp="1"/>
          </p:cNvSpPr>
          <p:nvPr>
            <p:ph type="title"/>
          </p:nvPr>
        </p:nvSpPr>
        <p:spPr>
          <a:xfrm>
            <a:off x="2252085" y="891032"/>
            <a:ext cx="7335835" cy="1268984"/>
          </a:xfrm>
        </p:spPr>
        <p:txBody>
          <a:bodyPr/>
          <a:lstStyle/>
          <a:p>
            <a:pPr algn="ctr"/>
            <a:r>
              <a:rPr lang="en-US" u="sng" dirty="0"/>
              <a:t>Data Collection</a:t>
            </a:r>
            <a:endParaRPr lang="en-IL" u="sng" dirty="0"/>
          </a:p>
        </p:txBody>
      </p:sp>
      <p:sp>
        <p:nvSpPr>
          <p:cNvPr id="3" name="מציין מיקום תוכן 2">
            <a:extLst>
              <a:ext uri="{FF2B5EF4-FFF2-40B4-BE49-F238E27FC236}">
                <a16:creationId xmlns:a16="http://schemas.microsoft.com/office/drawing/2014/main" id="{AF77E572-615D-3A44-EE36-5FE47B1EA331}"/>
              </a:ext>
            </a:extLst>
          </p:cNvPr>
          <p:cNvSpPr>
            <a:spLocks noGrp="1"/>
          </p:cNvSpPr>
          <p:nvPr>
            <p:ph idx="1"/>
          </p:nvPr>
        </p:nvSpPr>
        <p:spPr>
          <a:xfrm>
            <a:off x="1457140" y="1699866"/>
            <a:ext cx="8925725" cy="2465079"/>
          </a:xfrm>
        </p:spPr>
        <p:txBody>
          <a:bodyPr>
            <a:normAutofit/>
          </a:bodyPr>
          <a:lstStyle/>
          <a:p>
            <a:pPr marL="457200" indent="-457200" algn="r" rtl="1">
              <a:buAutoNum type="arabicParenR"/>
            </a:pPr>
            <a:r>
              <a:rPr lang="he-IL" sz="2000" dirty="0"/>
              <a:t>מצאנו דאטה סט באתר</a:t>
            </a:r>
            <a:r>
              <a:rPr lang="en-US" sz="2000" dirty="0"/>
              <a:t> </a:t>
            </a:r>
            <a:r>
              <a:rPr lang="en-US" sz="2000" dirty="0" err="1"/>
              <a:t>Kaggel</a:t>
            </a:r>
            <a:r>
              <a:rPr lang="en-US" sz="2000" dirty="0"/>
              <a:t> [1] </a:t>
            </a:r>
            <a:r>
              <a:rPr lang="he-IL" sz="2000" dirty="0"/>
              <a:t>שהכיל 160 אלף דומיינים תקינים + 100 אלף דומיינים זדוניים ובכדי לאזן את הדאטה הוספנו עוד 60 אלף דומיינים זדוניים מאתר </a:t>
            </a:r>
            <a:r>
              <a:rPr lang="en-US" sz="2000" dirty="0"/>
              <a:t>Phish Tank [2]</a:t>
            </a:r>
            <a:r>
              <a:rPr lang="he-IL" sz="2000" dirty="0"/>
              <a:t>.</a:t>
            </a:r>
          </a:p>
          <a:p>
            <a:pPr marL="457200" indent="-457200" algn="r" rtl="1">
              <a:buAutoNum type="arabicParenR"/>
            </a:pPr>
            <a:r>
              <a:rPr lang="he-IL" sz="2000" dirty="0"/>
              <a:t>מצאנו דאטה סט נוסף</a:t>
            </a:r>
            <a:r>
              <a:rPr lang="en-US" sz="2000" dirty="0"/>
              <a:t> [3] </a:t>
            </a:r>
            <a:r>
              <a:rPr lang="he-IL" sz="2000" dirty="0"/>
              <a:t>שהכיל סה"כ 675 אלף דומיינים, כאשר 337.5 אלף מתוכם נוצרו ע"י 25 משפחות שונות של </a:t>
            </a:r>
            <a:r>
              <a:rPr lang="en-US" sz="2000" dirty="0"/>
              <a:t>DGA</a:t>
            </a:r>
            <a:r>
              <a:rPr lang="he-IL" sz="2000" dirty="0"/>
              <a:t>,  כך ש13 משפחות מבוססות זמן וה-12 האחרות לא. עבור כל משפחה של </a:t>
            </a:r>
            <a:r>
              <a:rPr lang="en-US" sz="2000" dirty="0"/>
              <a:t>DGA</a:t>
            </a:r>
            <a:r>
              <a:rPr lang="he-IL" sz="2000" dirty="0"/>
              <a:t> יש 13.5 אלף דומיינים.</a:t>
            </a:r>
            <a:br>
              <a:rPr lang="en-US" sz="2000" dirty="0"/>
            </a:br>
            <a:r>
              <a:rPr lang="he-IL" sz="2000" dirty="0"/>
              <a:t>ה337.5 אלף האחרים הם דומיינים תקינים שאומתו ע"י האתר </a:t>
            </a:r>
            <a:r>
              <a:rPr lang="en-US" sz="2000" dirty="0"/>
              <a:t>Alexa 1 million</a:t>
            </a:r>
            <a:r>
              <a:rPr lang="he-IL" sz="2000" dirty="0"/>
              <a:t>.</a:t>
            </a:r>
            <a:endParaRPr lang="en-IL" sz="2000" dirty="0"/>
          </a:p>
        </p:txBody>
      </p:sp>
      <p:sp>
        <p:nvSpPr>
          <p:cNvPr id="4" name="TextBox 3">
            <a:extLst>
              <a:ext uri="{FF2B5EF4-FFF2-40B4-BE49-F238E27FC236}">
                <a16:creationId xmlns:a16="http://schemas.microsoft.com/office/drawing/2014/main" id="{8EE6D3CB-DBC1-F093-F2DD-7614C78357F9}"/>
              </a:ext>
            </a:extLst>
          </p:cNvPr>
          <p:cNvSpPr txBox="1"/>
          <p:nvPr/>
        </p:nvSpPr>
        <p:spPr>
          <a:xfrm>
            <a:off x="1902541" y="5158134"/>
            <a:ext cx="8034922" cy="830997"/>
          </a:xfrm>
          <a:prstGeom prst="rect">
            <a:avLst/>
          </a:prstGeom>
          <a:noFill/>
        </p:spPr>
        <p:txBody>
          <a:bodyPr wrap="square" rtlCol="0">
            <a:spAutoFit/>
          </a:bodyPr>
          <a:lstStyle/>
          <a:p>
            <a:pPr algn="l" rtl="0"/>
            <a:r>
              <a:rPr lang="en-US" sz="1600" dirty="0"/>
              <a:t>1) https://www.kaggle.com/datasets/siddharthkumar25/malicious-and-benign-urls</a:t>
            </a:r>
          </a:p>
          <a:p>
            <a:pPr algn="l" rtl="0"/>
            <a:r>
              <a:rPr lang="en-US" sz="1600" dirty="0"/>
              <a:t>2) https://phishtank.org/</a:t>
            </a:r>
          </a:p>
          <a:p>
            <a:pPr algn="l" rtl="0"/>
            <a:r>
              <a:rPr lang="en-US" sz="1600" dirty="0"/>
              <a:t>3) https://github.com/chrmor/DGA_domains_dataset</a:t>
            </a:r>
            <a:endParaRPr lang="en-GB" sz="1600" dirty="0"/>
          </a:p>
        </p:txBody>
      </p:sp>
    </p:spTree>
    <p:extLst>
      <p:ext uri="{BB962C8B-B14F-4D97-AF65-F5344CB8AC3E}">
        <p14:creationId xmlns:p14="http://schemas.microsoft.com/office/powerpoint/2010/main" val="377676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24B9-1038-731E-5ED5-1013C608A94F}"/>
              </a:ext>
            </a:extLst>
          </p:cNvPr>
          <p:cNvSpPr>
            <a:spLocks noGrp="1"/>
          </p:cNvSpPr>
          <p:nvPr>
            <p:ph type="title"/>
          </p:nvPr>
        </p:nvSpPr>
        <p:spPr>
          <a:xfrm>
            <a:off x="2219881" y="733945"/>
            <a:ext cx="7335835" cy="1268984"/>
          </a:xfrm>
        </p:spPr>
        <p:txBody>
          <a:bodyPr/>
          <a:lstStyle/>
          <a:p>
            <a:pPr algn="ctr"/>
            <a:r>
              <a:rPr lang="en-US" u="sng" dirty="0"/>
              <a:t>Feature Extraction</a:t>
            </a:r>
            <a:endParaRPr lang="en-IL" u="sng" dirty="0"/>
          </a:p>
        </p:txBody>
      </p:sp>
      <p:sp>
        <p:nvSpPr>
          <p:cNvPr id="3" name="מציין מיקום תוכן 2">
            <a:extLst>
              <a:ext uri="{FF2B5EF4-FFF2-40B4-BE49-F238E27FC236}">
                <a16:creationId xmlns:a16="http://schemas.microsoft.com/office/drawing/2014/main" id="{B0FE90F0-63C2-B36C-BE7A-300AA19ACA64}"/>
              </a:ext>
            </a:extLst>
          </p:cNvPr>
          <p:cNvSpPr>
            <a:spLocks noGrp="1"/>
          </p:cNvSpPr>
          <p:nvPr>
            <p:ph idx="1"/>
          </p:nvPr>
        </p:nvSpPr>
        <p:spPr>
          <a:xfrm>
            <a:off x="2011679" y="1567156"/>
            <a:ext cx="7752237" cy="4351043"/>
          </a:xfrm>
        </p:spPr>
        <p:txBody>
          <a:bodyPr>
            <a:normAutofit fontScale="92500"/>
          </a:bodyPr>
          <a:lstStyle/>
          <a:p>
            <a:pPr marL="0" indent="0" algn="r">
              <a:buNone/>
            </a:pPr>
            <a:r>
              <a:rPr lang="he-IL" dirty="0"/>
              <a:t>עבור הדאטה סט הראשון ייצאנו סה"כ 19 פיצ'רים כאשר לבסוף השתמשנו ב17 מתוכם.</a:t>
            </a:r>
          </a:p>
          <a:p>
            <a:pPr marL="0" indent="0" algn="r">
              <a:buNone/>
            </a:pPr>
            <a:r>
              <a:rPr lang="he-IL" dirty="0"/>
              <a:t>את הפיצ'רים חילקנו לשלושה קטגוריות:</a:t>
            </a:r>
            <a:endParaRPr lang="he-IL" sz="2000" dirty="0"/>
          </a:p>
          <a:p>
            <a:pPr algn="l"/>
            <a:r>
              <a:rPr lang="en-US" sz="2000" dirty="0"/>
              <a:t>Length based Features</a:t>
            </a:r>
          </a:p>
          <a:p>
            <a:pPr algn="l"/>
            <a:r>
              <a:rPr lang="en-US" sz="2000" dirty="0"/>
              <a:t>Count based Features</a:t>
            </a:r>
          </a:p>
          <a:p>
            <a:pPr algn="l"/>
            <a:r>
              <a:rPr lang="en-US" sz="2000" dirty="0"/>
              <a:t>Binary Features</a:t>
            </a:r>
          </a:p>
          <a:p>
            <a:pPr algn="l"/>
            <a:endParaRPr lang="en-US" sz="2000" dirty="0"/>
          </a:p>
          <a:p>
            <a:pPr algn="l"/>
            <a:endParaRPr lang="en-US" sz="2000" dirty="0"/>
          </a:p>
          <a:p>
            <a:pPr algn="l"/>
            <a:endParaRPr lang="en-US" sz="2000" dirty="0"/>
          </a:p>
          <a:p>
            <a:pPr marL="0" indent="0" algn="r" rtl="1">
              <a:buNone/>
            </a:pPr>
            <a:r>
              <a:rPr lang="he-IL" sz="2000" dirty="0"/>
              <a:t>נעזרו בקוד הפתוח הבא לייצוא שלהם: </a:t>
            </a:r>
            <a:r>
              <a:rPr lang="en-GB" sz="2000" dirty="0"/>
              <a:t>https://github.com/deepeshdm/Phishing-Attack-Domain-Detection</a:t>
            </a:r>
            <a:endParaRPr lang="en-IL" sz="2000" dirty="0"/>
          </a:p>
        </p:txBody>
      </p:sp>
    </p:spTree>
    <p:extLst>
      <p:ext uri="{BB962C8B-B14F-4D97-AF65-F5344CB8AC3E}">
        <p14:creationId xmlns:p14="http://schemas.microsoft.com/office/powerpoint/2010/main" val="349702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C85A2C-87FA-6648-7DB5-C422CCE9FE7C}"/>
              </a:ext>
            </a:extLst>
          </p:cNvPr>
          <p:cNvSpPr>
            <a:spLocks noGrp="1"/>
          </p:cNvSpPr>
          <p:nvPr>
            <p:ph type="title"/>
          </p:nvPr>
        </p:nvSpPr>
        <p:spPr>
          <a:xfrm>
            <a:off x="2428082" y="724708"/>
            <a:ext cx="7335835" cy="831042"/>
          </a:xfrm>
        </p:spPr>
        <p:txBody>
          <a:bodyPr>
            <a:normAutofit/>
          </a:bodyPr>
          <a:lstStyle/>
          <a:p>
            <a:pPr algn="ctr"/>
            <a:r>
              <a:rPr lang="en-US" b="1" i="0" u="sng" dirty="0">
                <a:solidFill>
                  <a:srgbClr val="000000"/>
                </a:solidFill>
                <a:effectLst/>
                <a:latin typeface="Helvetica Neue"/>
              </a:rPr>
              <a:t>Length Features</a:t>
            </a:r>
            <a:endParaRPr lang="en-IL" u="sng" dirty="0"/>
          </a:p>
        </p:txBody>
      </p:sp>
      <p:sp>
        <p:nvSpPr>
          <p:cNvPr id="3" name="מציין מיקום תוכן 2">
            <a:extLst>
              <a:ext uri="{FF2B5EF4-FFF2-40B4-BE49-F238E27FC236}">
                <a16:creationId xmlns:a16="http://schemas.microsoft.com/office/drawing/2014/main" id="{C907B7D8-86DF-F508-4640-9A9B9969BAC2}"/>
              </a:ext>
            </a:extLst>
          </p:cNvPr>
          <p:cNvSpPr>
            <a:spLocks noGrp="1"/>
          </p:cNvSpPr>
          <p:nvPr>
            <p:ph idx="1"/>
          </p:nvPr>
        </p:nvSpPr>
        <p:spPr>
          <a:xfrm>
            <a:off x="2428081" y="1855216"/>
            <a:ext cx="7335835" cy="3601212"/>
          </a:xfrm>
        </p:spPr>
        <p:txBody>
          <a:bodyPr/>
          <a:lstStyle/>
          <a:p>
            <a:pPr marL="0" indent="0" algn="r" rtl="1">
              <a:buNone/>
            </a:pPr>
            <a:r>
              <a:rPr lang="he-IL" sz="2000" b="0" i="0" dirty="0">
                <a:solidFill>
                  <a:srgbClr val="000000"/>
                </a:solidFill>
                <a:effectLst/>
                <a:latin typeface="Helvetica Neue"/>
              </a:rPr>
              <a:t>עבור קטגוריה זו של פיצ'רים התבססנו על האורכים של חלקי ה</a:t>
            </a:r>
            <a:r>
              <a:rPr lang="en-US" sz="2000" b="0" i="0" dirty="0">
                <a:solidFill>
                  <a:srgbClr val="000000"/>
                </a:solidFill>
                <a:effectLst/>
                <a:latin typeface="Helvetica Neue"/>
              </a:rPr>
              <a:t>URL</a:t>
            </a:r>
            <a:r>
              <a:rPr lang="he-IL" sz="2000" b="0" i="0" dirty="0">
                <a:solidFill>
                  <a:srgbClr val="000000"/>
                </a:solidFill>
                <a:effectLst/>
                <a:latin typeface="Helvetica Neue"/>
              </a:rPr>
              <a:t>.</a:t>
            </a:r>
          </a:p>
          <a:p>
            <a:pPr marL="0" indent="0" algn="r" rtl="1">
              <a:buNone/>
            </a:pPr>
            <a:endParaRPr lang="he-IL" sz="2000" b="0" i="0" dirty="0">
              <a:solidFill>
                <a:srgbClr val="000000"/>
              </a:solidFill>
              <a:effectLst/>
              <a:latin typeface="Helvetica Neue"/>
            </a:endParaRPr>
          </a:p>
          <a:p>
            <a:pPr algn="l"/>
            <a:r>
              <a:rPr lang="en-US" sz="2000" b="0" i="0" dirty="0">
                <a:solidFill>
                  <a:srgbClr val="000000"/>
                </a:solidFill>
                <a:effectLst/>
                <a:latin typeface="Helvetica Neue"/>
              </a:rPr>
              <a:t>Length Of URL</a:t>
            </a:r>
          </a:p>
          <a:p>
            <a:pPr algn="l"/>
            <a:r>
              <a:rPr lang="en-US" sz="2000" b="0" i="0" dirty="0">
                <a:solidFill>
                  <a:srgbClr val="000000"/>
                </a:solidFill>
                <a:effectLst/>
                <a:latin typeface="Helvetica Neue"/>
              </a:rPr>
              <a:t>Length of Hostname</a:t>
            </a:r>
          </a:p>
          <a:p>
            <a:pPr algn="l"/>
            <a:r>
              <a:rPr lang="en-US" sz="2000" b="0" i="0" dirty="0">
                <a:solidFill>
                  <a:srgbClr val="000000"/>
                </a:solidFill>
                <a:effectLst/>
                <a:latin typeface="Helvetica Neue"/>
              </a:rPr>
              <a:t>Length Of Path</a:t>
            </a:r>
          </a:p>
          <a:p>
            <a:pPr algn="l"/>
            <a:r>
              <a:rPr lang="en-US" sz="2000" b="0" i="0" dirty="0">
                <a:solidFill>
                  <a:srgbClr val="000000"/>
                </a:solidFill>
                <a:effectLst/>
                <a:latin typeface="Helvetica Neue"/>
              </a:rPr>
              <a:t>Length Of First Directory</a:t>
            </a:r>
          </a:p>
          <a:p>
            <a:pPr algn="l"/>
            <a:r>
              <a:rPr lang="en-US" sz="2000" b="0" i="0" dirty="0">
                <a:solidFill>
                  <a:srgbClr val="000000"/>
                </a:solidFill>
                <a:effectLst/>
                <a:latin typeface="Helvetica Neue"/>
              </a:rPr>
              <a:t>Length Of Top Level Domain</a:t>
            </a:r>
          </a:p>
          <a:p>
            <a:pPr marL="0" indent="0" algn="ctr">
              <a:buNone/>
            </a:pPr>
            <a:endParaRPr lang="en-IL" dirty="0"/>
          </a:p>
        </p:txBody>
      </p:sp>
      <p:pic>
        <p:nvPicPr>
          <p:cNvPr id="4" name="Picture 3" descr="Diagram">
            <a:extLst>
              <a:ext uri="{FF2B5EF4-FFF2-40B4-BE49-F238E27FC236}">
                <a16:creationId xmlns:a16="http://schemas.microsoft.com/office/drawing/2014/main" id="{795CC32A-AAC7-4D1E-69DD-4AB579913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935" y="2891772"/>
            <a:ext cx="3856766" cy="17183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485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BAA049-3D2C-7AD4-71F6-D3813328447E}"/>
              </a:ext>
            </a:extLst>
          </p:cNvPr>
          <p:cNvSpPr>
            <a:spLocks noGrp="1"/>
          </p:cNvSpPr>
          <p:nvPr>
            <p:ph type="title"/>
          </p:nvPr>
        </p:nvSpPr>
        <p:spPr>
          <a:xfrm>
            <a:off x="2287732" y="761653"/>
            <a:ext cx="7335835" cy="1268984"/>
          </a:xfrm>
        </p:spPr>
        <p:txBody>
          <a:bodyPr>
            <a:normAutofit fontScale="90000"/>
          </a:bodyPr>
          <a:lstStyle/>
          <a:p>
            <a:pPr algn="ctr"/>
            <a:r>
              <a:rPr lang="en-US" b="1" i="0" u="sng" dirty="0">
                <a:solidFill>
                  <a:srgbClr val="000000"/>
                </a:solidFill>
                <a:effectLst/>
                <a:latin typeface="Helvetica Neue"/>
              </a:rPr>
              <a:t>Count Features</a:t>
            </a:r>
            <a:br>
              <a:rPr lang="en-US" b="1" i="0" u="sng" dirty="0">
                <a:solidFill>
                  <a:srgbClr val="000000"/>
                </a:solidFill>
                <a:effectLst/>
                <a:latin typeface="Helvetica Neue"/>
              </a:rPr>
            </a:br>
            <a:endParaRPr lang="en-IL" u="sng" dirty="0"/>
          </a:p>
        </p:txBody>
      </p:sp>
      <p:sp>
        <p:nvSpPr>
          <p:cNvPr id="3" name="מציין מיקום תוכן 2">
            <a:extLst>
              <a:ext uri="{FF2B5EF4-FFF2-40B4-BE49-F238E27FC236}">
                <a16:creationId xmlns:a16="http://schemas.microsoft.com/office/drawing/2014/main" id="{07866E27-C5EF-A297-FEC3-9734F057B379}"/>
              </a:ext>
            </a:extLst>
          </p:cNvPr>
          <p:cNvSpPr>
            <a:spLocks noGrp="1"/>
          </p:cNvSpPr>
          <p:nvPr>
            <p:ph idx="1"/>
          </p:nvPr>
        </p:nvSpPr>
        <p:spPr>
          <a:xfrm>
            <a:off x="2512217" y="1504234"/>
            <a:ext cx="6886864" cy="4785730"/>
          </a:xfrm>
        </p:spPr>
        <p:txBody>
          <a:bodyPr>
            <a:normAutofit fontScale="92500" lnSpcReduction="10000"/>
          </a:bodyPr>
          <a:lstStyle/>
          <a:p>
            <a:pPr marL="0" indent="0" algn="r" rtl="1">
              <a:buNone/>
            </a:pPr>
            <a:r>
              <a:rPr lang="he-IL" sz="1800" b="0" i="0" dirty="0">
                <a:solidFill>
                  <a:srgbClr val="000000"/>
                </a:solidFill>
                <a:effectLst/>
                <a:latin typeface="Helvetica Neue"/>
              </a:rPr>
              <a:t>עבור קטגוריה זו של פיצ'רים התבססנו על תוכן ה</a:t>
            </a:r>
            <a:r>
              <a:rPr lang="en-US" sz="1800" b="0" i="0" dirty="0">
                <a:solidFill>
                  <a:srgbClr val="000000"/>
                </a:solidFill>
                <a:effectLst/>
                <a:latin typeface="Helvetica Neue"/>
              </a:rPr>
              <a:t>URL</a:t>
            </a:r>
            <a:r>
              <a:rPr lang="he-IL" sz="1800" dirty="0">
                <a:solidFill>
                  <a:srgbClr val="000000"/>
                </a:solidFill>
                <a:latin typeface="Helvetica Neue"/>
              </a:rPr>
              <a:t> וסימנים מחשידים:</a:t>
            </a:r>
            <a:endParaRPr lang="he-IL" sz="1800" b="0" i="0" dirty="0">
              <a:solidFill>
                <a:srgbClr val="000000"/>
              </a:solidFill>
              <a:effectLst/>
              <a:latin typeface="Helvetica Neue"/>
            </a:endParaRPr>
          </a:p>
          <a:p>
            <a:pPr marL="0" indent="0" algn="r" rtl="1">
              <a:buNone/>
            </a:pPr>
            <a:endParaRPr lang="he-IL" sz="1800" b="0" i="0" dirty="0">
              <a:solidFill>
                <a:srgbClr val="000000"/>
              </a:solidFill>
              <a:effectLst/>
              <a:latin typeface="Helvetica Neue"/>
            </a:endParaRP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 </a:t>
            </a:r>
            <a:r>
              <a:rPr lang="en-US" sz="1800" b="0" i="0" dirty="0">
                <a:solidFill>
                  <a:srgbClr val="000000"/>
                </a:solidFill>
                <a:effectLst/>
                <a:latin typeface="Helvetica Neue"/>
              </a:rPr>
              <a:t>'?'</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 </a:t>
            </a:r>
            <a:r>
              <a:rPr lang="en-US" sz="1800" b="0" i="0" dirty="0">
                <a:solidFill>
                  <a:srgbClr val="000000"/>
                </a:solidFill>
                <a:effectLst/>
                <a:latin typeface="Helvetica Neue"/>
              </a:rPr>
              <a:t>'http’</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 </a:t>
            </a:r>
            <a:r>
              <a:rPr lang="en-US" sz="1800" b="0" i="0" dirty="0">
                <a:solidFill>
                  <a:srgbClr val="000000"/>
                </a:solidFill>
                <a:effectLst/>
                <a:latin typeface="Helvetica Neue"/>
              </a:rPr>
              <a:t>'https’</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'www'</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Digits</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Letters</a:t>
            </a:r>
          </a:p>
          <a:p>
            <a:pPr algn="l"/>
            <a:r>
              <a:rPr lang="en-US" sz="1800" b="0" i="0" dirty="0">
                <a:solidFill>
                  <a:srgbClr val="000000"/>
                </a:solidFill>
                <a:effectLst/>
                <a:latin typeface="Helvetica Neue"/>
              </a:rPr>
              <a:t>Count Of</a:t>
            </a:r>
            <a:r>
              <a:rPr lang="he-IL" sz="1800" b="0" i="0" dirty="0">
                <a:solidFill>
                  <a:srgbClr val="000000"/>
                </a:solidFill>
                <a:effectLst/>
                <a:latin typeface="Helvetica Neue"/>
              </a:rPr>
              <a:t>- </a:t>
            </a:r>
            <a:r>
              <a:rPr lang="en-US" sz="1800" b="0" i="0" dirty="0">
                <a:solidFill>
                  <a:srgbClr val="000000"/>
                </a:solidFill>
                <a:effectLst/>
                <a:latin typeface="Helvetica Neue"/>
              </a:rPr>
              <a:t> Redirections</a:t>
            </a:r>
            <a:endParaRPr lang="en-IL" sz="1800" dirty="0"/>
          </a:p>
        </p:txBody>
      </p:sp>
    </p:spTree>
    <p:extLst>
      <p:ext uri="{BB962C8B-B14F-4D97-AF65-F5344CB8AC3E}">
        <p14:creationId xmlns:p14="http://schemas.microsoft.com/office/powerpoint/2010/main" val="42711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BAA049-3D2C-7AD4-71F6-D3813328447E}"/>
              </a:ext>
            </a:extLst>
          </p:cNvPr>
          <p:cNvSpPr>
            <a:spLocks noGrp="1"/>
          </p:cNvSpPr>
          <p:nvPr>
            <p:ph type="title"/>
          </p:nvPr>
        </p:nvSpPr>
        <p:spPr>
          <a:xfrm>
            <a:off x="2562875" y="789362"/>
            <a:ext cx="7335835" cy="1268984"/>
          </a:xfrm>
        </p:spPr>
        <p:txBody>
          <a:bodyPr>
            <a:normAutofit/>
          </a:bodyPr>
          <a:lstStyle/>
          <a:p>
            <a:pPr algn="ctr"/>
            <a:r>
              <a:rPr lang="en-US" b="1" i="0" u="sng" dirty="0">
                <a:solidFill>
                  <a:srgbClr val="000000"/>
                </a:solidFill>
                <a:effectLst/>
                <a:latin typeface="Helvetica Neue"/>
              </a:rPr>
              <a:t>Binary Features</a:t>
            </a:r>
            <a:endParaRPr lang="en-IL" u="sng" dirty="0"/>
          </a:p>
        </p:txBody>
      </p:sp>
      <p:sp>
        <p:nvSpPr>
          <p:cNvPr id="3" name="מציין מיקום תוכן 2">
            <a:extLst>
              <a:ext uri="{FF2B5EF4-FFF2-40B4-BE49-F238E27FC236}">
                <a16:creationId xmlns:a16="http://schemas.microsoft.com/office/drawing/2014/main" id="{07866E27-C5EF-A297-FEC3-9734F057B379}"/>
              </a:ext>
            </a:extLst>
          </p:cNvPr>
          <p:cNvSpPr>
            <a:spLocks noGrp="1"/>
          </p:cNvSpPr>
          <p:nvPr>
            <p:ph idx="1"/>
          </p:nvPr>
        </p:nvSpPr>
        <p:spPr>
          <a:xfrm>
            <a:off x="1701222" y="1896744"/>
            <a:ext cx="9059141" cy="3323130"/>
          </a:xfrm>
        </p:spPr>
        <p:txBody>
          <a:bodyPr>
            <a:normAutofit/>
          </a:bodyPr>
          <a:lstStyle/>
          <a:p>
            <a:pPr marL="0" indent="0" algn="r" rtl="1">
              <a:buNone/>
            </a:pPr>
            <a:r>
              <a:rPr lang="he-IL" sz="2000" b="0" i="0" dirty="0">
                <a:solidFill>
                  <a:srgbClr val="000000"/>
                </a:solidFill>
                <a:effectLst/>
                <a:latin typeface="Helvetica Neue"/>
              </a:rPr>
              <a:t>עבור קטגוריה זו של פיצ'רים התבססנו על האם ה</a:t>
            </a:r>
            <a:r>
              <a:rPr lang="en-US" sz="2000" b="0" i="0" dirty="0">
                <a:solidFill>
                  <a:srgbClr val="000000"/>
                </a:solidFill>
                <a:effectLst/>
                <a:latin typeface="Helvetica Neue"/>
              </a:rPr>
              <a:t>URL</a:t>
            </a:r>
            <a:r>
              <a:rPr lang="he-IL" sz="2000" b="0" i="0" dirty="0">
                <a:solidFill>
                  <a:srgbClr val="000000"/>
                </a:solidFill>
                <a:effectLst/>
                <a:latin typeface="Helvetica Neue"/>
              </a:rPr>
              <a:t> בנוי בצורה ספציפית.</a:t>
            </a:r>
          </a:p>
          <a:p>
            <a:r>
              <a:rPr lang="en-US" sz="2000" b="0" i="0" dirty="0">
                <a:solidFill>
                  <a:srgbClr val="000000"/>
                </a:solidFill>
                <a:effectLst/>
                <a:latin typeface="Helvetica Neue"/>
              </a:rPr>
              <a:t> Use of IP or not</a:t>
            </a:r>
          </a:p>
          <a:p>
            <a:r>
              <a:rPr lang="en-US" sz="2000" b="0" i="0" dirty="0">
                <a:solidFill>
                  <a:srgbClr val="000000"/>
                </a:solidFill>
                <a:effectLst/>
                <a:latin typeface="Helvetica Neue"/>
              </a:rPr>
              <a:t>Use of Shortening URL or not</a:t>
            </a:r>
            <a:endParaRPr lang="en-IL" sz="2000" dirty="0"/>
          </a:p>
        </p:txBody>
      </p:sp>
    </p:spTree>
    <p:extLst>
      <p:ext uri="{BB962C8B-B14F-4D97-AF65-F5344CB8AC3E}">
        <p14:creationId xmlns:p14="http://schemas.microsoft.com/office/powerpoint/2010/main" val="319386450"/>
      </p:ext>
    </p:extLst>
  </p:cSld>
  <p:clrMapOvr>
    <a:masterClrMapping/>
  </p:clrMapOvr>
</p:sld>
</file>

<file path=ppt/theme/theme1.xml><?xml version="1.0" encoding="utf-8"?>
<a:theme xmlns:a="http://schemas.openxmlformats.org/drawingml/2006/main" name="PunchcardVTI">
  <a:themeElements>
    <a:clrScheme name="AnalogousFromRegularSeedLeftStep">
      <a:dk1>
        <a:srgbClr val="000000"/>
      </a:dk1>
      <a:lt1>
        <a:srgbClr val="FFFFFF"/>
      </a:lt1>
      <a:dk2>
        <a:srgbClr val="1B302B"/>
      </a:dk2>
      <a:lt2>
        <a:srgbClr val="F3F1F0"/>
      </a:lt2>
      <a:accent1>
        <a:srgbClr val="48ACC3"/>
      </a:accent1>
      <a:accent2>
        <a:srgbClr val="37B598"/>
      </a:accent2>
      <a:accent3>
        <a:srgbClr val="43B66C"/>
      </a:accent3>
      <a:accent4>
        <a:srgbClr val="3FB537"/>
      </a:accent4>
      <a:accent5>
        <a:srgbClr val="76AF40"/>
      </a:accent5>
      <a:accent6>
        <a:srgbClr val="9DA933"/>
      </a:accent6>
      <a:hlink>
        <a:srgbClr val="C05942"/>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448</TotalTime>
  <Words>972</Words>
  <Application>Microsoft Office PowerPoint</Application>
  <PresentationFormat>Widescreen</PresentationFormat>
  <Paragraphs>135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Helvetica Neue</vt:lpstr>
      <vt:lpstr>Neue Haas Grotesk Text Pro</vt:lpstr>
      <vt:lpstr>PunchcardVTI</vt:lpstr>
      <vt:lpstr>URL PHISHING DETECTION</vt:lpstr>
      <vt:lpstr>תיאור הפרויקט</vt:lpstr>
      <vt:lpstr>עבודות קודמות</vt:lpstr>
      <vt:lpstr>החדשנות שלנו</vt:lpstr>
      <vt:lpstr>Data Collection</vt:lpstr>
      <vt:lpstr>Feature Extraction</vt:lpstr>
      <vt:lpstr>Length Features</vt:lpstr>
      <vt:lpstr>Count Features </vt:lpstr>
      <vt:lpstr>Binary Features</vt:lpstr>
      <vt:lpstr>PowerPoint Presentation</vt:lpstr>
      <vt:lpstr>PowerPoint Presentation</vt:lpstr>
      <vt:lpstr>מאפיינים חזקים עבור המודל הבסיסי</vt:lpstr>
      <vt:lpstr>Feature Extraction</vt:lpstr>
      <vt:lpstr>PowerPoint Presentation</vt:lpstr>
      <vt:lpstr>Binary Features</vt:lpstr>
      <vt:lpstr>Ratio Features</vt:lpstr>
      <vt:lpstr>PowerPoint Presentation</vt:lpstr>
      <vt:lpstr>PowerPoint Presentation</vt:lpstr>
      <vt:lpstr>מאפיינים חזקים עבור מודל -DGA</vt:lpstr>
      <vt:lpstr>אימון מודלים עבור הדאטה סט הראשון</vt:lpstr>
      <vt:lpstr>תוצאות של המודל הRandom Forest </vt:lpstr>
      <vt:lpstr>תוצאות של המודל הDecision Tree </vt:lpstr>
      <vt:lpstr>תוצאות של המודל הMLP </vt:lpstr>
      <vt:lpstr>אימון מודלים עבור הדאטה סט השני</vt:lpstr>
      <vt:lpstr>תוצאות של המודל הGradient Boosting </vt:lpstr>
      <vt:lpstr>PowerPoint Presentation</vt:lpstr>
      <vt:lpstr>תוצאות של המודל הMLP </vt:lpstr>
      <vt:lpstr>סיכום והרחבת הפרויקט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PHISHING DETECTION</dc:title>
  <dc:creator>ניר נחום מאיר</dc:creator>
  <cp:lastModifiedBy>אילן סיריסקי</cp:lastModifiedBy>
  <cp:revision>15</cp:revision>
  <dcterms:created xsi:type="dcterms:W3CDTF">2023-02-18T10:52:25Z</dcterms:created>
  <dcterms:modified xsi:type="dcterms:W3CDTF">2023-02-27T07:51:12Z</dcterms:modified>
</cp:coreProperties>
</file>