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3" r:id="rId1"/>
  </p:sldMasterIdLst>
  <p:sldIdLst>
    <p:sldId id="256" r:id="rId2"/>
    <p:sldId id="257" r:id="rId3"/>
    <p:sldId id="267" r:id="rId4"/>
    <p:sldId id="266" r:id="rId5"/>
    <p:sldId id="258" r:id="rId6"/>
    <p:sldId id="259" r:id="rId7"/>
    <p:sldId id="260" r:id="rId8"/>
    <p:sldId id="261" r:id="rId9"/>
    <p:sldId id="262" r:id="rId10"/>
    <p:sldId id="263" r:id="rId11"/>
    <p:sldId id="269" r:id="rId12"/>
    <p:sldId id="264" r:id="rId13"/>
    <p:sldId id="265" r:id="rId14"/>
    <p:sldId id="274" r:id="rId15"/>
    <p:sldId id="268" r:id="rId16"/>
    <p:sldId id="271" r:id="rId17"/>
    <p:sldId id="275" r:id="rId18"/>
    <p:sldId id="272" r:id="rId19"/>
    <p:sldId id="273" r:id="rId20"/>
    <p:sldId id="276" r:id="rId21"/>
  </p:sldIdLst>
  <p:sldSz cx="12192000" cy="6858000"/>
  <p:notesSz cx="6858000" cy="9144000"/>
  <p:defaultText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443" autoAdjust="0"/>
    <p:restoredTop sz="94660"/>
  </p:normalViewPr>
  <p:slideViewPr>
    <p:cSldViewPr snapToGrid="0">
      <p:cViewPr varScale="1">
        <p:scale>
          <a:sx n="162" d="100"/>
          <a:sy n="162" d="100"/>
        </p:scale>
        <p:origin x="22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2/25/2023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617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2/25/2023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14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2/25/2023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707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2/25/2023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97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2/25/2023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15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2/25/2023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59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2/25/2023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91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2/25/2023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016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2/25/2023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767808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2/25/2023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565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2/25/2023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186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2/25/2023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9036914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כותרת 1">
            <a:extLst>
              <a:ext uri="{FF2B5EF4-FFF2-40B4-BE49-F238E27FC236}">
                <a16:creationId xmlns:a16="http://schemas.microsoft.com/office/drawing/2014/main" id="{8A47FCCE-69AD-AACD-1066-BD3FBC986C23}"/>
              </a:ext>
            </a:extLst>
          </p:cNvPr>
          <p:cNvSpPr>
            <a:spLocks noGrp="1"/>
          </p:cNvSpPr>
          <p:nvPr>
            <p:ph type="ctrTitle"/>
          </p:nvPr>
        </p:nvSpPr>
        <p:spPr>
          <a:xfrm>
            <a:off x="4739751" y="768334"/>
            <a:ext cx="6479629" cy="2866405"/>
          </a:xfrm>
        </p:spPr>
        <p:txBody>
          <a:bodyPr>
            <a:normAutofit/>
          </a:bodyPr>
          <a:lstStyle/>
          <a:p>
            <a:r>
              <a:rPr lang="en-US" dirty="0"/>
              <a:t>URL PHISHING DETECTION</a:t>
            </a:r>
            <a:endParaRPr lang="en-IL" dirty="0"/>
          </a:p>
        </p:txBody>
      </p:sp>
      <p:sp>
        <p:nvSpPr>
          <p:cNvPr id="3" name="כותרת משנה 2">
            <a:extLst>
              <a:ext uri="{FF2B5EF4-FFF2-40B4-BE49-F238E27FC236}">
                <a16:creationId xmlns:a16="http://schemas.microsoft.com/office/drawing/2014/main" id="{4ECC8977-7733-ED11-C1BC-CE96510240D6}"/>
              </a:ext>
            </a:extLst>
          </p:cNvPr>
          <p:cNvSpPr>
            <a:spLocks noGrp="1"/>
          </p:cNvSpPr>
          <p:nvPr>
            <p:ph type="subTitle" idx="1"/>
          </p:nvPr>
        </p:nvSpPr>
        <p:spPr>
          <a:xfrm>
            <a:off x="4739751" y="4283239"/>
            <a:ext cx="6479629" cy="1475177"/>
          </a:xfrm>
        </p:spPr>
        <p:txBody>
          <a:bodyPr>
            <a:normAutofit/>
          </a:bodyPr>
          <a:lstStyle/>
          <a:p>
            <a:r>
              <a:rPr lang="en-US" dirty="0"/>
              <a:t>Written by : Nir Meir &amp; Ilan Sariski</a:t>
            </a:r>
            <a:endParaRPr lang="en-IL" dirty="0"/>
          </a:p>
        </p:txBody>
      </p:sp>
      <p:pic>
        <p:nvPicPr>
          <p:cNvPr id="50" name="Picture 3">
            <a:extLst>
              <a:ext uri="{FF2B5EF4-FFF2-40B4-BE49-F238E27FC236}">
                <a16:creationId xmlns:a16="http://schemas.microsoft.com/office/drawing/2014/main" id="{2E251FA6-6C6A-DC87-76D1-840C2AFA119A}"/>
              </a:ext>
            </a:extLst>
          </p:cNvPr>
          <p:cNvPicPr>
            <a:picLocks noChangeAspect="1"/>
          </p:cNvPicPr>
          <p:nvPr/>
        </p:nvPicPr>
        <p:blipFill rotWithShape="1">
          <a:blip r:embed="rId2"/>
          <a:srcRect l="38494" r="12822" b="-1"/>
          <a:stretch/>
        </p:blipFill>
        <p:spPr>
          <a:xfrm>
            <a:off x="20" y="1"/>
            <a:ext cx="4173349" cy="6857999"/>
          </a:xfrm>
          <a:prstGeom prst="rect">
            <a:avLst/>
          </a:prstGeom>
        </p:spPr>
      </p:pic>
      <p:cxnSp>
        <p:nvCxnSpPr>
          <p:cNvPr id="51"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72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861124-9CA6-C2E1-59B7-740E2738CC2F}"/>
              </a:ext>
            </a:extLst>
          </p:cNvPr>
          <p:cNvSpPr>
            <a:spLocks noGrp="1"/>
          </p:cNvSpPr>
          <p:nvPr>
            <p:ph type="title"/>
          </p:nvPr>
        </p:nvSpPr>
        <p:spPr>
          <a:xfrm>
            <a:off x="2186311" y="743181"/>
            <a:ext cx="7687610" cy="1268984"/>
          </a:xfrm>
        </p:spPr>
        <p:txBody>
          <a:bodyPr>
            <a:normAutofit/>
          </a:bodyPr>
          <a:lstStyle/>
          <a:p>
            <a:pPr algn="ctr" rtl="1"/>
            <a:r>
              <a:rPr lang="he-IL" u="sng" dirty="0"/>
              <a:t>מאפיינים חזקים עבור המודל הבסיסי</a:t>
            </a:r>
            <a:endParaRPr lang="en-IL" u="sng" dirty="0"/>
          </a:p>
        </p:txBody>
      </p:sp>
      <p:sp>
        <p:nvSpPr>
          <p:cNvPr id="3" name="מציין מיקום תוכן 2">
            <a:extLst>
              <a:ext uri="{FF2B5EF4-FFF2-40B4-BE49-F238E27FC236}">
                <a16:creationId xmlns:a16="http://schemas.microsoft.com/office/drawing/2014/main" id="{46F8673F-E9F5-BF1D-E17E-8638791DF214}"/>
              </a:ext>
            </a:extLst>
          </p:cNvPr>
          <p:cNvSpPr>
            <a:spLocks noGrp="1"/>
          </p:cNvSpPr>
          <p:nvPr>
            <p:ph idx="1"/>
          </p:nvPr>
        </p:nvSpPr>
        <p:spPr>
          <a:xfrm>
            <a:off x="2318079" y="2012165"/>
            <a:ext cx="7335835" cy="3601212"/>
          </a:xfrm>
        </p:spPr>
        <p:txBody>
          <a:bodyPr/>
          <a:lstStyle/>
          <a:p>
            <a:pPr marL="0" indent="0" algn="r" rtl="1">
              <a:buNone/>
            </a:pPr>
            <a:r>
              <a:rPr lang="he-IL" dirty="0"/>
              <a:t>בתוך כל דאטה סט היו כמה מאפיינים חזקים שבאמצעותם יכולנו לזהות כמעט במדויק האם הדומיין הוא זדוני או לא, אותם מאפיינים היו:</a:t>
            </a:r>
          </a:p>
          <a:p>
            <a:pPr algn="r" rtl="1"/>
            <a:r>
              <a:rPr lang="he-IL" dirty="0"/>
              <a:t> </a:t>
            </a:r>
            <a:r>
              <a:rPr lang="en-US" dirty="0"/>
              <a:t>Https</a:t>
            </a:r>
            <a:endParaRPr lang="he-IL" dirty="0"/>
          </a:p>
          <a:p>
            <a:pPr algn="r" rtl="1"/>
            <a:r>
              <a:rPr lang="en-US" dirty="0"/>
              <a:t> WWW</a:t>
            </a:r>
            <a:endParaRPr lang="he-IL" dirty="0"/>
          </a:p>
          <a:p>
            <a:pPr algn="r" rtl="1"/>
            <a:r>
              <a:rPr lang="he-IL" dirty="0"/>
              <a:t>ספירה של נקודות</a:t>
            </a:r>
          </a:p>
          <a:p>
            <a:pPr algn="r" rtl="1"/>
            <a:r>
              <a:rPr lang="he-IL" dirty="0"/>
              <a:t>אורך של ה – </a:t>
            </a:r>
            <a:r>
              <a:rPr lang="en-US" dirty="0"/>
              <a:t>Host Name</a:t>
            </a:r>
            <a:endParaRPr lang="en-IL" dirty="0"/>
          </a:p>
        </p:txBody>
      </p:sp>
    </p:spTree>
    <p:extLst>
      <p:ext uri="{BB962C8B-B14F-4D97-AF65-F5344CB8AC3E}">
        <p14:creationId xmlns:p14="http://schemas.microsoft.com/office/powerpoint/2010/main" val="57239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861124-9CA6-C2E1-59B7-740E2738CC2F}"/>
              </a:ext>
            </a:extLst>
          </p:cNvPr>
          <p:cNvSpPr>
            <a:spLocks noGrp="1"/>
          </p:cNvSpPr>
          <p:nvPr>
            <p:ph type="title"/>
          </p:nvPr>
        </p:nvSpPr>
        <p:spPr>
          <a:xfrm>
            <a:off x="2186311" y="743181"/>
            <a:ext cx="7687610" cy="1268984"/>
          </a:xfrm>
        </p:spPr>
        <p:txBody>
          <a:bodyPr>
            <a:normAutofit/>
          </a:bodyPr>
          <a:lstStyle/>
          <a:p>
            <a:pPr algn="ctr" rtl="1"/>
            <a:r>
              <a:rPr lang="he-IL" u="sng" dirty="0"/>
              <a:t>מאפיינים חזקים עבור מודל -</a:t>
            </a:r>
            <a:r>
              <a:rPr lang="en-US" u="sng" dirty="0"/>
              <a:t>DGA</a:t>
            </a:r>
            <a:endParaRPr lang="en-IL" u="sng" dirty="0"/>
          </a:p>
        </p:txBody>
      </p:sp>
      <p:sp>
        <p:nvSpPr>
          <p:cNvPr id="3" name="מציין מיקום תוכן 2">
            <a:extLst>
              <a:ext uri="{FF2B5EF4-FFF2-40B4-BE49-F238E27FC236}">
                <a16:creationId xmlns:a16="http://schemas.microsoft.com/office/drawing/2014/main" id="{46F8673F-E9F5-BF1D-E17E-8638791DF214}"/>
              </a:ext>
            </a:extLst>
          </p:cNvPr>
          <p:cNvSpPr>
            <a:spLocks noGrp="1"/>
          </p:cNvSpPr>
          <p:nvPr>
            <p:ph idx="1"/>
          </p:nvPr>
        </p:nvSpPr>
        <p:spPr>
          <a:xfrm>
            <a:off x="2318079" y="2012165"/>
            <a:ext cx="7335835" cy="3601212"/>
          </a:xfrm>
        </p:spPr>
        <p:txBody>
          <a:bodyPr/>
          <a:lstStyle/>
          <a:p>
            <a:pPr marL="0" indent="0" algn="r" rtl="1">
              <a:buNone/>
            </a:pPr>
            <a:r>
              <a:rPr lang="he-IL" dirty="0"/>
              <a:t>בתוך כל דאטה סט היו כמה מאפיינים חזקים שבאמצעותם יכולנו לזהות כמעט במדויק האם הדומיין הוא זדוני או לא, אותם מאפיינים היו:</a:t>
            </a:r>
          </a:p>
          <a:p>
            <a:pPr algn="r" rtl="1"/>
            <a:r>
              <a:rPr lang="he-IL" dirty="0"/>
              <a:t> </a:t>
            </a:r>
            <a:r>
              <a:rPr lang="en-US" dirty="0"/>
              <a:t>Vowel Ratio</a:t>
            </a:r>
            <a:endParaRPr lang="he-IL" dirty="0"/>
          </a:p>
          <a:p>
            <a:pPr algn="r" rtl="1"/>
            <a:r>
              <a:rPr lang="en-US" dirty="0"/>
              <a:t> :SLM </a:t>
            </a:r>
            <a:r>
              <a:rPr lang="he-IL" dirty="0"/>
              <a:t>ממוצע אורך ה - </a:t>
            </a:r>
            <a:r>
              <a:rPr lang="en-US" dirty="0"/>
              <a:t>subdomain</a:t>
            </a:r>
            <a:endParaRPr lang="he-IL" dirty="0"/>
          </a:p>
          <a:p>
            <a:pPr algn="r" rtl="1"/>
            <a:r>
              <a:rPr lang="en-US" dirty="0"/>
              <a:t>DNL</a:t>
            </a:r>
            <a:r>
              <a:rPr lang="he-IL" dirty="0"/>
              <a:t>: אורך הדומיין</a:t>
            </a:r>
          </a:p>
          <a:p>
            <a:pPr algn="r" rtl="1"/>
            <a:r>
              <a:rPr lang="en-US" dirty="0"/>
              <a:t>RCC</a:t>
            </a:r>
            <a:r>
              <a:rPr lang="he-IL" dirty="0"/>
              <a:t>: </a:t>
            </a:r>
            <a:r>
              <a:rPr lang="en-US" dirty="0"/>
              <a:t>Ratio of consecutive consonants </a:t>
            </a:r>
            <a:r>
              <a:rPr lang="he-IL" dirty="0"/>
              <a:t> (יחס עיצורים עוקבים)</a:t>
            </a:r>
          </a:p>
        </p:txBody>
      </p:sp>
    </p:spTree>
    <p:extLst>
      <p:ext uri="{BB962C8B-B14F-4D97-AF65-F5344CB8AC3E}">
        <p14:creationId xmlns:p14="http://schemas.microsoft.com/office/powerpoint/2010/main" val="1217062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כותרת 1">
            <a:extLst>
              <a:ext uri="{FF2B5EF4-FFF2-40B4-BE49-F238E27FC236}">
                <a16:creationId xmlns:a16="http://schemas.microsoft.com/office/drawing/2014/main" id="{CD1CCAE8-AC36-F1F5-AE56-D78830A276D9}"/>
              </a:ext>
            </a:extLst>
          </p:cNvPr>
          <p:cNvSpPr>
            <a:spLocks noGrp="1"/>
          </p:cNvSpPr>
          <p:nvPr>
            <p:ph type="title"/>
          </p:nvPr>
        </p:nvSpPr>
        <p:spPr>
          <a:xfrm>
            <a:off x="7434870" y="617732"/>
            <a:ext cx="4133560" cy="790557"/>
          </a:xfrm>
        </p:spPr>
        <p:txBody>
          <a:bodyPr>
            <a:normAutofit/>
          </a:bodyPr>
          <a:lstStyle/>
          <a:p>
            <a:r>
              <a:rPr lang="he-IL" u="sng" dirty="0"/>
              <a:t>חקירת הדאטה סט</a:t>
            </a:r>
            <a:endParaRPr lang="en-IL" u="sng" dirty="0"/>
          </a:p>
        </p:txBody>
      </p:sp>
      <p:sp>
        <p:nvSpPr>
          <p:cNvPr id="3" name="מציין מיקום תוכן 2">
            <a:extLst>
              <a:ext uri="{FF2B5EF4-FFF2-40B4-BE49-F238E27FC236}">
                <a16:creationId xmlns:a16="http://schemas.microsoft.com/office/drawing/2014/main" id="{EC24B0E1-BE94-254A-F5E8-8410674027E7}"/>
              </a:ext>
            </a:extLst>
          </p:cNvPr>
          <p:cNvSpPr>
            <a:spLocks noGrp="1"/>
          </p:cNvSpPr>
          <p:nvPr>
            <p:ph idx="1"/>
          </p:nvPr>
        </p:nvSpPr>
        <p:spPr>
          <a:xfrm>
            <a:off x="7252262" y="2583475"/>
            <a:ext cx="4615593" cy="2962760"/>
          </a:xfrm>
        </p:spPr>
        <p:txBody>
          <a:bodyPr>
            <a:normAutofit/>
          </a:bodyPr>
          <a:lstStyle/>
          <a:p>
            <a:pPr marL="0" indent="0" algn="ctr">
              <a:buNone/>
            </a:pPr>
            <a:r>
              <a:rPr lang="he-IL" dirty="0"/>
              <a:t>לאחר שהוספנו את הפיצ'רים הרצויים השתמשנו ב :</a:t>
            </a:r>
          </a:p>
          <a:p>
            <a:pPr marL="0" indent="0" algn="ctr">
              <a:buNone/>
            </a:pPr>
            <a:r>
              <a:rPr lang="he-IL" dirty="0"/>
              <a:t> בשביל שנוכל להבחין בקורלציה בין </a:t>
            </a:r>
            <a:r>
              <a:rPr lang="en-US" dirty="0"/>
              <a:t>Correlation matrix</a:t>
            </a:r>
            <a:endParaRPr lang="he-IL" dirty="0"/>
          </a:p>
          <a:p>
            <a:pPr marL="0" indent="0" algn="ctr">
              <a:buNone/>
            </a:pPr>
            <a:r>
              <a:rPr lang="he-IL" dirty="0"/>
              <a:t>הפיצ'רים השונים שהוספנו</a:t>
            </a:r>
            <a:r>
              <a:rPr lang="en-US" dirty="0"/>
              <a:t> </a:t>
            </a:r>
            <a:endParaRPr lang="en-IL" dirty="0"/>
          </a:p>
        </p:txBody>
      </p:sp>
      <p:cxnSp>
        <p:nvCxnSpPr>
          <p:cNvPr id="18" name="Straight Connector 1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תמונה 5">
            <a:extLst>
              <a:ext uri="{FF2B5EF4-FFF2-40B4-BE49-F238E27FC236}">
                <a16:creationId xmlns:a16="http://schemas.microsoft.com/office/drawing/2014/main" id="{8118E259-9D89-86E8-C456-C3466EE92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 y="226881"/>
            <a:ext cx="7227017" cy="6404237"/>
          </a:xfrm>
          <a:prstGeom prst="rect">
            <a:avLst/>
          </a:prstGeom>
        </p:spPr>
      </p:pic>
      <p:sp>
        <p:nvSpPr>
          <p:cNvPr id="9" name="כותרת 1">
            <a:extLst>
              <a:ext uri="{FF2B5EF4-FFF2-40B4-BE49-F238E27FC236}">
                <a16:creationId xmlns:a16="http://schemas.microsoft.com/office/drawing/2014/main" id="{6E4D1515-B8E7-A656-3FF1-E0117B7994B2}"/>
              </a:ext>
            </a:extLst>
          </p:cNvPr>
          <p:cNvSpPr txBox="1">
            <a:spLocks/>
          </p:cNvSpPr>
          <p:nvPr/>
        </p:nvSpPr>
        <p:spPr>
          <a:xfrm>
            <a:off x="8426279" y="1637315"/>
            <a:ext cx="2150743" cy="74761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r>
              <a:rPr lang="en-US" sz="1800" b="0" dirty="0"/>
              <a:t>Correlation matrix</a:t>
            </a:r>
            <a:endParaRPr lang="en-IL" sz="1800" b="0" dirty="0"/>
          </a:p>
        </p:txBody>
      </p:sp>
    </p:spTree>
    <p:extLst>
      <p:ext uri="{BB962C8B-B14F-4D97-AF65-F5344CB8AC3E}">
        <p14:creationId xmlns:p14="http://schemas.microsoft.com/office/powerpoint/2010/main" val="2265987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כותרת 1">
            <a:extLst>
              <a:ext uri="{FF2B5EF4-FFF2-40B4-BE49-F238E27FC236}">
                <a16:creationId xmlns:a16="http://schemas.microsoft.com/office/drawing/2014/main" id="{CD1CCAE8-AC36-F1F5-AE56-D78830A276D9}"/>
              </a:ext>
            </a:extLst>
          </p:cNvPr>
          <p:cNvSpPr>
            <a:spLocks noGrp="1"/>
          </p:cNvSpPr>
          <p:nvPr>
            <p:ph type="title"/>
          </p:nvPr>
        </p:nvSpPr>
        <p:spPr>
          <a:xfrm>
            <a:off x="7475489" y="468574"/>
            <a:ext cx="4133560" cy="747610"/>
          </a:xfrm>
        </p:spPr>
        <p:txBody>
          <a:bodyPr>
            <a:normAutofit/>
          </a:bodyPr>
          <a:lstStyle/>
          <a:p>
            <a:r>
              <a:rPr lang="he-IL" u="sng" dirty="0"/>
              <a:t>חקירת הדאטה סט</a:t>
            </a:r>
            <a:endParaRPr lang="en-IL" u="sng" dirty="0"/>
          </a:p>
        </p:txBody>
      </p:sp>
      <p:sp>
        <p:nvSpPr>
          <p:cNvPr id="3" name="מציין מיקום תוכן 2">
            <a:extLst>
              <a:ext uri="{FF2B5EF4-FFF2-40B4-BE49-F238E27FC236}">
                <a16:creationId xmlns:a16="http://schemas.microsoft.com/office/drawing/2014/main" id="{EC24B0E1-BE94-254A-F5E8-8410674027E7}"/>
              </a:ext>
            </a:extLst>
          </p:cNvPr>
          <p:cNvSpPr>
            <a:spLocks noGrp="1"/>
          </p:cNvSpPr>
          <p:nvPr>
            <p:ph idx="1"/>
          </p:nvPr>
        </p:nvSpPr>
        <p:spPr>
          <a:xfrm>
            <a:off x="7252262" y="2447702"/>
            <a:ext cx="4615593" cy="1656785"/>
          </a:xfrm>
        </p:spPr>
        <p:txBody>
          <a:bodyPr>
            <a:normAutofit/>
          </a:bodyPr>
          <a:lstStyle/>
          <a:p>
            <a:pPr marL="0" indent="0" algn="ctr">
              <a:buNone/>
            </a:pPr>
            <a:r>
              <a:rPr lang="he-IL" dirty="0"/>
              <a:t>בתמונה אפשר לראות את הפיזור בין כל הפיצ'רים השונים </a:t>
            </a:r>
            <a:endParaRPr lang="en-IL" dirty="0"/>
          </a:p>
        </p:txBody>
      </p:sp>
      <p:cxnSp>
        <p:nvCxnSpPr>
          <p:cNvPr id="18" name="Straight Connector 1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תמונה 4">
            <a:extLst>
              <a:ext uri="{FF2B5EF4-FFF2-40B4-BE49-F238E27FC236}">
                <a16:creationId xmlns:a16="http://schemas.microsoft.com/office/drawing/2014/main" id="{44C09C4C-AF76-7384-CCE9-E71B9373A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26" y="281449"/>
            <a:ext cx="6144427" cy="5958677"/>
          </a:xfrm>
          <a:prstGeom prst="rect">
            <a:avLst/>
          </a:prstGeom>
        </p:spPr>
      </p:pic>
      <p:sp>
        <p:nvSpPr>
          <p:cNvPr id="7" name="כותרת 1">
            <a:extLst>
              <a:ext uri="{FF2B5EF4-FFF2-40B4-BE49-F238E27FC236}">
                <a16:creationId xmlns:a16="http://schemas.microsoft.com/office/drawing/2014/main" id="{35AE607E-0C3D-C921-DCF4-1992631A8226}"/>
              </a:ext>
            </a:extLst>
          </p:cNvPr>
          <p:cNvSpPr txBox="1">
            <a:spLocks/>
          </p:cNvSpPr>
          <p:nvPr/>
        </p:nvSpPr>
        <p:spPr>
          <a:xfrm>
            <a:off x="8348100" y="1645040"/>
            <a:ext cx="2423915" cy="373805"/>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r>
              <a:rPr lang="en-US" sz="1800" b="0" dirty="0"/>
              <a:t>Distribution features  </a:t>
            </a:r>
            <a:endParaRPr lang="en-IL" sz="1800" b="0" dirty="0"/>
          </a:p>
        </p:txBody>
      </p:sp>
    </p:spTree>
    <p:extLst>
      <p:ext uri="{BB962C8B-B14F-4D97-AF65-F5344CB8AC3E}">
        <p14:creationId xmlns:p14="http://schemas.microsoft.com/office/powerpoint/2010/main" val="3640214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כותרת 1">
            <a:extLst>
              <a:ext uri="{FF2B5EF4-FFF2-40B4-BE49-F238E27FC236}">
                <a16:creationId xmlns:a16="http://schemas.microsoft.com/office/drawing/2014/main" id="{CD1CCAE8-AC36-F1F5-AE56-D78830A276D9}"/>
              </a:ext>
            </a:extLst>
          </p:cNvPr>
          <p:cNvSpPr>
            <a:spLocks noGrp="1"/>
          </p:cNvSpPr>
          <p:nvPr>
            <p:ph type="title"/>
          </p:nvPr>
        </p:nvSpPr>
        <p:spPr>
          <a:xfrm>
            <a:off x="1935480" y="562898"/>
            <a:ext cx="8484849" cy="747610"/>
          </a:xfrm>
        </p:spPr>
        <p:txBody>
          <a:bodyPr>
            <a:normAutofit/>
          </a:bodyPr>
          <a:lstStyle/>
          <a:p>
            <a:pPr algn="ctr"/>
            <a:r>
              <a:rPr lang="he-IL" u="sng" dirty="0"/>
              <a:t>אימון מודלים עבור הדאטה סט הראשון</a:t>
            </a:r>
            <a:endParaRPr lang="en-IL" u="sng" dirty="0"/>
          </a:p>
        </p:txBody>
      </p:sp>
      <p:sp>
        <p:nvSpPr>
          <p:cNvPr id="3" name="מציין מיקום תוכן 2">
            <a:extLst>
              <a:ext uri="{FF2B5EF4-FFF2-40B4-BE49-F238E27FC236}">
                <a16:creationId xmlns:a16="http://schemas.microsoft.com/office/drawing/2014/main" id="{EC24B0E1-BE94-254A-F5E8-8410674027E7}"/>
              </a:ext>
            </a:extLst>
          </p:cNvPr>
          <p:cNvSpPr>
            <a:spLocks noGrp="1"/>
          </p:cNvSpPr>
          <p:nvPr>
            <p:ph idx="1"/>
          </p:nvPr>
        </p:nvSpPr>
        <p:spPr>
          <a:xfrm>
            <a:off x="2090305" y="1669556"/>
            <a:ext cx="8175197" cy="2887204"/>
          </a:xfrm>
        </p:spPr>
        <p:txBody>
          <a:bodyPr>
            <a:normAutofit/>
          </a:bodyPr>
          <a:lstStyle/>
          <a:p>
            <a:pPr marL="0" indent="0" algn="ctr">
              <a:buNone/>
            </a:pPr>
            <a:r>
              <a:rPr lang="he-IL" dirty="0"/>
              <a:t>במהלך העבודה אימנו 3 מודלים :</a:t>
            </a:r>
            <a:endParaRPr lang="en-US" dirty="0"/>
          </a:p>
          <a:p>
            <a:pPr marL="0" indent="0" algn="ctr">
              <a:buNone/>
            </a:pPr>
            <a:endParaRPr lang="he-IL" dirty="0"/>
          </a:p>
          <a:p>
            <a:pPr algn="ctr"/>
            <a:r>
              <a:rPr lang="en-US" dirty="0"/>
              <a:t>Decision Tree</a:t>
            </a:r>
          </a:p>
          <a:p>
            <a:pPr algn="ctr"/>
            <a:r>
              <a:rPr lang="en-US" dirty="0"/>
              <a:t>Random Forest</a:t>
            </a:r>
          </a:p>
          <a:p>
            <a:pPr algn="ctr"/>
            <a:r>
              <a:rPr lang="en-US" dirty="0"/>
              <a:t>MLP Algorithm</a:t>
            </a:r>
          </a:p>
          <a:p>
            <a:pPr algn="ctr"/>
            <a:endParaRPr lang="he-IL" dirty="0"/>
          </a:p>
        </p:txBody>
      </p:sp>
      <p:cxnSp>
        <p:nvCxnSpPr>
          <p:cNvPr id="18" name="Straight Connector 1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436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כותרת 1">
            <a:extLst>
              <a:ext uri="{FF2B5EF4-FFF2-40B4-BE49-F238E27FC236}">
                <a16:creationId xmlns:a16="http://schemas.microsoft.com/office/drawing/2014/main" id="{CD1CCAE8-AC36-F1F5-AE56-D78830A276D9}"/>
              </a:ext>
            </a:extLst>
          </p:cNvPr>
          <p:cNvSpPr>
            <a:spLocks noGrp="1"/>
          </p:cNvSpPr>
          <p:nvPr>
            <p:ph type="title"/>
          </p:nvPr>
        </p:nvSpPr>
        <p:spPr>
          <a:xfrm>
            <a:off x="2699016" y="338193"/>
            <a:ext cx="7858340" cy="1036646"/>
          </a:xfrm>
        </p:spPr>
        <p:txBody>
          <a:bodyPr>
            <a:normAutofit/>
          </a:bodyPr>
          <a:lstStyle/>
          <a:p>
            <a:pPr algn="ctr"/>
            <a:r>
              <a:rPr lang="he-IL" sz="4400" u="sng" dirty="0"/>
              <a:t>תוצאות של המודל הבסיסי</a:t>
            </a:r>
            <a:endParaRPr lang="en-IL" sz="4400" u="sng" dirty="0"/>
          </a:p>
        </p:txBody>
      </p:sp>
      <p:cxnSp>
        <p:nvCxnSpPr>
          <p:cNvPr id="18" name="Straight Connector 1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תמונה 3" descr="תמונה שמכילה שולחן&#10;&#10;התיאור נוצר באופן אוטומטי">
            <a:extLst>
              <a:ext uri="{FF2B5EF4-FFF2-40B4-BE49-F238E27FC236}">
                <a16:creationId xmlns:a16="http://schemas.microsoft.com/office/drawing/2014/main" id="{56601AAB-56BF-B587-BE14-3F27D750E609}"/>
              </a:ext>
            </a:extLst>
          </p:cNvPr>
          <p:cNvPicPr>
            <a:picLocks noChangeAspect="1"/>
          </p:cNvPicPr>
          <p:nvPr/>
        </p:nvPicPr>
        <p:blipFill rotWithShape="1">
          <a:blip r:embed="rId2">
            <a:extLst>
              <a:ext uri="{28A0092B-C50C-407E-A947-70E740481C1C}">
                <a14:useLocalDpi xmlns:a14="http://schemas.microsoft.com/office/drawing/2010/main" val="0"/>
              </a:ext>
            </a:extLst>
          </a:blip>
          <a:srcRect l="-1" t="40016" r="-574"/>
          <a:stretch/>
        </p:blipFill>
        <p:spPr>
          <a:xfrm>
            <a:off x="2123304" y="1934412"/>
            <a:ext cx="8620896" cy="4067072"/>
          </a:xfrm>
          <a:prstGeom prst="rect">
            <a:avLst/>
          </a:prstGeom>
        </p:spPr>
      </p:pic>
      <p:sp>
        <p:nvSpPr>
          <p:cNvPr id="5" name="תיבת טקסט 4">
            <a:extLst>
              <a:ext uri="{FF2B5EF4-FFF2-40B4-BE49-F238E27FC236}">
                <a16:creationId xmlns:a16="http://schemas.microsoft.com/office/drawing/2014/main" id="{D814A9BB-2041-431E-105D-D05996B806E8}"/>
              </a:ext>
            </a:extLst>
          </p:cNvPr>
          <p:cNvSpPr txBox="1"/>
          <p:nvPr/>
        </p:nvSpPr>
        <p:spPr>
          <a:xfrm>
            <a:off x="5047036" y="1454932"/>
            <a:ext cx="3162300" cy="461665"/>
          </a:xfrm>
          <a:prstGeom prst="rect">
            <a:avLst/>
          </a:prstGeom>
          <a:noFill/>
        </p:spPr>
        <p:txBody>
          <a:bodyPr wrap="square" rtlCol="0">
            <a:spAutoFit/>
          </a:bodyPr>
          <a:lstStyle/>
          <a:p>
            <a:pPr algn="ctr"/>
            <a:r>
              <a:rPr lang="en-US" sz="2400" dirty="0"/>
              <a:t>Random Forest</a:t>
            </a:r>
            <a:endParaRPr lang="en-IL" sz="2400" dirty="0"/>
          </a:p>
        </p:txBody>
      </p:sp>
    </p:spTree>
    <p:extLst>
      <p:ext uri="{BB962C8B-B14F-4D97-AF65-F5344CB8AC3E}">
        <p14:creationId xmlns:p14="http://schemas.microsoft.com/office/powerpoint/2010/main" val="2457684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כותרת 1">
            <a:extLst>
              <a:ext uri="{FF2B5EF4-FFF2-40B4-BE49-F238E27FC236}">
                <a16:creationId xmlns:a16="http://schemas.microsoft.com/office/drawing/2014/main" id="{CD1CCAE8-AC36-F1F5-AE56-D78830A276D9}"/>
              </a:ext>
            </a:extLst>
          </p:cNvPr>
          <p:cNvSpPr>
            <a:spLocks noGrp="1"/>
          </p:cNvSpPr>
          <p:nvPr>
            <p:ph type="title"/>
          </p:nvPr>
        </p:nvSpPr>
        <p:spPr>
          <a:xfrm>
            <a:off x="2607576" y="335079"/>
            <a:ext cx="7858340" cy="1036646"/>
          </a:xfrm>
        </p:spPr>
        <p:txBody>
          <a:bodyPr>
            <a:normAutofit/>
          </a:bodyPr>
          <a:lstStyle/>
          <a:p>
            <a:pPr algn="ctr"/>
            <a:r>
              <a:rPr lang="he-IL" sz="4400" u="sng" dirty="0"/>
              <a:t>תוצאות של המודל הבסיסי</a:t>
            </a:r>
            <a:endParaRPr lang="en-IL" sz="4400" u="sng" dirty="0"/>
          </a:p>
        </p:txBody>
      </p:sp>
      <p:cxnSp>
        <p:nvCxnSpPr>
          <p:cNvPr id="18" name="Straight Connector 1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תיבת טקסט 4">
            <a:extLst>
              <a:ext uri="{FF2B5EF4-FFF2-40B4-BE49-F238E27FC236}">
                <a16:creationId xmlns:a16="http://schemas.microsoft.com/office/drawing/2014/main" id="{D814A9BB-2041-431E-105D-D05996B806E8}"/>
              </a:ext>
            </a:extLst>
          </p:cNvPr>
          <p:cNvSpPr txBox="1"/>
          <p:nvPr/>
        </p:nvSpPr>
        <p:spPr>
          <a:xfrm>
            <a:off x="5024176" y="1442435"/>
            <a:ext cx="3162300" cy="461665"/>
          </a:xfrm>
          <a:prstGeom prst="rect">
            <a:avLst/>
          </a:prstGeom>
          <a:noFill/>
        </p:spPr>
        <p:txBody>
          <a:bodyPr wrap="square" rtlCol="0">
            <a:spAutoFit/>
          </a:bodyPr>
          <a:lstStyle/>
          <a:p>
            <a:pPr algn="ctr"/>
            <a:r>
              <a:rPr lang="en-US" sz="2400" dirty="0"/>
              <a:t>Decision Tree</a:t>
            </a:r>
            <a:endParaRPr lang="en-IL" sz="2400" dirty="0"/>
          </a:p>
        </p:txBody>
      </p:sp>
      <p:pic>
        <p:nvPicPr>
          <p:cNvPr id="6" name="תמונה 5">
            <a:extLst>
              <a:ext uri="{FF2B5EF4-FFF2-40B4-BE49-F238E27FC236}">
                <a16:creationId xmlns:a16="http://schemas.microsoft.com/office/drawing/2014/main" id="{CC2E4B2C-56E5-5709-6D6A-1B098B50A07F}"/>
              </a:ext>
            </a:extLst>
          </p:cNvPr>
          <p:cNvPicPr>
            <a:picLocks noChangeAspect="1"/>
          </p:cNvPicPr>
          <p:nvPr/>
        </p:nvPicPr>
        <p:blipFill rotWithShape="1">
          <a:blip r:embed="rId2">
            <a:extLst>
              <a:ext uri="{28A0092B-C50C-407E-A947-70E740481C1C}">
                <a14:useLocalDpi xmlns:a14="http://schemas.microsoft.com/office/drawing/2010/main" val="0"/>
              </a:ext>
            </a:extLst>
          </a:blip>
          <a:srcRect t="32778" r="-34"/>
          <a:stretch/>
        </p:blipFill>
        <p:spPr>
          <a:xfrm>
            <a:off x="1935965" y="1904100"/>
            <a:ext cx="8732035" cy="4174322"/>
          </a:xfrm>
          <a:prstGeom prst="rect">
            <a:avLst/>
          </a:prstGeom>
        </p:spPr>
      </p:pic>
    </p:spTree>
    <p:extLst>
      <p:ext uri="{BB962C8B-B14F-4D97-AF65-F5344CB8AC3E}">
        <p14:creationId xmlns:p14="http://schemas.microsoft.com/office/powerpoint/2010/main" val="1224222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כותרת 1">
            <a:extLst>
              <a:ext uri="{FF2B5EF4-FFF2-40B4-BE49-F238E27FC236}">
                <a16:creationId xmlns:a16="http://schemas.microsoft.com/office/drawing/2014/main" id="{CD1CCAE8-AC36-F1F5-AE56-D78830A276D9}"/>
              </a:ext>
            </a:extLst>
          </p:cNvPr>
          <p:cNvSpPr>
            <a:spLocks noGrp="1"/>
          </p:cNvSpPr>
          <p:nvPr>
            <p:ph type="title"/>
          </p:nvPr>
        </p:nvSpPr>
        <p:spPr>
          <a:xfrm>
            <a:off x="1935480" y="562898"/>
            <a:ext cx="8484849" cy="747610"/>
          </a:xfrm>
        </p:spPr>
        <p:txBody>
          <a:bodyPr>
            <a:normAutofit/>
          </a:bodyPr>
          <a:lstStyle/>
          <a:p>
            <a:pPr algn="ctr"/>
            <a:r>
              <a:rPr lang="he-IL" u="sng" dirty="0"/>
              <a:t>אימון מודלים עבור הדאטה סט השני</a:t>
            </a:r>
            <a:endParaRPr lang="en-IL" u="sng" dirty="0"/>
          </a:p>
        </p:txBody>
      </p:sp>
      <p:sp>
        <p:nvSpPr>
          <p:cNvPr id="3" name="מציין מיקום תוכן 2">
            <a:extLst>
              <a:ext uri="{FF2B5EF4-FFF2-40B4-BE49-F238E27FC236}">
                <a16:creationId xmlns:a16="http://schemas.microsoft.com/office/drawing/2014/main" id="{EC24B0E1-BE94-254A-F5E8-8410674027E7}"/>
              </a:ext>
            </a:extLst>
          </p:cNvPr>
          <p:cNvSpPr>
            <a:spLocks noGrp="1"/>
          </p:cNvSpPr>
          <p:nvPr>
            <p:ph idx="1"/>
          </p:nvPr>
        </p:nvSpPr>
        <p:spPr>
          <a:xfrm>
            <a:off x="2090305" y="1669556"/>
            <a:ext cx="8175197" cy="2887204"/>
          </a:xfrm>
        </p:spPr>
        <p:txBody>
          <a:bodyPr>
            <a:normAutofit/>
          </a:bodyPr>
          <a:lstStyle/>
          <a:p>
            <a:pPr marL="0" indent="0" algn="r" rtl="1">
              <a:buNone/>
            </a:pPr>
            <a:r>
              <a:rPr lang="he-IL" dirty="0"/>
              <a:t>במהלך העבודה אימנו 3 מודלים :</a:t>
            </a:r>
            <a:endParaRPr lang="en-US" dirty="0"/>
          </a:p>
          <a:p>
            <a:pPr marL="0" indent="0" algn="r" rtl="1">
              <a:buNone/>
            </a:pPr>
            <a:endParaRPr lang="he-IL" dirty="0"/>
          </a:p>
          <a:p>
            <a:pPr algn="r" rtl="1"/>
            <a:r>
              <a:rPr lang="en-US" dirty="0"/>
              <a:t>Decision Tree</a:t>
            </a:r>
          </a:p>
          <a:p>
            <a:pPr algn="r" rtl="1"/>
            <a:r>
              <a:rPr lang="en-US" dirty="0"/>
              <a:t>Random Forest</a:t>
            </a:r>
          </a:p>
          <a:p>
            <a:pPr algn="r" rtl="1"/>
            <a:r>
              <a:rPr lang="en-US" sz="2400" dirty="0"/>
              <a:t>Gradient Boosting Classifier</a:t>
            </a:r>
            <a:endParaRPr lang="en-US" dirty="0"/>
          </a:p>
          <a:p>
            <a:pPr algn="r" rtl="1"/>
            <a:r>
              <a:rPr lang="en-US" dirty="0"/>
              <a:t>MLP Algorithm</a:t>
            </a:r>
          </a:p>
          <a:p>
            <a:pPr algn="r" rtl="1"/>
            <a:endParaRPr lang="he-IL" dirty="0"/>
          </a:p>
        </p:txBody>
      </p:sp>
      <p:cxnSp>
        <p:nvCxnSpPr>
          <p:cNvPr id="18" name="Straight Connector 1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627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כותרת 1">
            <a:extLst>
              <a:ext uri="{FF2B5EF4-FFF2-40B4-BE49-F238E27FC236}">
                <a16:creationId xmlns:a16="http://schemas.microsoft.com/office/drawing/2014/main" id="{CD1CCAE8-AC36-F1F5-AE56-D78830A276D9}"/>
              </a:ext>
            </a:extLst>
          </p:cNvPr>
          <p:cNvSpPr>
            <a:spLocks noGrp="1"/>
          </p:cNvSpPr>
          <p:nvPr>
            <p:ph type="title"/>
          </p:nvPr>
        </p:nvSpPr>
        <p:spPr>
          <a:xfrm>
            <a:off x="2166830" y="335079"/>
            <a:ext cx="7858340" cy="1036646"/>
          </a:xfrm>
        </p:spPr>
        <p:txBody>
          <a:bodyPr>
            <a:normAutofit/>
          </a:bodyPr>
          <a:lstStyle/>
          <a:p>
            <a:pPr algn="ctr" rtl="1"/>
            <a:r>
              <a:rPr lang="he-IL" sz="4400" u="sng" dirty="0"/>
              <a:t>תוצאות של מודל</a:t>
            </a:r>
            <a:r>
              <a:rPr lang="en-US" sz="4400" u="sng" dirty="0"/>
              <a:t> </a:t>
            </a:r>
            <a:r>
              <a:rPr lang="he-IL" sz="4400" u="sng" dirty="0"/>
              <a:t>ה - </a:t>
            </a:r>
            <a:r>
              <a:rPr lang="en-US" sz="4400" u="sng" dirty="0"/>
              <a:t>DGA</a:t>
            </a:r>
            <a:endParaRPr lang="en-IL" sz="4400" u="sng" dirty="0"/>
          </a:p>
        </p:txBody>
      </p:sp>
      <p:cxnSp>
        <p:nvCxnSpPr>
          <p:cNvPr id="18" name="Straight Connector 1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תיבת טקסט 4">
            <a:extLst>
              <a:ext uri="{FF2B5EF4-FFF2-40B4-BE49-F238E27FC236}">
                <a16:creationId xmlns:a16="http://schemas.microsoft.com/office/drawing/2014/main" id="{D814A9BB-2041-431E-105D-D05996B806E8}"/>
              </a:ext>
            </a:extLst>
          </p:cNvPr>
          <p:cNvSpPr txBox="1"/>
          <p:nvPr/>
        </p:nvSpPr>
        <p:spPr>
          <a:xfrm>
            <a:off x="3530656" y="1309597"/>
            <a:ext cx="5441740" cy="461665"/>
          </a:xfrm>
          <a:prstGeom prst="rect">
            <a:avLst/>
          </a:prstGeom>
          <a:noFill/>
        </p:spPr>
        <p:txBody>
          <a:bodyPr wrap="square" rtlCol="0">
            <a:spAutoFit/>
          </a:bodyPr>
          <a:lstStyle/>
          <a:p>
            <a:pPr algn="ctr"/>
            <a:r>
              <a:rPr lang="en-US" sz="2400" dirty="0"/>
              <a:t>Gradient Boosting Classifier</a:t>
            </a:r>
            <a:endParaRPr lang="en-IL" sz="2400" dirty="0"/>
          </a:p>
        </p:txBody>
      </p:sp>
      <p:pic>
        <p:nvPicPr>
          <p:cNvPr id="4" name="תמונה 3" descr="תמונה שמכילה טקסט&#10;&#10;התיאור נוצר באופן אוטומטי">
            <a:extLst>
              <a:ext uri="{FF2B5EF4-FFF2-40B4-BE49-F238E27FC236}">
                <a16:creationId xmlns:a16="http://schemas.microsoft.com/office/drawing/2014/main" id="{59035343-7CE8-EA21-6ADF-E2D8CD3EE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6336" y="1925117"/>
            <a:ext cx="8130540" cy="4161993"/>
          </a:xfrm>
          <a:prstGeom prst="rect">
            <a:avLst/>
          </a:prstGeom>
        </p:spPr>
      </p:pic>
    </p:spTree>
    <p:extLst>
      <p:ext uri="{BB962C8B-B14F-4D97-AF65-F5344CB8AC3E}">
        <p14:creationId xmlns:p14="http://schemas.microsoft.com/office/powerpoint/2010/main" val="406859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כותרת 1">
            <a:extLst>
              <a:ext uri="{FF2B5EF4-FFF2-40B4-BE49-F238E27FC236}">
                <a16:creationId xmlns:a16="http://schemas.microsoft.com/office/drawing/2014/main" id="{CD1CCAE8-AC36-F1F5-AE56-D78830A276D9}"/>
              </a:ext>
            </a:extLst>
          </p:cNvPr>
          <p:cNvSpPr>
            <a:spLocks noGrp="1"/>
          </p:cNvSpPr>
          <p:nvPr>
            <p:ph type="title"/>
          </p:nvPr>
        </p:nvSpPr>
        <p:spPr>
          <a:xfrm>
            <a:off x="2166830" y="319348"/>
            <a:ext cx="7858340" cy="1036646"/>
          </a:xfrm>
        </p:spPr>
        <p:txBody>
          <a:bodyPr>
            <a:normAutofit/>
          </a:bodyPr>
          <a:lstStyle/>
          <a:p>
            <a:pPr algn="ctr" rtl="1"/>
            <a:r>
              <a:rPr lang="he-IL" sz="4400" u="sng" dirty="0"/>
              <a:t>תוצאות של מודל</a:t>
            </a:r>
            <a:r>
              <a:rPr lang="en-US" sz="4400" u="sng" dirty="0"/>
              <a:t> </a:t>
            </a:r>
            <a:r>
              <a:rPr lang="he-IL" sz="4400" u="sng" dirty="0"/>
              <a:t>ה - </a:t>
            </a:r>
            <a:r>
              <a:rPr lang="en-US" sz="4400" u="sng" dirty="0"/>
              <a:t>DGA</a:t>
            </a:r>
            <a:endParaRPr lang="en-IL" sz="4400" u="sng" dirty="0"/>
          </a:p>
        </p:txBody>
      </p:sp>
      <p:cxnSp>
        <p:nvCxnSpPr>
          <p:cNvPr id="18" name="Straight Connector 1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תיבת טקסט 4">
            <a:extLst>
              <a:ext uri="{FF2B5EF4-FFF2-40B4-BE49-F238E27FC236}">
                <a16:creationId xmlns:a16="http://schemas.microsoft.com/office/drawing/2014/main" id="{D814A9BB-2041-431E-105D-D05996B806E8}"/>
              </a:ext>
            </a:extLst>
          </p:cNvPr>
          <p:cNvSpPr txBox="1"/>
          <p:nvPr/>
        </p:nvSpPr>
        <p:spPr>
          <a:xfrm>
            <a:off x="3375130" y="1245139"/>
            <a:ext cx="5441740" cy="461665"/>
          </a:xfrm>
          <a:prstGeom prst="rect">
            <a:avLst/>
          </a:prstGeom>
          <a:noFill/>
        </p:spPr>
        <p:txBody>
          <a:bodyPr wrap="square" rtlCol="0">
            <a:spAutoFit/>
          </a:bodyPr>
          <a:lstStyle/>
          <a:p>
            <a:pPr algn="ctr"/>
            <a:r>
              <a:rPr lang="en-US" sz="2400" dirty="0"/>
              <a:t>Random Forest</a:t>
            </a:r>
            <a:endParaRPr lang="en-IL" sz="2400" dirty="0"/>
          </a:p>
        </p:txBody>
      </p:sp>
      <p:pic>
        <p:nvPicPr>
          <p:cNvPr id="6" name="תמונה 5" descr="תמונה שמכילה טקסט&#10;&#10;התיאור נוצר באופן אוטומטי">
            <a:extLst>
              <a:ext uri="{FF2B5EF4-FFF2-40B4-BE49-F238E27FC236}">
                <a16:creationId xmlns:a16="http://schemas.microsoft.com/office/drawing/2014/main" id="{888DC2B9-E80C-0DF4-9302-F197312C1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275" y="1846303"/>
            <a:ext cx="8174501" cy="4218329"/>
          </a:xfrm>
          <a:prstGeom prst="rect">
            <a:avLst/>
          </a:prstGeom>
        </p:spPr>
      </p:pic>
    </p:spTree>
    <p:extLst>
      <p:ext uri="{BB962C8B-B14F-4D97-AF65-F5344CB8AC3E}">
        <p14:creationId xmlns:p14="http://schemas.microsoft.com/office/powerpoint/2010/main" val="3706369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08EE9B4-1A9E-D3B5-673A-F7D85E8BF1A8}"/>
              </a:ext>
            </a:extLst>
          </p:cNvPr>
          <p:cNvSpPr>
            <a:spLocks noGrp="1"/>
          </p:cNvSpPr>
          <p:nvPr>
            <p:ph type="title"/>
          </p:nvPr>
        </p:nvSpPr>
        <p:spPr>
          <a:xfrm>
            <a:off x="2615623" y="715472"/>
            <a:ext cx="7335835" cy="1268984"/>
          </a:xfrm>
        </p:spPr>
        <p:txBody>
          <a:bodyPr/>
          <a:lstStyle/>
          <a:p>
            <a:pPr algn="ctr"/>
            <a:r>
              <a:rPr lang="he-IL" u="sng" dirty="0">
                <a:latin typeface="Arial" panose="020B0604020202020204" pitchFamily="34" charset="0"/>
                <a:cs typeface="Arial" panose="020B0604020202020204" pitchFamily="34" charset="0"/>
              </a:rPr>
              <a:t>תיאור הפרויקט</a:t>
            </a:r>
            <a:endParaRPr lang="en-IL" u="sng" dirty="0">
              <a:latin typeface="Arial" panose="020B0604020202020204" pitchFamily="34" charset="0"/>
              <a:cs typeface="Arial" panose="020B0604020202020204" pitchFamily="34" charset="0"/>
            </a:endParaRPr>
          </a:p>
        </p:txBody>
      </p:sp>
      <p:sp>
        <p:nvSpPr>
          <p:cNvPr id="3" name="מציין מיקום תוכן 2">
            <a:extLst>
              <a:ext uri="{FF2B5EF4-FFF2-40B4-BE49-F238E27FC236}">
                <a16:creationId xmlns:a16="http://schemas.microsoft.com/office/drawing/2014/main" id="{E89D0804-0F99-525F-D147-C5B09B17A60F}"/>
              </a:ext>
            </a:extLst>
          </p:cNvPr>
          <p:cNvSpPr>
            <a:spLocks noGrp="1"/>
          </p:cNvSpPr>
          <p:nvPr>
            <p:ph idx="1"/>
          </p:nvPr>
        </p:nvSpPr>
        <p:spPr>
          <a:xfrm>
            <a:off x="2615623" y="2141544"/>
            <a:ext cx="7335835" cy="3601212"/>
          </a:xfrm>
        </p:spPr>
        <p:txBody>
          <a:bodyPr/>
          <a:lstStyle/>
          <a:p>
            <a:pPr marL="0" indent="0" algn="ctr">
              <a:buNone/>
            </a:pPr>
            <a:r>
              <a:rPr lang="he-IL" dirty="0"/>
              <a:t>יצירת מודל שבאמצעותו נוכל לבצע בדיקה עבור כל דומיין שנרצה לגשת אליו בזמן אמת האם הוא זדוני או תקין.</a:t>
            </a:r>
          </a:p>
          <a:p>
            <a:pPr marL="0" indent="0" algn="ctr">
              <a:buNone/>
            </a:pPr>
            <a:endParaRPr lang="he-IL" dirty="0"/>
          </a:p>
          <a:p>
            <a:pPr marL="0" indent="0" algn="ctr">
              <a:buNone/>
            </a:pPr>
            <a:endParaRPr lang="en-IL" dirty="0"/>
          </a:p>
        </p:txBody>
      </p:sp>
    </p:spTree>
    <p:extLst>
      <p:ext uri="{BB962C8B-B14F-4D97-AF65-F5344CB8AC3E}">
        <p14:creationId xmlns:p14="http://schemas.microsoft.com/office/powerpoint/2010/main" val="2022744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כותרת 1">
            <a:extLst>
              <a:ext uri="{FF2B5EF4-FFF2-40B4-BE49-F238E27FC236}">
                <a16:creationId xmlns:a16="http://schemas.microsoft.com/office/drawing/2014/main" id="{CD1CCAE8-AC36-F1F5-AE56-D78830A276D9}"/>
              </a:ext>
            </a:extLst>
          </p:cNvPr>
          <p:cNvSpPr>
            <a:spLocks noGrp="1"/>
          </p:cNvSpPr>
          <p:nvPr>
            <p:ph type="title"/>
          </p:nvPr>
        </p:nvSpPr>
        <p:spPr>
          <a:xfrm>
            <a:off x="2398555" y="252566"/>
            <a:ext cx="7858340" cy="1036646"/>
          </a:xfrm>
        </p:spPr>
        <p:txBody>
          <a:bodyPr>
            <a:normAutofit/>
          </a:bodyPr>
          <a:lstStyle/>
          <a:p>
            <a:pPr algn="ctr" rtl="1"/>
            <a:r>
              <a:rPr lang="he-IL" sz="4400" u="sng" dirty="0"/>
              <a:t>סיכום והרחבת הפרויקט</a:t>
            </a:r>
            <a:endParaRPr lang="en-IL" sz="4400" u="sng" dirty="0"/>
          </a:p>
        </p:txBody>
      </p:sp>
      <p:cxnSp>
        <p:nvCxnSpPr>
          <p:cNvPr id="18" name="Straight Connector 1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תיבת טקסט 2">
            <a:extLst>
              <a:ext uri="{FF2B5EF4-FFF2-40B4-BE49-F238E27FC236}">
                <a16:creationId xmlns:a16="http://schemas.microsoft.com/office/drawing/2014/main" id="{8B92F8DF-C224-E8B4-E6B5-FDE4622F2B33}"/>
              </a:ext>
            </a:extLst>
          </p:cNvPr>
          <p:cNvSpPr txBox="1"/>
          <p:nvPr/>
        </p:nvSpPr>
        <p:spPr>
          <a:xfrm>
            <a:off x="1885265" y="1289908"/>
            <a:ext cx="8884920" cy="4524315"/>
          </a:xfrm>
          <a:prstGeom prst="rect">
            <a:avLst/>
          </a:prstGeom>
          <a:noFill/>
        </p:spPr>
        <p:txBody>
          <a:bodyPr wrap="square" rtlCol="0">
            <a:spAutoFit/>
          </a:bodyPr>
          <a:lstStyle/>
          <a:p>
            <a:r>
              <a:rPr lang="he-IL" sz="2400" dirty="0"/>
              <a:t>במהלך הפרויקט יצרנו מודל בסיסי ראשוני שאותו אימנו על דאטה סט שמכיל 320 אלף דומיינים שמחציתם זדוניים .</a:t>
            </a:r>
          </a:p>
          <a:p>
            <a:r>
              <a:rPr lang="he-IL" sz="2400" dirty="0"/>
              <a:t>המודל עבד מצוין והראה תוצאות דיוק זיהוי טובות אך הוא מכסה כמות קטנה של סוגי דומיינים.</a:t>
            </a:r>
          </a:p>
          <a:p>
            <a:endParaRPr lang="he-IL" sz="2400" dirty="0"/>
          </a:p>
          <a:p>
            <a:r>
              <a:rPr lang="he-IL" sz="2400" dirty="0"/>
              <a:t>במודל החדש בחרנו לאמן על סוג דאטה נוסף שנוצר ע"י </a:t>
            </a:r>
            <a:r>
              <a:rPr lang="en-US" sz="2400" dirty="0"/>
              <a:t>DGA</a:t>
            </a:r>
            <a:r>
              <a:rPr lang="he-IL" sz="2400" dirty="0"/>
              <a:t>.</a:t>
            </a:r>
          </a:p>
          <a:p>
            <a:r>
              <a:rPr lang="he-IL" sz="2400" dirty="0"/>
              <a:t>ל – </a:t>
            </a:r>
            <a:r>
              <a:rPr lang="en-US" sz="2400" dirty="0"/>
              <a:t>DGA</a:t>
            </a:r>
            <a:r>
              <a:rPr lang="he-IL" sz="2400" dirty="0"/>
              <a:t> יש הרבה סוגים שונים של אלגוריתמים שמהווים משפחות שונות של דומיינים, בפרויקט שלנו התאמנו על 25 משפחות שונות מתוך 50+ משפחות מוכרות אחרות.</a:t>
            </a:r>
          </a:p>
          <a:p>
            <a:r>
              <a:rPr lang="he-IL" sz="2400" dirty="0"/>
              <a:t>מבחינת הרחבת הפרויקט אפשר לאמן את המודל על אלגוריתמים נוספים שלא השתמשנו בהם וכמו כן בכל פעם שמגלים אלגוריתם חדש לאמן את המודל גם עליו ובכך לכסות כמות גדולה יותר של סוגים שונים של דומיינים.</a:t>
            </a:r>
          </a:p>
        </p:txBody>
      </p:sp>
    </p:spTree>
    <p:extLst>
      <p:ext uri="{BB962C8B-B14F-4D97-AF65-F5344CB8AC3E}">
        <p14:creationId xmlns:p14="http://schemas.microsoft.com/office/powerpoint/2010/main" val="252593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08EE9B4-1A9E-D3B5-673A-F7D85E8BF1A8}"/>
              </a:ext>
            </a:extLst>
          </p:cNvPr>
          <p:cNvSpPr>
            <a:spLocks noGrp="1"/>
          </p:cNvSpPr>
          <p:nvPr>
            <p:ph type="title"/>
          </p:nvPr>
        </p:nvSpPr>
        <p:spPr>
          <a:xfrm>
            <a:off x="2428083" y="715472"/>
            <a:ext cx="7335835" cy="1268984"/>
          </a:xfrm>
        </p:spPr>
        <p:txBody>
          <a:bodyPr/>
          <a:lstStyle/>
          <a:p>
            <a:pPr algn="ctr"/>
            <a:r>
              <a:rPr lang="he-IL" u="sng" dirty="0">
                <a:latin typeface="Arial" panose="020B0604020202020204" pitchFamily="34" charset="0"/>
                <a:cs typeface="Arial" panose="020B0604020202020204" pitchFamily="34" charset="0"/>
              </a:rPr>
              <a:t>עבודות קודמות</a:t>
            </a:r>
            <a:endParaRPr lang="en-IL" u="sng" dirty="0">
              <a:latin typeface="Arial" panose="020B0604020202020204" pitchFamily="34" charset="0"/>
              <a:cs typeface="Arial" panose="020B0604020202020204" pitchFamily="34" charset="0"/>
            </a:endParaRPr>
          </a:p>
        </p:txBody>
      </p:sp>
      <p:sp>
        <p:nvSpPr>
          <p:cNvPr id="3" name="מציין מיקום תוכן 2">
            <a:extLst>
              <a:ext uri="{FF2B5EF4-FFF2-40B4-BE49-F238E27FC236}">
                <a16:creationId xmlns:a16="http://schemas.microsoft.com/office/drawing/2014/main" id="{E89D0804-0F99-525F-D147-C5B09B17A60F}"/>
              </a:ext>
            </a:extLst>
          </p:cNvPr>
          <p:cNvSpPr>
            <a:spLocks noGrp="1"/>
          </p:cNvSpPr>
          <p:nvPr>
            <p:ph idx="1"/>
          </p:nvPr>
        </p:nvSpPr>
        <p:spPr>
          <a:xfrm>
            <a:off x="2615622" y="1628394"/>
            <a:ext cx="7335835" cy="3601212"/>
          </a:xfrm>
        </p:spPr>
        <p:txBody>
          <a:bodyPr/>
          <a:lstStyle/>
          <a:p>
            <a:pPr marL="0" indent="0" algn="ctr">
              <a:buNone/>
            </a:pPr>
            <a:r>
              <a:rPr lang="he-IL" dirty="0"/>
              <a:t>כיום מוצעות טכניקות אנטי-</a:t>
            </a:r>
            <a:r>
              <a:rPr lang="he-IL" dirty="0" err="1"/>
              <a:t>פישינג</a:t>
            </a:r>
            <a:r>
              <a:rPr lang="he-IL" dirty="0"/>
              <a:t> רבות, אך עדיין קיים אתגר להשיג זיהוי בדיוק גבוהה עם יחס נמוך של זיהוי שלילי.</a:t>
            </a:r>
          </a:p>
          <a:p>
            <a:pPr marL="0" indent="0" algn="ctr">
              <a:buNone/>
            </a:pPr>
            <a:r>
              <a:rPr lang="he-IL" dirty="0"/>
              <a:t>בתמונה ניתן לראות תוצאות של טכניקות שונות הקשורות לאנטי-</a:t>
            </a:r>
            <a:r>
              <a:rPr lang="he-IL" dirty="0" err="1"/>
              <a:t>פישינג</a:t>
            </a:r>
            <a:r>
              <a:rPr lang="he-IL" dirty="0"/>
              <a:t> .</a:t>
            </a:r>
          </a:p>
        </p:txBody>
      </p:sp>
      <p:pic>
        <p:nvPicPr>
          <p:cNvPr id="5" name="תמונה 4" descr="תמונה שמכילה טקסט, קבלה, צילום מסך&#10;&#10;התיאור נוצר באופן אוטומטי">
            <a:extLst>
              <a:ext uri="{FF2B5EF4-FFF2-40B4-BE49-F238E27FC236}">
                <a16:creationId xmlns:a16="http://schemas.microsoft.com/office/drawing/2014/main" id="{1A90D2A5-1CB1-5AD2-3187-FF004CBC8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790" y="3495609"/>
            <a:ext cx="5646420" cy="2179320"/>
          </a:xfrm>
          <a:prstGeom prst="rect">
            <a:avLst/>
          </a:prstGeom>
        </p:spPr>
      </p:pic>
    </p:spTree>
    <p:extLst>
      <p:ext uri="{BB962C8B-B14F-4D97-AF65-F5344CB8AC3E}">
        <p14:creationId xmlns:p14="http://schemas.microsoft.com/office/powerpoint/2010/main" val="381672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AB17BD7-B287-8385-689C-89F399F0C499}"/>
              </a:ext>
            </a:extLst>
          </p:cNvPr>
          <p:cNvSpPr>
            <a:spLocks noGrp="1"/>
          </p:cNvSpPr>
          <p:nvPr>
            <p:ph type="title"/>
          </p:nvPr>
        </p:nvSpPr>
        <p:spPr>
          <a:xfrm>
            <a:off x="2428083" y="891032"/>
            <a:ext cx="7335835" cy="1268984"/>
          </a:xfrm>
        </p:spPr>
        <p:txBody>
          <a:bodyPr/>
          <a:lstStyle/>
          <a:p>
            <a:pPr algn="ctr"/>
            <a:r>
              <a:rPr lang="he-IL" u="sng" dirty="0"/>
              <a:t>החדשנות שלנו</a:t>
            </a:r>
            <a:endParaRPr lang="en-IL" u="sng" dirty="0"/>
          </a:p>
        </p:txBody>
      </p:sp>
      <p:sp>
        <p:nvSpPr>
          <p:cNvPr id="3" name="מציין מיקום תוכן 2">
            <a:extLst>
              <a:ext uri="{FF2B5EF4-FFF2-40B4-BE49-F238E27FC236}">
                <a16:creationId xmlns:a16="http://schemas.microsoft.com/office/drawing/2014/main" id="{AF77E572-615D-3A44-EE36-5FE47B1EA331}"/>
              </a:ext>
            </a:extLst>
          </p:cNvPr>
          <p:cNvSpPr>
            <a:spLocks noGrp="1"/>
          </p:cNvSpPr>
          <p:nvPr>
            <p:ph idx="1"/>
          </p:nvPr>
        </p:nvSpPr>
        <p:spPr>
          <a:xfrm>
            <a:off x="2255404" y="1628394"/>
            <a:ext cx="7335835" cy="3601212"/>
          </a:xfrm>
        </p:spPr>
        <p:txBody>
          <a:bodyPr/>
          <a:lstStyle/>
          <a:p>
            <a:pPr marL="0" indent="0" algn="r" rtl="1">
              <a:buNone/>
            </a:pPr>
            <a:r>
              <a:rPr lang="he-IL" dirty="0"/>
              <a:t>בניית מודל </a:t>
            </a:r>
            <a:r>
              <a:rPr lang="en-US" dirty="0"/>
              <a:t>Ensemble</a:t>
            </a:r>
            <a:r>
              <a:rPr lang="he-IL" dirty="0"/>
              <a:t> ע"י אימון של שני מודלים אחד שאומן על דאטה סט של 326 אלף דומיינים זדוניים ותקינים.</a:t>
            </a:r>
          </a:p>
          <a:p>
            <a:pPr marL="0" indent="0" algn="r" rtl="1">
              <a:buNone/>
            </a:pPr>
            <a:r>
              <a:rPr lang="he-IL" dirty="0"/>
              <a:t>ומודל שני שאומן על דאטה סט של 675 אלף דומיינים כאשר 337 אלף מתוכם הם זדוניים שנוצרו ע"י </a:t>
            </a:r>
            <a:r>
              <a:rPr lang="en-US" dirty="0"/>
              <a:t>Domain generator algorithm</a:t>
            </a:r>
            <a:r>
              <a:rPr lang="he-IL" dirty="0"/>
              <a:t> (</a:t>
            </a:r>
            <a:r>
              <a:rPr lang="en-US" dirty="0"/>
              <a:t>DGA</a:t>
            </a:r>
            <a:r>
              <a:rPr lang="he-IL" dirty="0"/>
              <a:t>) ו337 אלף הנותרים מאומתים ע"י </a:t>
            </a:r>
            <a:r>
              <a:rPr lang="en-US" dirty="0"/>
              <a:t>Alexa</a:t>
            </a:r>
            <a:endParaRPr lang="he-IL" dirty="0"/>
          </a:p>
          <a:p>
            <a:pPr marL="0" indent="0" algn="r">
              <a:buNone/>
            </a:pPr>
            <a:endParaRPr lang="he-IL" dirty="0"/>
          </a:p>
          <a:p>
            <a:pPr marL="0" indent="0" algn="r">
              <a:buNone/>
            </a:pPr>
            <a:r>
              <a:rPr lang="he-IL" dirty="0"/>
              <a:t> </a:t>
            </a:r>
            <a:endParaRPr lang="en-IL" dirty="0"/>
          </a:p>
        </p:txBody>
      </p:sp>
    </p:spTree>
    <p:extLst>
      <p:ext uri="{BB962C8B-B14F-4D97-AF65-F5344CB8AC3E}">
        <p14:creationId xmlns:p14="http://schemas.microsoft.com/office/powerpoint/2010/main" val="3192526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AB17BD7-B287-8385-689C-89F399F0C499}"/>
              </a:ext>
            </a:extLst>
          </p:cNvPr>
          <p:cNvSpPr>
            <a:spLocks noGrp="1"/>
          </p:cNvSpPr>
          <p:nvPr>
            <p:ph type="title"/>
          </p:nvPr>
        </p:nvSpPr>
        <p:spPr>
          <a:xfrm>
            <a:off x="2428083" y="891032"/>
            <a:ext cx="7335835" cy="1268984"/>
          </a:xfrm>
        </p:spPr>
        <p:txBody>
          <a:bodyPr/>
          <a:lstStyle/>
          <a:p>
            <a:pPr algn="ctr"/>
            <a:r>
              <a:rPr lang="en-US" u="sng" dirty="0"/>
              <a:t>Data Collection</a:t>
            </a:r>
            <a:endParaRPr lang="en-IL" u="sng" dirty="0"/>
          </a:p>
        </p:txBody>
      </p:sp>
      <p:sp>
        <p:nvSpPr>
          <p:cNvPr id="3" name="מציין מיקום תוכן 2">
            <a:extLst>
              <a:ext uri="{FF2B5EF4-FFF2-40B4-BE49-F238E27FC236}">
                <a16:creationId xmlns:a16="http://schemas.microsoft.com/office/drawing/2014/main" id="{AF77E572-615D-3A44-EE36-5FE47B1EA331}"/>
              </a:ext>
            </a:extLst>
          </p:cNvPr>
          <p:cNvSpPr>
            <a:spLocks noGrp="1"/>
          </p:cNvSpPr>
          <p:nvPr>
            <p:ph idx="1"/>
          </p:nvPr>
        </p:nvSpPr>
        <p:spPr>
          <a:xfrm>
            <a:off x="2428083" y="2160016"/>
            <a:ext cx="7335835" cy="3601212"/>
          </a:xfrm>
        </p:spPr>
        <p:txBody>
          <a:bodyPr/>
          <a:lstStyle/>
          <a:p>
            <a:pPr marL="457200" indent="-457200" algn="r" rtl="1">
              <a:buAutoNum type="arabicParenR"/>
            </a:pPr>
            <a:r>
              <a:rPr lang="he-IL" dirty="0"/>
              <a:t>עבור המודל הרגיל מצאנו דאטה סט באתר</a:t>
            </a:r>
            <a:r>
              <a:rPr lang="en-US" dirty="0"/>
              <a:t> </a:t>
            </a:r>
            <a:r>
              <a:rPr lang="en-US" dirty="0" err="1"/>
              <a:t>Kaggel</a:t>
            </a:r>
            <a:r>
              <a:rPr lang="en-US" dirty="0"/>
              <a:t> </a:t>
            </a:r>
            <a:r>
              <a:rPr lang="he-IL" dirty="0"/>
              <a:t>שהכיל 160 אלף דומיינים תקינים + 100 אלף דומיינים זדוניים ובכדי לאזן את הדאטה הוספנו עוד 60 אלף דומיינים זדוניים מאתר </a:t>
            </a:r>
            <a:r>
              <a:rPr lang="en-US" dirty="0"/>
              <a:t>Phish Tank</a:t>
            </a:r>
            <a:r>
              <a:rPr lang="he-IL" dirty="0"/>
              <a:t>.</a:t>
            </a:r>
          </a:p>
          <a:p>
            <a:pPr marL="457200" indent="-457200" algn="r" rtl="1">
              <a:buAutoNum type="arabicParenR"/>
            </a:pPr>
            <a:r>
              <a:rPr lang="he-IL" dirty="0"/>
              <a:t>מצאנו דאטה סט שנוצא ע"י </a:t>
            </a:r>
            <a:r>
              <a:rPr lang="en-US" dirty="0"/>
              <a:t>DGA</a:t>
            </a:r>
            <a:endParaRPr lang="en-IL" dirty="0"/>
          </a:p>
        </p:txBody>
      </p:sp>
    </p:spTree>
    <p:extLst>
      <p:ext uri="{BB962C8B-B14F-4D97-AF65-F5344CB8AC3E}">
        <p14:creationId xmlns:p14="http://schemas.microsoft.com/office/powerpoint/2010/main" val="3776763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D924B9-1038-731E-5ED5-1013C608A94F}"/>
              </a:ext>
            </a:extLst>
          </p:cNvPr>
          <p:cNvSpPr>
            <a:spLocks noGrp="1"/>
          </p:cNvSpPr>
          <p:nvPr>
            <p:ph type="title"/>
          </p:nvPr>
        </p:nvSpPr>
        <p:spPr>
          <a:xfrm>
            <a:off x="2428082" y="733945"/>
            <a:ext cx="7335835" cy="1268984"/>
          </a:xfrm>
        </p:spPr>
        <p:txBody>
          <a:bodyPr/>
          <a:lstStyle/>
          <a:p>
            <a:pPr algn="ctr"/>
            <a:r>
              <a:rPr lang="en-US" u="sng" dirty="0"/>
              <a:t>Feature Extraction</a:t>
            </a:r>
            <a:endParaRPr lang="en-IL" u="sng" dirty="0"/>
          </a:p>
        </p:txBody>
      </p:sp>
      <p:sp>
        <p:nvSpPr>
          <p:cNvPr id="3" name="מציין מיקום תוכן 2">
            <a:extLst>
              <a:ext uri="{FF2B5EF4-FFF2-40B4-BE49-F238E27FC236}">
                <a16:creationId xmlns:a16="http://schemas.microsoft.com/office/drawing/2014/main" id="{B0FE90F0-63C2-B36C-BE7A-300AA19ACA64}"/>
              </a:ext>
            </a:extLst>
          </p:cNvPr>
          <p:cNvSpPr>
            <a:spLocks noGrp="1"/>
          </p:cNvSpPr>
          <p:nvPr>
            <p:ph idx="1"/>
          </p:nvPr>
        </p:nvSpPr>
        <p:spPr>
          <a:xfrm>
            <a:off x="2428082" y="2132307"/>
            <a:ext cx="7335835" cy="3601212"/>
          </a:xfrm>
        </p:spPr>
        <p:txBody>
          <a:bodyPr/>
          <a:lstStyle/>
          <a:p>
            <a:pPr marL="0" indent="0" algn="r">
              <a:buNone/>
            </a:pPr>
            <a:r>
              <a:rPr lang="he-IL" dirty="0"/>
              <a:t>מאפייני הפיצ'רים בהם השתמשנו הם:</a:t>
            </a:r>
            <a:endParaRPr lang="en-US" dirty="0"/>
          </a:p>
          <a:p>
            <a:pPr marL="0" indent="0" algn="r">
              <a:buNone/>
            </a:pPr>
            <a:endParaRPr lang="he-IL" dirty="0"/>
          </a:p>
          <a:p>
            <a:pPr algn="r" rtl="1"/>
            <a:r>
              <a:rPr lang="en-US" dirty="0"/>
              <a:t>Length based Features</a:t>
            </a:r>
          </a:p>
          <a:p>
            <a:pPr algn="r" rtl="1"/>
            <a:r>
              <a:rPr lang="en-US" dirty="0"/>
              <a:t>Count based Features</a:t>
            </a:r>
          </a:p>
          <a:p>
            <a:pPr algn="r" rtl="1"/>
            <a:r>
              <a:rPr lang="en-US" dirty="0"/>
              <a:t>Binary Features</a:t>
            </a:r>
            <a:endParaRPr lang="en-IL" dirty="0"/>
          </a:p>
        </p:txBody>
      </p:sp>
    </p:spTree>
    <p:extLst>
      <p:ext uri="{BB962C8B-B14F-4D97-AF65-F5344CB8AC3E}">
        <p14:creationId xmlns:p14="http://schemas.microsoft.com/office/powerpoint/2010/main" val="349702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8C85A2C-87FA-6648-7DB5-C422CCE9FE7C}"/>
              </a:ext>
            </a:extLst>
          </p:cNvPr>
          <p:cNvSpPr>
            <a:spLocks noGrp="1"/>
          </p:cNvSpPr>
          <p:nvPr>
            <p:ph type="title"/>
          </p:nvPr>
        </p:nvSpPr>
        <p:spPr>
          <a:xfrm>
            <a:off x="2428082" y="724708"/>
            <a:ext cx="7335835" cy="1268984"/>
          </a:xfrm>
        </p:spPr>
        <p:txBody>
          <a:bodyPr>
            <a:normAutofit fontScale="90000"/>
          </a:bodyPr>
          <a:lstStyle/>
          <a:p>
            <a:pPr algn="ctr"/>
            <a:r>
              <a:rPr lang="en-US" b="1" i="0" dirty="0">
                <a:solidFill>
                  <a:srgbClr val="000000"/>
                </a:solidFill>
                <a:effectLst/>
                <a:latin typeface="Helvetica Neue"/>
              </a:rPr>
              <a:t>Length Features</a:t>
            </a:r>
            <a:br>
              <a:rPr lang="en-US" b="1" i="0" dirty="0">
                <a:solidFill>
                  <a:srgbClr val="000000"/>
                </a:solidFill>
                <a:effectLst/>
                <a:latin typeface="Helvetica Neue"/>
              </a:rPr>
            </a:br>
            <a:endParaRPr lang="en-IL" dirty="0"/>
          </a:p>
        </p:txBody>
      </p:sp>
      <p:sp>
        <p:nvSpPr>
          <p:cNvPr id="3" name="מציין מיקום תוכן 2">
            <a:extLst>
              <a:ext uri="{FF2B5EF4-FFF2-40B4-BE49-F238E27FC236}">
                <a16:creationId xmlns:a16="http://schemas.microsoft.com/office/drawing/2014/main" id="{C907B7D8-86DF-F508-4640-9A9B9969BAC2}"/>
              </a:ext>
            </a:extLst>
          </p:cNvPr>
          <p:cNvSpPr>
            <a:spLocks noGrp="1"/>
          </p:cNvSpPr>
          <p:nvPr>
            <p:ph idx="1"/>
          </p:nvPr>
        </p:nvSpPr>
        <p:spPr>
          <a:xfrm>
            <a:off x="2428081" y="1855216"/>
            <a:ext cx="7335835" cy="3601212"/>
          </a:xfrm>
        </p:spPr>
        <p:txBody>
          <a:bodyPr/>
          <a:lstStyle/>
          <a:p>
            <a:pPr marL="0" indent="0" algn="r">
              <a:buNone/>
            </a:pPr>
            <a:r>
              <a:rPr lang="he-IL" dirty="0"/>
              <a:t>בקבוצת הפיצ'רים הזה הקדשנו את תשומת הלב עבור כמה מהעקרונות הבאים: </a:t>
            </a:r>
          </a:p>
          <a:p>
            <a:pPr algn="r" rtl="1"/>
            <a:r>
              <a:rPr lang="en-US" b="0" i="0" dirty="0">
                <a:solidFill>
                  <a:srgbClr val="000000"/>
                </a:solidFill>
                <a:effectLst/>
                <a:latin typeface="Helvetica Neue"/>
              </a:rPr>
              <a:t>Length Of URL</a:t>
            </a:r>
          </a:p>
          <a:p>
            <a:pPr algn="r" rtl="1"/>
            <a:r>
              <a:rPr lang="en-US" b="0" i="0" dirty="0">
                <a:solidFill>
                  <a:srgbClr val="000000"/>
                </a:solidFill>
                <a:effectLst/>
                <a:latin typeface="Helvetica Neue"/>
              </a:rPr>
              <a:t>Length of Hostname</a:t>
            </a:r>
          </a:p>
          <a:p>
            <a:pPr algn="r" rtl="1"/>
            <a:r>
              <a:rPr lang="en-US" b="0" i="0" dirty="0">
                <a:solidFill>
                  <a:srgbClr val="000000"/>
                </a:solidFill>
                <a:effectLst/>
                <a:latin typeface="Helvetica Neue"/>
              </a:rPr>
              <a:t>Length Of Path</a:t>
            </a:r>
          </a:p>
          <a:p>
            <a:pPr algn="r" rtl="1"/>
            <a:r>
              <a:rPr lang="en-US" b="0" i="0" dirty="0">
                <a:solidFill>
                  <a:srgbClr val="000000"/>
                </a:solidFill>
                <a:effectLst/>
                <a:latin typeface="Helvetica Neue"/>
              </a:rPr>
              <a:t>Length Of First Directory</a:t>
            </a:r>
          </a:p>
          <a:p>
            <a:pPr algn="r" rtl="1"/>
            <a:r>
              <a:rPr lang="en-US" b="0" i="0" dirty="0">
                <a:solidFill>
                  <a:srgbClr val="000000"/>
                </a:solidFill>
                <a:effectLst/>
                <a:latin typeface="Helvetica Neue"/>
              </a:rPr>
              <a:t>Length Of Top Level Domain</a:t>
            </a:r>
          </a:p>
          <a:p>
            <a:pPr marL="0" indent="0" algn="ctr">
              <a:buNone/>
            </a:pPr>
            <a:endParaRPr lang="en-IL" dirty="0"/>
          </a:p>
        </p:txBody>
      </p:sp>
    </p:spTree>
    <p:extLst>
      <p:ext uri="{BB962C8B-B14F-4D97-AF65-F5344CB8AC3E}">
        <p14:creationId xmlns:p14="http://schemas.microsoft.com/office/powerpoint/2010/main" val="704859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BAA049-3D2C-7AD4-71F6-D3813328447E}"/>
              </a:ext>
            </a:extLst>
          </p:cNvPr>
          <p:cNvSpPr>
            <a:spLocks noGrp="1"/>
          </p:cNvSpPr>
          <p:nvPr>
            <p:ph type="title"/>
          </p:nvPr>
        </p:nvSpPr>
        <p:spPr>
          <a:xfrm>
            <a:off x="2781876" y="761653"/>
            <a:ext cx="7335835" cy="1268984"/>
          </a:xfrm>
        </p:spPr>
        <p:txBody>
          <a:bodyPr>
            <a:normAutofit fontScale="90000"/>
          </a:bodyPr>
          <a:lstStyle/>
          <a:p>
            <a:pPr algn="ctr"/>
            <a:r>
              <a:rPr lang="en-US" b="1" i="0" u="sng" dirty="0">
                <a:solidFill>
                  <a:srgbClr val="000000"/>
                </a:solidFill>
                <a:effectLst/>
                <a:latin typeface="Helvetica Neue"/>
              </a:rPr>
              <a:t>Count Features</a:t>
            </a:r>
            <a:br>
              <a:rPr lang="en-US" b="1" i="0" u="sng" dirty="0">
                <a:solidFill>
                  <a:srgbClr val="000000"/>
                </a:solidFill>
                <a:effectLst/>
                <a:latin typeface="Helvetica Neue"/>
              </a:rPr>
            </a:br>
            <a:endParaRPr lang="en-IL" u="sng" dirty="0"/>
          </a:p>
        </p:txBody>
      </p:sp>
      <p:sp>
        <p:nvSpPr>
          <p:cNvPr id="3" name="מציין מיקום תוכן 2">
            <a:extLst>
              <a:ext uri="{FF2B5EF4-FFF2-40B4-BE49-F238E27FC236}">
                <a16:creationId xmlns:a16="http://schemas.microsoft.com/office/drawing/2014/main" id="{07866E27-C5EF-A297-FEC3-9734F057B379}"/>
              </a:ext>
            </a:extLst>
          </p:cNvPr>
          <p:cNvSpPr>
            <a:spLocks noGrp="1"/>
          </p:cNvSpPr>
          <p:nvPr>
            <p:ph idx="1"/>
          </p:nvPr>
        </p:nvSpPr>
        <p:spPr>
          <a:xfrm>
            <a:off x="1793586" y="1504234"/>
            <a:ext cx="9059141" cy="4785730"/>
          </a:xfrm>
        </p:spPr>
        <p:txBody>
          <a:bodyPr>
            <a:normAutofit fontScale="92500" lnSpcReduction="10000"/>
          </a:bodyPr>
          <a:lstStyle/>
          <a:p>
            <a:pPr marL="0" indent="0" algn="r" rtl="1">
              <a:buNone/>
            </a:pPr>
            <a:r>
              <a:rPr lang="he-IL" sz="1800" dirty="0"/>
              <a:t>בקבוצת הפיצ'רים הזו הקדשנו את תשומת הלב עבור כמה מהעקרונות הבאים: </a:t>
            </a:r>
          </a:p>
          <a:p>
            <a:pPr marL="0" indent="0" algn="r" rtl="1">
              <a:buNone/>
            </a:pPr>
            <a:endParaRPr lang="he-IL" sz="1800" b="0" i="0" dirty="0">
              <a:solidFill>
                <a:srgbClr val="000000"/>
              </a:solidFill>
              <a:effectLst/>
              <a:latin typeface="Helvetica Neue"/>
            </a:endParaRPr>
          </a:p>
          <a:p>
            <a:pPr algn="r" rtl="1"/>
            <a:r>
              <a:rPr lang="en-US" sz="1800" b="0" i="0" dirty="0">
                <a:solidFill>
                  <a:srgbClr val="000000"/>
                </a:solidFill>
                <a:effectLst/>
                <a:latin typeface="Helvetica Neue"/>
              </a:rPr>
              <a:t>Count Of</a:t>
            </a:r>
            <a:r>
              <a:rPr lang="he-IL" sz="1800" b="0" i="0" dirty="0">
                <a:solidFill>
                  <a:srgbClr val="000000"/>
                </a:solidFill>
                <a:effectLst/>
                <a:latin typeface="Helvetica Neue"/>
              </a:rPr>
              <a:t>- </a:t>
            </a:r>
            <a:r>
              <a:rPr lang="en-US" sz="1800" b="0" i="0" dirty="0">
                <a:solidFill>
                  <a:srgbClr val="000000"/>
                </a:solidFill>
                <a:effectLst/>
                <a:latin typeface="Helvetica Neue"/>
              </a:rPr>
              <a:t> '@'</a:t>
            </a:r>
          </a:p>
          <a:p>
            <a:pPr algn="r" rtl="1"/>
            <a:r>
              <a:rPr lang="en-US" sz="1800" b="0" i="0" dirty="0">
                <a:solidFill>
                  <a:srgbClr val="000000"/>
                </a:solidFill>
                <a:effectLst/>
                <a:latin typeface="Helvetica Neue"/>
              </a:rPr>
              <a:t>Count Of</a:t>
            </a:r>
            <a:r>
              <a:rPr lang="he-IL" sz="1800" b="0" i="0" dirty="0">
                <a:solidFill>
                  <a:srgbClr val="000000"/>
                </a:solidFill>
                <a:effectLst/>
                <a:latin typeface="Helvetica Neue"/>
              </a:rPr>
              <a:t> - </a:t>
            </a:r>
            <a:r>
              <a:rPr lang="en-US" sz="1800" b="0" i="0" dirty="0">
                <a:solidFill>
                  <a:srgbClr val="000000"/>
                </a:solidFill>
                <a:effectLst/>
                <a:latin typeface="Helvetica Neue"/>
              </a:rPr>
              <a:t>'?'</a:t>
            </a:r>
          </a:p>
          <a:p>
            <a:pPr algn="r" rtl="1"/>
            <a:r>
              <a:rPr lang="en-US" sz="1800" b="0" i="0" dirty="0">
                <a:solidFill>
                  <a:srgbClr val="000000"/>
                </a:solidFill>
                <a:effectLst/>
                <a:latin typeface="Helvetica Neue"/>
              </a:rPr>
              <a:t>Count Of</a:t>
            </a:r>
            <a:r>
              <a:rPr lang="he-IL" sz="1800" b="0" i="0" dirty="0">
                <a:solidFill>
                  <a:srgbClr val="000000"/>
                </a:solidFill>
                <a:effectLst/>
                <a:latin typeface="Helvetica Neue"/>
              </a:rPr>
              <a:t>- </a:t>
            </a:r>
            <a:r>
              <a:rPr lang="en-US" sz="1800" b="0" i="0" dirty="0">
                <a:solidFill>
                  <a:srgbClr val="000000"/>
                </a:solidFill>
                <a:effectLst/>
                <a:latin typeface="Helvetica Neue"/>
              </a:rPr>
              <a:t> '%'</a:t>
            </a:r>
          </a:p>
          <a:p>
            <a:pPr algn="r" rtl="1"/>
            <a:r>
              <a:rPr lang="en-US" sz="1800" b="0" i="0" dirty="0">
                <a:solidFill>
                  <a:srgbClr val="000000"/>
                </a:solidFill>
                <a:effectLst/>
                <a:latin typeface="Helvetica Neue"/>
              </a:rPr>
              <a:t>Count Of</a:t>
            </a:r>
            <a:r>
              <a:rPr lang="he-IL" sz="1800" b="0" i="0" dirty="0">
                <a:solidFill>
                  <a:srgbClr val="000000"/>
                </a:solidFill>
                <a:effectLst/>
                <a:latin typeface="Helvetica Neue"/>
              </a:rPr>
              <a:t>- </a:t>
            </a:r>
            <a:r>
              <a:rPr lang="en-US" sz="1800" b="0" i="0" dirty="0">
                <a:solidFill>
                  <a:srgbClr val="000000"/>
                </a:solidFill>
                <a:effectLst/>
                <a:latin typeface="Helvetica Neue"/>
              </a:rPr>
              <a:t> '.'</a:t>
            </a:r>
          </a:p>
          <a:p>
            <a:pPr algn="r" rtl="1"/>
            <a:r>
              <a:rPr lang="en-US" sz="1800" b="0" i="0" dirty="0">
                <a:solidFill>
                  <a:srgbClr val="000000"/>
                </a:solidFill>
                <a:effectLst/>
                <a:latin typeface="Helvetica Neue"/>
              </a:rPr>
              <a:t>Count Of</a:t>
            </a:r>
            <a:r>
              <a:rPr lang="he-IL" sz="1800" b="0" i="0" dirty="0">
                <a:solidFill>
                  <a:srgbClr val="000000"/>
                </a:solidFill>
                <a:effectLst/>
                <a:latin typeface="Helvetica Neue"/>
              </a:rPr>
              <a:t>- </a:t>
            </a:r>
            <a:r>
              <a:rPr lang="en-US" sz="1800" b="0" i="0" dirty="0">
                <a:solidFill>
                  <a:srgbClr val="000000"/>
                </a:solidFill>
                <a:effectLst/>
                <a:latin typeface="Helvetica Neue"/>
              </a:rPr>
              <a:t> '='</a:t>
            </a:r>
          </a:p>
          <a:p>
            <a:pPr algn="r" rtl="1"/>
            <a:r>
              <a:rPr lang="en-US" sz="1800" b="0" i="0" dirty="0">
                <a:solidFill>
                  <a:srgbClr val="000000"/>
                </a:solidFill>
                <a:effectLst/>
                <a:latin typeface="Helvetica Neue"/>
              </a:rPr>
              <a:t>Count Of</a:t>
            </a:r>
            <a:r>
              <a:rPr lang="he-IL" sz="1800" b="0" i="0" dirty="0">
                <a:solidFill>
                  <a:srgbClr val="000000"/>
                </a:solidFill>
                <a:effectLst/>
                <a:latin typeface="Helvetica Neue"/>
              </a:rPr>
              <a:t> - </a:t>
            </a:r>
            <a:r>
              <a:rPr lang="en-US" sz="1800" b="0" i="0" dirty="0">
                <a:solidFill>
                  <a:srgbClr val="000000"/>
                </a:solidFill>
                <a:effectLst/>
                <a:latin typeface="Helvetica Neue"/>
              </a:rPr>
              <a:t>'http’</a:t>
            </a:r>
          </a:p>
          <a:p>
            <a:pPr algn="r" rtl="1"/>
            <a:r>
              <a:rPr lang="en-US" sz="1800" b="0" i="0" dirty="0">
                <a:solidFill>
                  <a:srgbClr val="000000"/>
                </a:solidFill>
                <a:effectLst/>
                <a:latin typeface="Helvetica Neue"/>
              </a:rPr>
              <a:t>Count Of</a:t>
            </a:r>
            <a:r>
              <a:rPr lang="he-IL" sz="1800" b="0" i="0" dirty="0">
                <a:solidFill>
                  <a:srgbClr val="000000"/>
                </a:solidFill>
                <a:effectLst/>
                <a:latin typeface="Helvetica Neue"/>
              </a:rPr>
              <a:t> - </a:t>
            </a:r>
            <a:r>
              <a:rPr lang="en-US" sz="1800" b="0" i="0" dirty="0">
                <a:solidFill>
                  <a:srgbClr val="000000"/>
                </a:solidFill>
                <a:effectLst/>
                <a:latin typeface="Helvetica Neue"/>
              </a:rPr>
              <a:t>'https’</a:t>
            </a:r>
          </a:p>
          <a:p>
            <a:pPr algn="r" rtl="1"/>
            <a:r>
              <a:rPr lang="en-US" sz="1800" b="0" i="0" dirty="0">
                <a:solidFill>
                  <a:srgbClr val="000000"/>
                </a:solidFill>
                <a:effectLst/>
                <a:latin typeface="Helvetica Neue"/>
              </a:rPr>
              <a:t>Count Of</a:t>
            </a:r>
            <a:r>
              <a:rPr lang="he-IL" sz="1800" b="0" i="0" dirty="0">
                <a:solidFill>
                  <a:srgbClr val="000000"/>
                </a:solidFill>
                <a:effectLst/>
                <a:latin typeface="Helvetica Neue"/>
              </a:rPr>
              <a:t>- </a:t>
            </a:r>
            <a:r>
              <a:rPr lang="en-US" sz="1800" b="0" i="0" dirty="0">
                <a:solidFill>
                  <a:srgbClr val="000000"/>
                </a:solidFill>
                <a:effectLst/>
                <a:latin typeface="Helvetica Neue"/>
              </a:rPr>
              <a:t> 'www'</a:t>
            </a:r>
          </a:p>
          <a:p>
            <a:pPr algn="r" rtl="1"/>
            <a:r>
              <a:rPr lang="en-US" sz="1800" b="0" i="0" dirty="0">
                <a:solidFill>
                  <a:srgbClr val="000000"/>
                </a:solidFill>
                <a:effectLst/>
                <a:latin typeface="Helvetica Neue"/>
              </a:rPr>
              <a:t>Count Of</a:t>
            </a:r>
            <a:r>
              <a:rPr lang="he-IL" sz="1800" b="0" i="0" dirty="0">
                <a:solidFill>
                  <a:srgbClr val="000000"/>
                </a:solidFill>
                <a:effectLst/>
                <a:latin typeface="Helvetica Neue"/>
              </a:rPr>
              <a:t>- </a:t>
            </a:r>
            <a:r>
              <a:rPr lang="en-US" sz="1800" b="0" i="0" dirty="0">
                <a:solidFill>
                  <a:srgbClr val="000000"/>
                </a:solidFill>
                <a:effectLst/>
                <a:latin typeface="Helvetica Neue"/>
              </a:rPr>
              <a:t> Digits</a:t>
            </a:r>
          </a:p>
          <a:p>
            <a:pPr algn="r" rtl="1"/>
            <a:r>
              <a:rPr lang="en-US" sz="1800" b="0" i="0" dirty="0">
                <a:solidFill>
                  <a:srgbClr val="000000"/>
                </a:solidFill>
                <a:effectLst/>
                <a:latin typeface="Helvetica Neue"/>
              </a:rPr>
              <a:t>Count Of</a:t>
            </a:r>
            <a:r>
              <a:rPr lang="he-IL" sz="1800" b="0" i="0" dirty="0">
                <a:solidFill>
                  <a:srgbClr val="000000"/>
                </a:solidFill>
                <a:effectLst/>
                <a:latin typeface="Helvetica Neue"/>
              </a:rPr>
              <a:t>- </a:t>
            </a:r>
            <a:r>
              <a:rPr lang="en-US" sz="1800" b="0" i="0" dirty="0">
                <a:solidFill>
                  <a:srgbClr val="000000"/>
                </a:solidFill>
                <a:effectLst/>
                <a:latin typeface="Helvetica Neue"/>
              </a:rPr>
              <a:t> Letters</a:t>
            </a:r>
          </a:p>
          <a:p>
            <a:pPr algn="r" rtl="1"/>
            <a:r>
              <a:rPr lang="en-US" sz="1800" b="0" i="0" dirty="0">
                <a:solidFill>
                  <a:srgbClr val="000000"/>
                </a:solidFill>
                <a:effectLst/>
                <a:latin typeface="Helvetica Neue"/>
              </a:rPr>
              <a:t>Count Of</a:t>
            </a:r>
            <a:r>
              <a:rPr lang="he-IL" sz="1800" b="0" i="0" dirty="0">
                <a:solidFill>
                  <a:srgbClr val="000000"/>
                </a:solidFill>
                <a:effectLst/>
                <a:latin typeface="Helvetica Neue"/>
              </a:rPr>
              <a:t>- </a:t>
            </a:r>
            <a:r>
              <a:rPr lang="en-US" sz="1800" b="0" i="0" dirty="0">
                <a:solidFill>
                  <a:srgbClr val="000000"/>
                </a:solidFill>
                <a:effectLst/>
                <a:latin typeface="Helvetica Neue"/>
              </a:rPr>
              <a:t> Redirections</a:t>
            </a:r>
            <a:endParaRPr lang="en-IL" sz="1800" dirty="0"/>
          </a:p>
        </p:txBody>
      </p:sp>
    </p:spTree>
    <p:extLst>
      <p:ext uri="{BB962C8B-B14F-4D97-AF65-F5344CB8AC3E}">
        <p14:creationId xmlns:p14="http://schemas.microsoft.com/office/powerpoint/2010/main" val="427113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BAA049-3D2C-7AD4-71F6-D3813328447E}"/>
              </a:ext>
            </a:extLst>
          </p:cNvPr>
          <p:cNvSpPr>
            <a:spLocks noGrp="1"/>
          </p:cNvSpPr>
          <p:nvPr>
            <p:ph type="title"/>
          </p:nvPr>
        </p:nvSpPr>
        <p:spPr>
          <a:xfrm>
            <a:off x="2772640" y="789362"/>
            <a:ext cx="7335835" cy="1268984"/>
          </a:xfrm>
        </p:spPr>
        <p:txBody>
          <a:bodyPr>
            <a:normAutofit/>
          </a:bodyPr>
          <a:lstStyle/>
          <a:p>
            <a:pPr algn="ctr"/>
            <a:r>
              <a:rPr lang="en-US" b="1" i="0" u="sng" dirty="0">
                <a:solidFill>
                  <a:srgbClr val="000000"/>
                </a:solidFill>
                <a:effectLst/>
                <a:latin typeface="Helvetica Neue"/>
              </a:rPr>
              <a:t>Binary Features</a:t>
            </a:r>
            <a:endParaRPr lang="en-IL" u="sng" dirty="0"/>
          </a:p>
        </p:txBody>
      </p:sp>
      <p:sp>
        <p:nvSpPr>
          <p:cNvPr id="3" name="מציין מיקום תוכן 2">
            <a:extLst>
              <a:ext uri="{FF2B5EF4-FFF2-40B4-BE49-F238E27FC236}">
                <a16:creationId xmlns:a16="http://schemas.microsoft.com/office/drawing/2014/main" id="{07866E27-C5EF-A297-FEC3-9734F057B379}"/>
              </a:ext>
            </a:extLst>
          </p:cNvPr>
          <p:cNvSpPr>
            <a:spLocks noGrp="1"/>
          </p:cNvSpPr>
          <p:nvPr>
            <p:ph idx="1"/>
          </p:nvPr>
        </p:nvSpPr>
        <p:spPr>
          <a:xfrm>
            <a:off x="1701222" y="1896744"/>
            <a:ext cx="9059141" cy="3323130"/>
          </a:xfrm>
        </p:spPr>
        <p:txBody>
          <a:bodyPr>
            <a:normAutofit/>
          </a:bodyPr>
          <a:lstStyle/>
          <a:p>
            <a:pPr marL="0" indent="0" algn="r">
              <a:buNone/>
            </a:pPr>
            <a:r>
              <a:rPr lang="he-IL" sz="2000" dirty="0"/>
              <a:t>בקבוצת הפיצ'רים הזה הקדשנו את תשומת הלב עבור כמה מהעקרונות הבאים: </a:t>
            </a:r>
          </a:p>
          <a:p>
            <a:pPr marL="0" indent="0" algn="ctr">
              <a:buNone/>
            </a:pPr>
            <a:endParaRPr lang="he-IL" sz="2000" b="0" i="0" dirty="0">
              <a:solidFill>
                <a:srgbClr val="000000"/>
              </a:solidFill>
              <a:effectLst/>
              <a:latin typeface="Helvetica Neue"/>
            </a:endParaRPr>
          </a:p>
          <a:p>
            <a:pPr algn="r" rtl="1"/>
            <a:r>
              <a:rPr lang="en-US" sz="2000" b="0" i="0" dirty="0">
                <a:solidFill>
                  <a:srgbClr val="000000"/>
                </a:solidFill>
                <a:effectLst/>
                <a:latin typeface="Helvetica Neue"/>
              </a:rPr>
              <a:t> Use of IP or not</a:t>
            </a:r>
          </a:p>
          <a:p>
            <a:pPr algn="r" rtl="1"/>
            <a:r>
              <a:rPr lang="en-US" sz="2000" b="0" i="0" dirty="0">
                <a:solidFill>
                  <a:srgbClr val="000000"/>
                </a:solidFill>
                <a:effectLst/>
                <a:latin typeface="Helvetica Neue"/>
              </a:rPr>
              <a:t>Use of Shortening URL or not</a:t>
            </a:r>
            <a:endParaRPr lang="en-IL" sz="2000" dirty="0"/>
          </a:p>
        </p:txBody>
      </p:sp>
    </p:spTree>
    <p:extLst>
      <p:ext uri="{BB962C8B-B14F-4D97-AF65-F5344CB8AC3E}">
        <p14:creationId xmlns:p14="http://schemas.microsoft.com/office/powerpoint/2010/main" val="319386450"/>
      </p:ext>
    </p:extLst>
  </p:cSld>
  <p:clrMapOvr>
    <a:masterClrMapping/>
  </p:clrMapOvr>
</p:sld>
</file>

<file path=ppt/theme/theme1.xml><?xml version="1.0" encoding="utf-8"?>
<a:theme xmlns:a="http://schemas.openxmlformats.org/drawingml/2006/main" name="PunchcardVTI">
  <a:themeElements>
    <a:clrScheme name="AnalogousFromRegularSeedLeftStep">
      <a:dk1>
        <a:srgbClr val="000000"/>
      </a:dk1>
      <a:lt1>
        <a:srgbClr val="FFFFFF"/>
      </a:lt1>
      <a:dk2>
        <a:srgbClr val="1B302B"/>
      </a:dk2>
      <a:lt2>
        <a:srgbClr val="F3F1F0"/>
      </a:lt2>
      <a:accent1>
        <a:srgbClr val="48ACC3"/>
      </a:accent1>
      <a:accent2>
        <a:srgbClr val="37B598"/>
      </a:accent2>
      <a:accent3>
        <a:srgbClr val="43B66C"/>
      </a:accent3>
      <a:accent4>
        <a:srgbClr val="3FB537"/>
      </a:accent4>
      <a:accent5>
        <a:srgbClr val="76AF40"/>
      </a:accent5>
      <a:accent6>
        <a:srgbClr val="9DA933"/>
      </a:accent6>
      <a:hlink>
        <a:srgbClr val="C05942"/>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246</TotalTime>
  <Words>615</Words>
  <Application>Microsoft Office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Helvetica Neue</vt:lpstr>
      <vt:lpstr>Neue Haas Grotesk Text Pro</vt:lpstr>
      <vt:lpstr>PunchcardVTI</vt:lpstr>
      <vt:lpstr>URL PHISHING DETECTION</vt:lpstr>
      <vt:lpstr>תיאור הפרויקט</vt:lpstr>
      <vt:lpstr>עבודות קודמות</vt:lpstr>
      <vt:lpstr>החדשנות שלנו</vt:lpstr>
      <vt:lpstr>Data Collection</vt:lpstr>
      <vt:lpstr>Feature Extraction</vt:lpstr>
      <vt:lpstr>Length Features </vt:lpstr>
      <vt:lpstr>Count Features </vt:lpstr>
      <vt:lpstr>Binary Features</vt:lpstr>
      <vt:lpstr>מאפיינים חזקים עבור המודל הבסיסי</vt:lpstr>
      <vt:lpstr>מאפיינים חזקים עבור מודל -DGA</vt:lpstr>
      <vt:lpstr>חקירת הדאטה סט</vt:lpstr>
      <vt:lpstr>חקירת הדאטה סט</vt:lpstr>
      <vt:lpstr>אימון מודלים עבור הדאטה סט הראשון</vt:lpstr>
      <vt:lpstr>תוצאות של המודל הבסיסי</vt:lpstr>
      <vt:lpstr>תוצאות של המודל הבסיסי</vt:lpstr>
      <vt:lpstr>אימון מודלים עבור הדאטה סט השני</vt:lpstr>
      <vt:lpstr>תוצאות של מודל ה - DGA</vt:lpstr>
      <vt:lpstr>תוצאות של מודל ה - DGA</vt:lpstr>
      <vt:lpstr>סיכום והרחבת הפרויקט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PHISHING DETECTION</dc:title>
  <dc:creator>ניר נחום מאיר</dc:creator>
  <cp:lastModifiedBy>אילן סיריסקי</cp:lastModifiedBy>
  <cp:revision>5</cp:revision>
  <dcterms:created xsi:type="dcterms:W3CDTF">2023-02-18T10:52:25Z</dcterms:created>
  <dcterms:modified xsi:type="dcterms:W3CDTF">2023-02-25T18:54:02Z</dcterms:modified>
</cp:coreProperties>
</file>