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17"/>
  </p:notesMasterIdLst>
  <p:handoutMasterIdLst>
    <p:handoutMasterId r:id="rId18"/>
  </p:handoutMasterIdLst>
  <p:sldIdLst>
    <p:sldId id="1228" r:id="rId6"/>
    <p:sldId id="1309" r:id="rId7"/>
    <p:sldId id="1338" r:id="rId8"/>
    <p:sldId id="1342" r:id="rId9"/>
    <p:sldId id="1349" r:id="rId10"/>
    <p:sldId id="1320" r:id="rId11"/>
    <p:sldId id="1343" r:id="rId12"/>
    <p:sldId id="1345" r:id="rId13"/>
    <p:sldId id="1350" r:id="rId14"/>
    <p:sldId id="1347" r:id="rId15"/>
    <p:sldId id="1326"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309"/>
            <p14:sldId id="1338"/>
            <p14:sldId id="1342"/>
            <p14:sldId id="1349"/>
            <p14:sldId id="1320"/>
            <p14:sldId id="1343"/>
            <p14:sldId id="1345"/>
            <p14:sldId id="1350"/>
            <p14:sldId id="1347"/>
            <p14:sldId id="132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0" autoAdjust="0"/>
    <p:restoredTop sz="95232" autoAdjust="0"/>
  </p:normalViewPr>
  <p:slideViewPr>
    <p:cSldViewPr snapToGrid="0">
      <p:cViewPr varScale="1">
        <p:scale>
          <a:sx n="82" d="100"/>
          <a:sy n="82" d="100"/>
        </p:scale>
        <p:origin x="228" y="8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6/26/2015 3:22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6/26/2015 3:22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6/26/2015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3:22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71449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3:22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57367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3:22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887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3:22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5451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3:22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6156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3:22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976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3:22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498325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3:22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8670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3:22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958058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3:22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806561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73663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85127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smtClean="0"/>
              <a:t>Title slide option A: </a:t>
            </a:r>
            <a:br>
              <a:rPr lang="en-US" dirty="0" smtClean="0"/>
            </a:br>
            <a:r>
              <a:rPr lang="en-US" dirty="0" smtClean="0"/>
              <a:t>Presentation title goes here</a:t>
            </a:r>
            <a:endParaRPr lang="en-US" dirty="0"/>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3290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21219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833090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911952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smtClean="0"/>
              <a:t>Title slide option B: </a:t>
            </a:r>
            <a:br>
              <a:rPr lang="en-US" dirty="0" smtClean="0"/>
            </a:br>
            <a:r>
              <a:rPr lang="en-US" dirty="0" smtClean="0"/>
              <a:t>Presentation title goes here</a:t>
            </a:r>
            <a:endParaRPr lang="en-US" dirty="0"/>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11277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69621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smtClean="0"/>
              <a:t>Classification</a:t>
            </a:r>
            <a:br>
              <a:rPr lang="en-US" sz="6600" dirty="0" smtClean="0"/>
            </a:br>
            <a:r>
              <a:rPr lang="en-US" sz="4800" dirty="0" smtClean="0"/>
              <a:t>Part I: </a:t>
            </a:r>
            <a:r>
              <a:rPr lang="en-US" sz="4800" smtClean="0"/>
              <a:t>Logistic Regression</a:t>
            </a:r>
            <a:r>
              <a:rPr lang="en-US" sz="6600" smtClean="0"/>
              <a:t> </a:t>
            </a:r>
            <a:endParaRPr lang="en-US" sz="6600" dirty="0"/>
          </a:p>
        </p:txBody>
      </p:sp>
      <p:sp>
        <p:nvSpPr>
          <p:cNvPr id="3" name="Text Placeholder 2"/>
          <p:cNvSpPr>
            <a:spLocks noGrp="1"/>
          </p:cNvSpPr>
          <p:nvPr>
            <p:ph type="body" sz="quarter" idx="4294967295"/>
          </p:nvPr>
        </p:nvSpPr>
        <p:spPr>
          <a:xfrm>
            <a:off x="1027135" y="4071938"/>
            <a:ext cx="8229600" cy="627062"/>
          </a:xfrm>
        </p:spPr>
        <p:txBody>
          <a:bodyPr/>
          <a:lstStyle/>
          <a:p>
            <a:pPr marL="0" indent="0">
              <a:buNone/>
            </a:pPr>
            <a:r>
              <a:rPr lang="en-US" sz="3200" dirty="0" smtClean="0"/>
              <a:t>Justin M. Rao, MSR-NYC</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in R</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sp>
        <p:nvSpPr>
          <p:cNvPr id="6" name="TextBox 5"/>
          <p:cNvSpPr txBox="1"/>
          <p:nvPr/>
        </p:nvSpPr>
        <p:spPr>
          <a:xfrm>
            <a:off x="274320" y="1424514"/>
            <a:ext cx="10288172" cy="5718489"/>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We will use the </a:t>
            </a:r>
            <a:r>
              <a:rPr lang="en-US" sz="2400" dirty="0" err="1"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glm</a:t>
            </a:r>
            <a:r>
              <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2400" dirty="0" smtClean="0">
                <a:gradFill>
                  <a:gsLst>
                    <a:gs pos="2917">
                      <a:schemeClr val="tx1"/>
                    </a:gs>
                    <a:gs pos="30000">
                      <a:schemeClr val="tx1"/>
                    </a:gs>
                  </a:gsLst>
                  <a:lin ang="5400000" scaled="0"/>
                </a:gradFill>
                <a:cs typeface="Courier New" panose="02070309020205020404" pitchFamily="49" charset="0"/>
              </a:rPr>
              <a:t>function. “Generalized linear models”. </a:t>
            </a:r>
            <a:r>
              <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family=binomial </a:t>
            </a:r>
            <a:r>
              <a:rPr lang="en-US" sz="2400" dirty="0" smtClean="0">
                <a:gradFill>
                  <a:gsLst>
                    <a:gs pos="2917">
                      <a:schemeClr val="tx1"/>
                    </a:gs>
                    <a:gs pos="30000">
                      <a:schemeClr val="tx1"/>
                    </a:gs>
                  </a:gsLst>
                  <a:lin ang="5400000" scaled="0"/>
                </a:gradFill>
                <a:cs typeface="Courier New" panose="02070309020205020404" pitchFamily="49" charset="0"/>
              </a:rPr>
              <a:t>specifies Logit</a:t>
            </a:r>
          </a:p>
          <a:p>
            <a:pPr>
              <a:lnSpc>
                <a:spcPct val="90000"/>
              </a:lnSpc>
              <a:spcAft>
                <a:spcPts val="600"/>
              </a:spcAft>
            </a:pPr>
            <a:endParaRPr lang="en-US" sz="2400" dirty="0">
              <a:gradFill>
                <a:gsLst>
                  <a:gs pos="2917">
                    <a:schemeClr val="tx1"/>
                  </a:gs>
                  <a:gs pos="30000">
                    <a:schemeClr val="tx1"/>
                  </a:gs>
                </a:gsLst>
                <a:lin ang="5400000" scaled="0"/>
              </a:gradFill>
              <a:cs typeface="Courier New" panose="02070309020205020404" pitchFamily="49" charset="0"/>
            </a:endParaRPr>
          </a:p>
          <a:p>
            <a:pPr>
              <a:lnSpc>
                <a:spcPct val="90000"/>
              </a:lnSpc>
              <a:spcAft>
                <a:spcPts val="600"/>
              </a:spcAft>
            </a:pPr>
            <a:r>
              <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predict(</a:t>
            </a:r>
            <a:r>
              <a:rPr lang="en-US" sz="2400" dirty="0" err="1"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my_model</a:t>
            </a:r>
            <a:r>
              <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type=“response”) </a:t>
            </a:r>
            <a:r>
              <a:rPr lang="en-US" sz="2400" dirty="0" smtClean="0">
                <a:gradFill>
                  <a:gsLst>
                    <a:gs pos="2917">
                      <a:schemeClr val="tx1"/>
                    </a:gs>
                    <a:gs pos="30000">
                      <a:schemeClr val="tx1"/>
                    </a:gs>
                  </a:gsLst>
                  <a:lin ang="5400000" scaled="0"/>
                </a:gradFill>
                <a:cs typeface="Courier New" panose="02070309020205020404" pitchFamily="49" charset="0"/>
              </a:rPr>
              <a:t>will output the fitted probabilities </a:t>
            </a:r>
          </a:p>
          <a:p>
            <a:pPr>
              <a:lnSpc>
                <a:spcPct val="90000"/>
              </a:lnSpc>
              <a:spcAft>
                <a:spcPts val="600"/>
              </a:spcAft>
            </a:pPr>
            <a:endParaRPr lang="en-US" sz="2400" dirty="0">
              <a:gradFill>
                <a:gsLst>
                  <a:gs pos="2917">
                    <a:schemeClr val="tx1"/>
                  </a:gs>
                  <a:gs pos="30000">
                    <a:schemeClr val="tx1"/>
                  </a:gs>
                </a:gsLst>
                <a:lin ang="5400000" scaled="0"/>
              </a:gradFill>
              <a:cs typeface="Courier New" panose="02070309020205020404" pitchFamily="49" charset="0"/>
            </a:endParaRPr>
          </a:p>
          <a:p>
            <a:pPr>
              <a:lnSpc>
                <a:spcPct val="90000"/>
              </a:lnSpc>
              <a:spcAft>
                <a:spcPts val="600"/>
              </a:spcAft>
            </a:pPr>
            <a:r>
              <a:rPr lang="en-US" sz="2400" dirty="0" smtClean="0">
                <a:gradFill>
                  <a:gsLst>
                    <a:gs pos="2917">
                      <a:schemeClr val="tx1"/>
                    </a:gs>
                    <a:gs pos="30000">
                      <a:schemeClr val="tx1"/>
                    </a:gs>
                  </a:gsLst>
                  <a:lin ang="5400000" scaled="0"/>
                </a:gradFill>
                <a:cs typeface="Courier New" panose="02070309020205020404" pitchFamily="49" charset="0"/>
              </a:rPr>
              <a:t>To convert this to a 0,1 prediction, we simply set a threshold of when we want to predict 1 (0.5 will minimize prediction error)</a:t>
            </a:r>
          </a:p>
          <a:p>
            <a:pPr>
              <a:lnSpc>
                <a:spcPct val="90000"/>
              </a:lnSpc>
              <a:spcAft>
                <a:spcPts val="600"/>
              </a:spcAft>
            </a:pPr>
            <a:endParaRPr lang="en-US" sz="24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a:gradFill>
                <a:gsLst>
                  <a:gs pos="2917">
                    <a:schemeClr val="tx1"/>
                  </a:gs>
                  <a:gs pos="30000">
                    <a:schemeClr val="tx1"/>
                  </a:gs>
                </a:gsLst>
                <a:lin ang="5400000" scaled="0"/>
              </a:gradFill>
              <a:cs typeface="Courier New" panose="02070309020205020404" pitchFamily="49" charset="0"/>
            </a:endParaRPr>
          </a:p>
          <a:p>
            <a:pPr>
              <a:lnSpc>
                <a:spcPct val="90000"/>
              </a:lnSpc>
              <a:spcAft>
                <a:spcPts val="600"/>
              </a:spcAft>
            </a:pPr>
            <a:endParaRPr lang="en-US" sz="2400" dirty="0" smtClean="0">
              <a:gradFill>
                <a:gsLst>
                  <a:gs pos="2917">
                    <a:schemeClr val="tx1"/>
                  </a:gs>
                  <a:gs pos="30000">
                    <a:schemeClr val="tx1"/>
                  </a:gs>
                </a:gsLst>
                <a:lin ang="5400000" scaled="0"/>
              </a:gradFill>
              <a:cs typeface="Courier New" panose="02070309020205020404" pitchFamily="49" charset="0"/>
            </a:endParaRPr>
          </a:p>
          <a:p>
            <a:pPr>
              <a:lnSpc>
                <a:spcPct val="90000"/>
              </a:lnSpc>
              <a:spcAft>
                <a:spcPts val="600"/>
              </a:spcAft>
            </a:pPr>
            <a:endParaRPr lang="en-US" sz="2400" dirty="0">
              <a:gradFill>
                <a:gsLst>
                  <a:gs pos="2917">
                    <a:schemeClr val="tx1"/>
                  </a:gs>
                  <a:gs pos="30000">
                    <a:schemeClr val="tx1"/>
                  </a:gs>
                </a:gsLst>
                <a:lin ang="5400000" scaled="0"/>
              </a:gradFill>
              <a:cs typeface="Courier New" panose="02070309020205020404" pitchFamily="49" charset="0"/>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6932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class and problem set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a:r>
            <a:br>
              <a:rPr lang="en-US" sz="4000" dirty="0">
                <a:latin typeface="Courier New" panose="02070309020205020404" pitchFamily="49" charset="0"/>
                <a:cs typeface="Courier New" panose="02070309020205020404" pitchFamily="49" charset="0"/>
              </a:rPr>
            </a:br>
            <a:r>
              <a:rPr lang="en-US" sz="2800" dirty="0" smtClean="0">
                <a:latin typeface="+mn-lt"/>
                <a:cs typeface="Courier New" panose="02070309020205020404" pitchFamily="49" charset="0"/>
              </a:rPr>
              <a:t>We will learn more advanced models for classification </a:t>
            </a:r>
            <a:br>
              <a:rPr lang="en-US" sz="2800" dirty="0" smtClean="0">
                <a:latin typeface="+mn-lt"/>
                <a:cs typeface="Courier New" panose="02070309020205020404" pitchFamily="49" charset="0"/>
              </a:rPr>
            </a:br>
            <a:r>
              <a:rPr lang="en-US" sz="2800" dirty="0">
                <a:latin typeface="+mn-lt"/>
                <a:cs typeface="Courier New" panose="02070309020205020404" pitchFamily="49" charset="0"/>
              </a:rPr>
              <a:t/>
            </a:r>
            <a:br>
              <a:rPr lang="en-US" sz="2800" dirty="0">
                <a:latin typeface="+mn-lt"/>
                <a:cs typeface="Courier New" panose="02070309020205020404" pitchFamily="49" charset="0"/>
              </a:rPr>
            </a:br>
            <a:r>
              <a:rPr lang="en-US" sz="2800" dirty="0" smtClean="0">
                <a:latin typeface="+mn-lt"/>
                <a:cs typeface="Courier New" panose="02070309020205020404" pitchFamily="49" charset="0"/>
              </a:rPr>
              <a:t>The problem set is on the </a:t>
            </a:r>
            <a:r>
              <a:rPr lang="en-US" sz="2800" dirty="0" err="1" smtClean="0">
                <a:latin typeface="+mn-lt"/>
                <a:cs typeface="Courier New" panose="02070309020205020404" pitchFamily="49" charset="0"/>
              </a:rPr>
              <a:t>Git</a:t>
            </a:r>
            <a:r>
              <a:rPr lang="en-US" sz="2800" dirty="0" smtClean="0">
                <a:latin typeface="+mn-lt"/>
                <a:cs typeface="Courier New" panose="02070309020205020404" pitchFamily="49" charset="0"/>
              </a:rPr>
              <a:t> and should boost our familiarity with R</a:t>
            </a:r>
            <a:br>
              <a:rPr lang="en-US" sz="2800" dirty="0" smtClean="0">
                <a:latin typeface="+mn-lt"/>
                <a:cs typeface="Courier New" panose="02070309020205020404" pitchFamily="49" charset="0"/>
              </a:rPr>
            </a:br>
            <a:r>
              <a:rPr lang="en-US" sz="2800" dirty="0">
                <a:latin typeface="+mn-lt"/>
                <a:cs typeface="Courier New" panose="02070309020205020404" pitchFamily="49" charset="0"/>
              </a:rPr>
              <a:t/>
            </a:r>
            <a:br>
              <a:rPr lang="en-US" sz="2800" dirty="0">
                <a:latin typeface="+mn-lt"/>
                <a:cs typeface="Courier New" panose="02070309020205020404" pitchFamily="49" charset="0"/>
              </a:rPr>
            </a:br>
            <a:r>
              <a:rPr lang="en-US" sz="2800" dirty="0" smtClean="0">
                <a:latin typeface="+mn-lt"/>
                <a:cs typeface="Courier New" panose="02070309020205020404" pitchFamily="49" charset="0"/>
              </a:rPr>
              <a:t>Reading</a:t>
            </a:r>
            <a:r>
              <a:rPr lang="en-US" sz="2800" smtClean="0">
                <a:latin typeface="+mn-lt"/>
                <a:cs typeface="Courier New" panose="02070309020205020404" pitchFamily="49" charset="0"/>
              </a:rPr>
              <a:t>: Chapter 4 in ISL</a:t>
            </a:r>
            <a:endParaRPr lang="en-US" dirty="0"/>
          </a:p>
        </p:txBody>
      </p:sp>
    </p:spTree>
    <p:extLst>
      <p:ext uri="{BB962C8B-B14F-4D97-AF65-F5344CB8AC3E}">
        <p14:creationId xmlns:p14="http://schemas.microsoft.com/office/powerpoint/2010/main" val="318438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 types</a:t>
            </a:r>
            <a:endParaRPr lang="en-US" dirty="0"/>
          </a:p>
        </p:txBody>
      </p:sp>
      <p:sp>
        <p:nvSpPr>
          <p:cNvPr id="3" name="Text Placeholder 2"/>
          <p:cNvSpPr>
            <a:spLocks noGrp="1"/>
          </p:cNvSpPr>
          <p:nvPr>
            <p:ph type="body" sz="quarter" idx="10"/>
          </p:nvPr>
        </p:nvSpPr>
        <p:spPr>
          <a:xfrm>
            <a:off x="276683" y="987071"/>
            <a:ext cx="11669894" cy="12138708"/>
          </a:xfrm>
        </p:spPr>
        <p:txBody>
          <a:bodyPr/>
          <a:lstStyle/>
          <a:p>
            <a:endParaRPr lang="en-US" sz="2000" dirty="0" smtClean="0">
              <a:solidFill>
                <a:schemeClr val="tx1"/>
              </a:solidFill>
              <a:latin typeface="+mn-lt"/>
            </a:endParaRPr>
          </a:p>
          <a:p>
            <a:r>
              <a:rPr lang="en-US" sz="2800" b="1" dirty="0" smtClean="0">
                <a:solidFill>
                  <a:schemeClr val="tx1"/>
                </a:solidFill>
              </a:rPr>
              <a:t>Binary outcomes</a:t>
            </a:r>
            <a:r>
              <a:rPr lang="en-US" sz="2800" dirty="0" smtClean="0">
                <a:solidFill>
                  <a:schemeClr val="tx1"/>
                </a:solidFill>
              </a:rPr>
              <a:t>: equal to 1 or 0. Examples: coin is heads or tails, person is guilty or innocent, default or not on a loan, etc.</a:t>
            </a:r>
          </a:p>
          <a:p>
            <a:endParaRPr lang="en-US" sz="2800" dirty="0">
              <a:solidFill>
                <a:schemeClr val="tx1"/>
              </a:solidFill>
            </a:endParaRPr>
          </a:p>
          <a:p>
            <a:r>
              <a:rPr lang="en-US" sz="2800" b="1" dirty="0" smtClean="0">
                <a:solidFill>
                  <a:schemeClr val="tx1"/>
                </a:solidFill>
              </a:rPr>
              <a:t>Continuous outcomes</a:t>
            </a:r>
            <a:r>
              <a:rPr lang="en-US" sz="2800" dirty="0" smtClean="0">
                <a:solidFill>
                  <a:schemeClr val="tx1"/>
                </a:solidFill>
              </a:rPr>
              <a:t>: can take an real value</a:t>
            </a:r>
          </a:p>
          <a:p>
            <a:endParaRPr lang="en-US" sz="2800" dirty="0">
              <a:solidFill>
                <a:schemeClr val="tx1"/>
              </a:solidFill>
            </a:endParaRPr>
          </a:p>
          <a:p>
            <a:r>
              <a:rPr lang="en-US" sz="2800" b="1" dirty="0" smtClean="0">
                <a:solidFill>
                  <a:schemeClr val="tx1"/>
                </a:solidFill>
              </a:rPr>
              <a:t>Categorical outcomes</a:t>
            </a:r>
            <a:r>
              <a:rPr lang="en-US" sz="2800" dirty="0" smtClean="0">
                <a:solidFill>
                  <a:schemeClr val="tx1"/>
                </a:solidFill>
              </a:rPr>
              <a:t>: can take one of N qualitative values. Example: mapping </a:t>
            </a:r>
            <a:r>
              <a:rPr lang="en-US" sz="2800" dirty="0" err="1" smtClean="0">
                <a:solidFill>
                  <a:schemeClr val="tx1"/>
                </a:solidFill>
              </a:rPr>
              <a:t>symptons</a:t>
            </a:r>
            <a:r>
              <a:rPr lang="en-US" sz="2800" dirty="0" smtClean="0">
                <a:solidFill>
                  <a:schemeClr val="tx1"/>
                </a:solidFill>
              </a:rPr>
              <a:t> to a well-defined disease.</a:t>
            </a:r>
          </a:p>
          <a:p>
            <a:endParaRPr lang="en-US" sz="2800" dirty="0">
              <a:solidFill>
                <a:schemeClr val="tx1"/>
              </a:solidFill>
            </a:endParaRPr>
          </a:p>
          <a:p>
            <a:r>
              <a:rPr lang="en-US" sz="2800" b="1" i="1" dirty="0" smtClean="0">
                <a:solidFill>
                  <a:schemeClr val="tx1"/>
                </a:solidFill>
              </a:rPr>
              <a:t>Traditional regression is designed for continuous outcomes. </a:t>
            </a:r>
          </a:p>
          <a:p>
            <a:endParaRPr lang="en-US" sz="2800" b="1" i="1" dirty="0">
              <a:solidFill>
                <a:schemeClr val="tx1"/>
              </a:solidFill>
            </a:endParaRPr>
          </a:p>
          <a:p>
            <a:r>
              <a:rPr lang="en-US" sz="2800" b="1" i="1" dirty="0" smtClean="0">
                <a:solidFill>
                  <a:schemeClr val="tx1"/>
                </a:solidFill>
              </a:rPr>
              <a:t>We use classification for binary and categorical outcomes</a:t>
            </a:r>
            <a:endParaRPr lang="en-US" sz="3600" b="1" i="1"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p:spTree>
    <p:extLst>
      <p:ext uri="{BB962C8B-B14F-4D97-AF65-F5344CB8AC3E}">
        <p14:creationId xmlns:p14="http://schemas.microsoft.com/office/powerpoint/2010/main" val="42384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linear regression?</a:t>
            </a:r>
            <a:endParaRPr lang="en-US" dirty="0"/>
          </a:p>
        </p:txBody>
      </p:sp>
      <p:sp>
        <p:nvSpPr>
          <p:cNvPr id="3" name="Text Placeholder 2"/>
          <p:cNvSpPr>
            <a:spLocks noGrp="1"/>
          </p:cNvSpPr>
          <p:nvPr>
            <p:ph type="body" sz="quarter" idx="10"/>
          </p:nvPr>
        </p:nvSpPr>
        <p:spPr>
          <a:xfrm>
            <a:off x="274320" y="1635704"/>
            <a:ext cx="11319803" cy="5133713"/>
          </a:xfrm>
        </p:spPr>
        <p:txBody>
          <a:bodyPr/>
          <a:lstStyle/>
          <a:p>
            <a:endParaRPr lang="en-US" sz="2000" dirty="0" smtClean="0">
              <a:solidFill>
                <a:schemeClr val="tx1"/>
              </a:solidFill>
              <a:latin typeface="+mn-lt"/>
            </a:endParaRPr>
          </a:p>
          <a:p>
            <a:endParaRPr lang="en-US" sz="2800" dirty="0">
              <a:solidFill>
                <a:schemeClr val="tx1"/>
              </a:solidFill>
            </a:endParaRPr>
          </a:p>
          <a:p>
            <a:r>
              <a:rPr lang="en-US" sz="2800" dirty="0" smtClean="0">
                <a:solidFill>
                  <a:schemeClr val="tx1"/>
                </a:solidFill>
              </a:rPr>
              <a:t>A mapping of categories to numbers comes with strong implications</a:t>
            </a:r>
          </a:p>
          <a:p>
            <a:endParaRPr lang="en-US" sz="2800" dirty="0">
              <a:solidFill>
                <a:schemeClr val="tx1"/>
              </a:solidFill>
            </a:endParaRPr>
          </a:p>
          <a:p>
            <a:endParaRPr lang="en-US" sz="2800" dirty="0" smtClean="0">
              <a:solidFill>
                <a:schemeClr val="tx1"/>
              </a:solidFill>
            </a:endParaRPr>
          </a:p>
          <a:p>
            <a:endParaRPr lang="en-US" sz="2800" dirty="0">
              <a:solidFill>
                <a:schemeClr val="tx1"/>
              </a:solidFill>
            </a:endParaRPr>
          </a:p>
          <a:p>
            <a:endParaRPr lang="en-US" sz="2800" dirty="0" smtClean="0">
              <a:solidFill>
                <a:schemeClr val="tx1"/>
              </a:solidFill>
            </a:endParaRPr>
          </a:p>
          <a:p>
            <a:r>
              <a:rPr lang="en-US" sz="2800" dirty="0" smtClean="0">
                <a:solidFill>
                  <a:schemeClr val="tx1"/>
                </a:solidFill>
              </a:rPr>
              <a:t>Would imply different “differences” across qualitative conditions</a:t>
            </a:r>
          </a:p>
          <a:p>
            <a:endParaRPr lang="en-US" sz="2800" dirty="0">
              <a:solidFill>
                <a:schemeClr val="tx1"/>
              </a:solidFill>
            </a:endParaRPr>
          </a:p>
          <a:p>
            <a:endParaRPr lang="en-US" sz="2400" dirty="0" smtClean="0">
              <a:solidFill>
                <a:schemeClr val="tx1"/>
              </a:solidFill>
            </a:endParaRPr>
          </a:p>
          <a:p>
            <a:endParaRPr lang="en-US" sz="2800" dirty="0">
              <a:solidFill>
                <a:schemeClr val="tx1"/>
              </a:solidFill>
            </a:endParaRPr>
          </a:p>
        </p:txBody>
      </p:sp>
      <p:pic>
        <p:nvPicPr>
          <p:cNvPr id="4" name="Picture 3"/>
          <p:cNvPicPr>
            <a:picLocks noChangeAspect="1"/>
          </p:cNvPicPr>
          <p:nvPr/>
        </p:nvPicPr>
        <p:blipFill>
          <a:blip r:embed="rId3"/>
          <a:stretch>
            <a:fillRect/>
          </a:stretch>
        </p:blipFill>
        <p:spPr>
          <a:xfrm>
            <a:off x="1425538" y="3532798"/>
            <a:ext cx="3867150" cy="1171575"/>
          </a:xfrm>
          <a:prstGeom prst="rect">
            <a:avLst/>
          </a:prstGeom>
        </p:spPr>
      </p:pic>
      <p:pic>
        <p:nvPicPr>
          <p:cNvPr id="6" name="Picture 5"/>
          <p:cNvPicPr>
            <a:picLocks noChangeAspect="1"/>
          </p:cNvPicPr>
          <p:nvPr/>
        </p:nvPicPr>
        <p:blipFill>
          <a:blip r:embed="rId4"/>
          <a:stretch>
            <a:fillRect/>
          </a:stretch>
        </p:blipFill>
        <p:spPr>
          <a:xfrm>
            <a:off x="6443906" y="3532798"/>
            <a:ext cx="3581400" cy="1104900"/>
          </a:xfrm>
          <a:prstGeom prst="rect">
            <a:avLst/>
          </a:prstGeom>
        </p:spPr>
      </p:pic>
      <p:sp>
        <p:nvSpPr>
          <p:cNvPr id="7" name="TextBox 6"/>
          <p:cNvSpPr txBox="1"/>
          <p:nvPr/>
        </p:nvSpPr>
        <p:spPr>
          <a:xfrm>
            <a:off x="5552952" y="3771316"/>
            <a:ext cx="89095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Vs.</a:t>
            </a:r>
          </a:p>
        </p:txBody>
      </p:sp>
    </p:spTree>
    <p:extLst>
      <p:ext uri="{BB962C8B-B14F-4D97-AF65-F5344CB8AC3E}">
        <p14:creationId xmlns:p14="http://schemas.microsoft.com/office/powerpoint/2010/main" val="9626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with binary outcomes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436409"/>
                <a:ext cx="10276449" cy="4598182"/>
              </a:xfrm>
            </p:spPr>
            <p:txBody>
              <a:bodyPr/>
              <a:lstStyle/>
              <a:p>
                <a:r>
                  <a:rPr lang="en-US" sz="2000" dirty="0" smtClean="0">
                    <a:solidFill>
                      <a:schemeClr val="tx1"/>
                    </a:solidFill>
                    <a:latin typeface="Courier New" panose="02070309020205020404" pitchFamily="49" charset="0"/>
                    <a:cs typeface="Courier New" panose="02070309020205020404" pitchFamily="49" charset="0"/>
                  </a:rPr>
                  <a:t>Outcome: 0 or 1</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smtClean="0">
                    <a:solidFill>
                      <a:schemeClr val="tx1"/>
                    </a:solidFill>
                    <a:latin typeface="+mn-lt"/>
                    <a:cs typeface="Courier New" panose="02070309020205020404" pitchFamily="49" charset="0"/>
                  </a:rPr>
                  <a:t>Given features X, we want to say “what is the probability the outcome=1”.</a:t>
                </a:r>
              </a:p>
              <a:p>
                <a:r>
                  <a:rPr lang="en-US" sz="2000" dirty="0">
                    <a:solidFill>
                      <a:schemeClr val="tx1"/>
                    </a:solidFill>
                    <a:latin typeface="+mn-lt"/>
                    <a:cs typeface="Courier New" panose="02070309020205020404" pitchFamily="49" charset="0"/>
                  </a:rPr>
                  <a:t/>
                </a:r>
                <a:br>
                  <a:rPr lang="en-US" sz="2000" dirty="0">
                    <a:solidFill>
                      <a:schemeClr val="tx1"/>
                    </a:solidFill>
                    <a:latin typeface="+mn-lt"/>
                    <a:cs typeface="Courier New" panose="02070309020205020404" pitchFamily="49" charset="0"/>
                  </a:rPr>
                </a:br>
                <a:r>
                  <a:rPr lang="en-US" sz="2000" dirty="0" smtClean="0">
                    <a:solidFill>
                      <a:schemeClr val="tx1"/>
                    </a:solidFill>
                    <a:latin typeface="+mn-lt"/>
                    <a:cs typeface="Courier New" panose="02070309020205020404" pitchFamily="49" charset="0"/>
                  </a:rPr>
                  <a:t>We can write this as </a:t>
                </a:r>
                <a14:m>
                  <m:oMath xmlns:m="http://schemas.openxmlformats.org/officeDocument/2006/math">
                    <m:r>
                      <a:rPr lang="en-US" sz="2000" b="0" i="1" smtClean="0">
                        <a:solidFill>
                          <a:schemeClr val="tx1"/>
                        </a:solidFill>
                        <a:latin typeface="Cambria Math" panose="02040503050406030204" pitchFamily="18" charset="0"/>
                        <a:cs typeface="Courier New" panose="02070309020205020404" pitchFamily="49" charset="0"/>
                      </a:rPr>
                      <m:t>𝑃</m:t>
                    </m:r>
                    <m:r>
                      <a:rPr lang="en-US" sz="2000" b="0" i="1" smtClean="0">
                        <a:solidFill>
                          <a:schemeClr val="tx1"/>
                        </a:solidFill>
                        <a:latin typeface="Cambria Math" panose="02040503050406030204" pitchFamily="18" charset="0"/>
                        <a:cs typeface="Courier New" panose="02070309020205020404" pitchFamily="49" charset="0"/>
                      </a:rPr>
                      <m:t>(</m:t>
                    </m:r>
                    <m:r>
                      <a:rPr lang="en-US" sz="2000" b="0" i="1" smtClean="0">
                        <a:solidFill>
                          <a:schemeClr val="tx1"/>
                        </a:solidFill>
                        <a:latin typeface="Cambria Math" panose="02040503050406030204" pitchFamily="18" charset="0"/>
                        <a:cs typeface="Courier New" panose="02070309020205020404" pitchFamily="49" charset="0"/>
                      </a:rPr>
                      <m:t>𝑜𝑢𝑡𝑐𝑜𝑚𝑒</m:t>
                    </m:r>
                    <m:r>
                      <a:rPr lang="en-US" sz="2000" b="0" i="1" smtClean="0">
                        <a:solidFill>
                          <a:schemeClr val="tx1"/>
                        </a:solidFill>
                        <a:latin typeface="Cambria Math" panose="02040503050406030204" pitchFamily="18" charset="0"/>
                        <a:cs typeface="Courier New" panose="02070309020205020404" pitchFamily="49" charset="0"/>
                      </a:rPr>
                      <m:t>=1|</m:t>
                    </m:r>
                    <m:r>
                      <a:rPr lang="en-US" sz="2000" b="0" i="1" smtClean="0">
                        <a:solidFill>
                          <a:schemeClr val="tx1"/>
                        </a:solidFill>
                        <a:latin typeface="Cambria Math" panose="02040503050406030204" pitchFamily="18" charset="0"/>
                        <a:cs typeface="Courier New" panose="02070309020205020404" pitchFamily="49" charset="0"/>
                      </a:rPr>
                      <m:t>𝑋</m:t>
                    </m:r>
                    <m:r>
                      <a:rPr lang="en-US" sz="2000" b="0" i="1" smtClean="0">
                        <a:solidFill>
                          <a:schemeClr val="tx1"/>
                        </a:solidFill>
                        <a:latin typeface="Cambria Math" panose="02040503050406030204" pitchFamily="18" charset="0"/>
                        <a:cs typeface="Courier New" panose="02070309020205020404" pitchFamily="49" charset="0"/>
                      </a:rPr>
                      <m:t>)</m:t>
                    </m:r>
                  </m:oMath>
                </a14:m>
                <a:endParaRPr lang="en-US" sz="2000" dirty="0" smtClean="0">
                  <a:solidFill>
                    <a:schemeClr val="tx1"/>
                  </a:solidFill>
                  <a:latin typeface="+mn-lt"/>
                  <a:cs typeface="Courier New" panose="02070309020205020404" pitchFamily="49" charset="0"/>
                </a:endParaRPr>
              </a:p>
              <a:p>
                <a:endParaRPr lang="en-US" sz="2000" dirty="0">
                  <a:solidFill>
                    <a:schemeClr val="tx1"/>
                  </a:solidFill>
                  <a:latin typeface="+mn-lt"/>
                  <a:cs typeface="Courier New" panose="02070309020205020404" pitchFamily="49" charset="0"/>
                </a:endParaRPr>
              </a:p>
              <a:p>
                <a:r>
                  <a:rPr lang="en-US" sz="2000" dirty="0" smtClean="0">
                    <a:solidFill>
                      <a:schemeClr val="tx1"/>
                    </a:solidFill>
                    <a:latin typeface="+mn-lt"/>
                    <a:cs typeface="Courier New" panose="02070309020205020404" pitchFamily="49" charset="0"/>
                  </a:rPr>
                  <a:t>Our model will output a </a:t>
                </a:r>
                <a:r>
                  <a:rPr lang="en-US" sz="2000" b="1" i="1" dirty="0" smtClean="0">
                    <a:solidFill>
                      <a:schemeClr val="tx1"/>
                    </a:solidFill>
                    <a:latin typeface="+mn-lt"/>
                    <a:cs typeface="Courier New" panose="02070309020205020404" pitchFamily="49" charset="0"/>
                  </a:rPr>
                  <a:t>probability </a:t>
                </a:r>
                <a:r>
                  <a:rPr lang="en-US" sz="2000" dirty="0" smtClean="0">
                    <a:solidFill>
                      <a:schemeClr val="tx1"/>
                    </a:solidFill>
                    <a:latin typeface="+mn-lt"/>
                    <a:cs typeface="Courier New" panose="02070309020205020404" pitchFamily="49" charset="0"/>
                  </a:rPr>
                  <a:t>even though real outcomes will always be 0 or 1</a:t>
                </a:r>
              </a:p>
              <a:p>
                <a:endParaRPr lang="en-US" sz="2000" dirty="0" smtClean="0">
                  <a:solidFill>
                    <a:schemeClr val="tx1"/>
                  </a:solidFill>
                  <a:latin typeface="+mn-lt"/>
                  <a:cs typeface="Courier New" panose="02070309020205020404" pitchFamily="49" charset="0"/>
                </a:endParaRPr>
              </a:p>
              <a:p>
                <a:endParaRPr lang="en-US" sz="2000" dirty="0">
                  <a:solidFill>
                    <a:schemeClr val="tx1"/>
                  </a:solidFill>
                  <a:latin typeface="+mn-lt"/>
                  <a:cs typeface="Courier New" panose="02070309020205020404" pitchFamily="49" charset="0"/>
                </a:endParaRPr>
              </a:p>
              <a:p>
                <a:endParaRPr lang="en-US" sz="2000" dirty="0">
                  <a:solidFill>
                    <a:schemeClr val="tx1"/>
                  </a:solidFill>
                  <a:latin typeface="+mn-lt"/>
                  <a:cs typeface="Courier New" panose="02070309020205020404" pitchFamily="49" charset="0"/>
                </a:endParaRPr>
              </a:p>
              <a:p>
                <a:endParaRPr lang="en-US" sz="2000" dirty="0" smtClean="0">
                  <a:solidFill>
                    <a:schemeClr val="tx1"/>
                  </a:solidFill>
                  <a:latin typeface="+mn-lt"/>
                  <a:cs typeface="Courier New" panose="02070309020205020404" pitchFamily="49" charset="0"/>
                </a:endParaRPr>
              </a:p>
              <a:p>
                <a:endParaRPr lang="en-US" sz="2000" dirty="0" smtClean="0">
                  <a:solidFill>
                    <a:schemeClr val="tx1"/>
                  </a:solidFill>
                  <a:latin typeface="Courier New" panose="02070309020205020404" pitchFamily="49" charset="0"/>
                  <a:cs typeface="Courier New" panose="02070309020205020404" pitchFamily="49" charset="0"/>
                </a:endParaRP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436409"/>
                <a:ext cx="10276449" cy="4598182"/>
              </a:xfrm>
              <a:blipFill rotWithShape="0">
                <a:blip r:embed="rId3"/>
                <a:stretch>
                  <a:fillRect l="-59" t="-133"/>
                </a:stretch>
              </a:blipFill>
            </p:spPr>
            <p:txBody>
              <a:bodyPr/>
              <a:lstStyle/>
              <a:p>
                <a:r>
                  <a:rPr lang="en-US">
                    <a:noFill/>
                  </a:rPr>
                  <a:t> </a:t>
                </a:r>
              </a:p>
            </p:txBody>
          </p:sp>
        </mc:Fallback>
      </mc:AlternateContent>
    </p:spTree>
    <p:extLst>
      <p:ext uri="{BB962C8B-B14F-4D97-AF65-F5344CB8AC3E}">
        <p14:creationId xmlns:p14="http://schemas.microsoft.com/office/powerpoint/2010/main" val="247223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and probabilities</a:t>
            </a:r>
            <a:endParaRPr lang="en-US" dirty="0"/>
          </a:p>
        </p:txBody>
      </p:sp>
      <p:sp>
        <p:nvSpPr>
          <p:cNvPr id="5" name="TextBox 4"/>
          <p:cNvSpPr txBox="1"/>
          <p:nvPr/>
        </p:nvSpPr>
        <p:spPr>
          <a:xfrm>
            <a:off x="609600" y="1828800"/>
            <a:ext cx="4736123" cy="359483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Linear models will tend to make predictions outside [0,1]</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Since probabilities should never be outside [0,1], this is a bad feature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We will instead use non-linear models</a:t>
            </a:r>
          </a:p>
        </p:txBody>
      </p:sp>
      <p:pic>
        <p:nvPicPr>
          <p:cNvPr id="6" name="Picture 5"/>
          <p:cNvPicPr>
            <a:picLocks noChangeAspect="1"/>
          </p:cNvPicPr>
          <p:nvPr/>
        </p:nvPicPr>
        <p:blipFill>
          <a:blip r:embed="rId3"/>
          <a:stretch>
            <a:fillRect/>
          </a:stretch>
        </p:blipFill>
        <p:spPr>
          <a:xfrm>
            <a:off x="5750179" y="1490991"/>
            <a:ext cx="5341449" cy="4270448"/>
          </a:xfrm>
          <a:prstGeom prst="rect">
            <a:avLst/>
          </a:prstGeom>
        </p:spPr>
      </p:pic>
    </p:spTree>
    <p:extLst>
      <p:ext uri="{BB962C8B-B14F-4D97-AF65-F5344CB8AC3E}">
        <p14:creationId xmlns:p14="http://schemas.microsoft.com/office/powerpoint/2010/main" val="229841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Text Placeholder 2"/>
          <p:cNvSpPr>
            <a:spLocks noGrp="1"/>
          </p:cNvSpPr>
          <p:nvPr>
            <p:ph type="body" sz="quarter" idx="10"/>
          </p:nvPr>
        </p:nvSpPr>
        <p:spPr>
          <a:xfrm>
            <a:off x="276683" y="987071"/>
            <a:ext cx="11669894" cy="2289858"/>
          </a:xfrm>
        </p:spPr>
        <p:txBody>
          <a:bodyPr/>
          <a:lstStyle/>
          <a:p>
            <a:endParaRPr lang="en-US" sz="2000" dirty="0" smtClean="0">
              <a:solidFill>
                <a:schemeClr val="tx1"/>
              </a:solidFill>
              <a:latin typeface="+mn-lt"/>
            </a:endParaRPr>
          </a:p>
          <a:p>
            <a:endParaRPr lang="en-US" sz="3600" dirty="0" smtClean="0">
              <a:solidFill>
                <a:schemeClr val="tx2"/>
              </a:solidFill>
            </a:endParaRPr>
          </a:p>
          <a:p>
            <a:endParaRPr lang="en-US" sz="3600" dirty="0" smtClean="0">
              <a:solidFill>
                <a:schemeClr val="tx1"/>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967763" y="1711215"/>
            <a:ext cx="4032113" cy="1360231"/>
          </a:xfrm>
          <a:prstGeom prst="rect">
            <a:avLst/>
          </a:prstGeom>
        </p:spPr>
      </p:pic>
      <p:pic>
        <p:nvPicPr>
          <p:cNvPr id="5" name="Picture 4"/>
          <p:cNvPicPr>
            <a:picLocks noChangeAspect="1"/>
          </p:cNvPicPr>
          <p:nvPr/>
        </p:nvPicPr>
        <p:blipFill>
          <a:blip r:embed="rId4"/>
          <a:stretch>
            <a:fillRect/>
          </a:stretch>
        </p:blipFill>
        <p:spPr>
          <a:xfrm>
            <a:off x="747819" y="3276929"/>
            <a:ext cx="4471999" cy="1384482"/>
          </a:xfrm>
          <a:prstGeom prst="rect">
            <a:avLst/>
          </a:prstGeom>
        </p:spPr>
      </p:pic>
      <p:pic>
        <p:nvPicPr>
          <p:cNvPr id="6" name="Picture 5"/>
          <p:cNvPicPr>
            <a:picLocks noChangeAspect="1"/>
          </p:cNvPicPr>
          <p:nvPr/>
        </p:nvPicPr>
        <p:blipFill>
          <a:blip r:embed="rId5"/>
          <a:stretch>
            <a:fillRect/>
          </a:stretch>
        </p:blipFill>
        <p:spPr>
          <a:xfrm>
            <a:off x="631510" y="4866894"/>
            <a:ext cx="5106377" cy="1229106"/>
          </a:xfrm>
          <a:prstGeom prst="rect">
            <a:avLst/>
          </a:prstGeom>
        </p:spPr>
      </p:pic>
      <p:cxnSp>
        <p:nvCxnSpPr>
          <p:cNvPr id="8" name="Straight Arrow Connector 7"/>
          <p:cNvCxnSpPr/>
          <p:nvPr/>
        </p:nvCxnSpPr>
        <p:spPr>
          <a:xfrm flipH="1">
            <a:off x="2872154" y="2239108"/>
            <a:ext cx="3751384" cy="26277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07505" y="987071"/>
            <a:ext cx="4816280" cy="449046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Odds: ratio of probability outcome=1 to probability outcome=0</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Examples</a:t>
            </a:r>
          </a:p>
          <a:p>
            <a:pPr>
              <a:lnSpc>
                <a:spcPct val="90000"/>
              </a:lnSpc>
              <a:spcAft>
                <a:spcPts val="600"/>
              </a:spcAft>
            </a:pPr>
            <a:r>
              <a:rPr lang="en-US" sz="2400" dirty="0" smtClean="0">
                <a:gradFill>
                  <a:gsLst>
                    <a:gs pos="2917">
                      <a:schemeClr val="tx1"/>
                    </a:gs>
                    <a:gs pos="30000">
                      <a:schemeClr val="tx1"/>
                    </a:gs>
                  </a:gsLst>
                  <a:lin ang="5400000" scaled="0"/>
                </a:gradFill>
              </a:rPr>
              <a:t>p(x)=.5. Odds=1 (or 1:1)</a:t>
            </a:r>
          </a:p>
          <a:p>
            <a:pPr>
              <a:lnSpc>
                <a:spcPct val="90000"/>
              </a:lnSpc>
              <a:spcAft>
                <a:spcPts val="600"/>
              </a:spcAft>
            </a:pPr>
            <a:r>
              <a:rPr lang="en-US" sz="2400" dirty="0" smtClean="0">
                <a:gradFill>
                  <a:gsLst>
                    <a:gs pos="2917">
                      <a:schemeClr val="tx1"/>
                    </a:gs>
                    <a:gs pos="30000">
                      <a:schemeClr val="tx1"/>
                    </a:gs>
                  </a:gsLst>
                  <a:lin ang="5400000" scaled="0"/>
                </a:gradFill>
              </a:rPr>
              <a:t>p(x)=.75. Odds=3 (or 3:1)</a:t>
            </a:r>
          </a:p>
          <a:p>
            <a:pPr>
              <a:lnSpc>
                <a:spcPct val="90000"/>
              </a:lnSpc>
              <a:spcAft>
                <a:spcPts val="600"/>
              </a:spcAft>
            </a:pPr>
            <a:r>
              <a:rPr lang="en-US" sz="2400" dirty="0" smtClean="0">
                <a:gradFill>
                  <a:gsLst>
                    <a:gs pos="2917">
                      <a:schemeClr val="tx1"/>
                    </a:gs>
                    <a:gs pos="30000">
                      <a:schemeClr val="tx1"/>
                    </a:gs>
                  </a:gsLst>
                  <a:lin ang="5400000" scaled="0"/>
                </a:gradFill>
              </a:rPr>
              <a:t>p(x)=.9. Odds=9 (or 9:1)</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Logit says: the log of the odds is a linear function of the features.</a:t>
            </a:r>
          </a:p>
        </p:txBody>
      </p:sp>
      <p:cxnSp>
        <p:nvCxnSpPr>
          <p:cNvPr id="13" name="Straight Arrow Connector 12"/>
          <p:cNvCxnSpPr/>
          <p:nvPr/>
        </p:nvCxnSpPr>
        <p:spPr>
          <a:xfrm flipH="1" flipV="1">
            <a:off x="4564055" y="5591908"/>
            <a:ext cx="1895360" cy="8649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07505" y="5976727"/>
            <a:ext cx="50182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Just like with regular regression, we can add more features</a:t>
            </a:r>
          </a:p>
        </p:txBody>
      </p:sp>
    </p:spTree>
    <p:extLst>
      <p:ext uri="{BB962C8B-B14F-4D97-AF65-F5344CB8AC3E}">
        <p14:creationId xmlns:p14="http://schemas.microsoft.com/office/powerpoint/2010/main" val="358327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 logistic function</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5386173" y="1506193"/>
            <a:ext cx="6560404" cy="5029643"/>
          </a:xfrm>
          <a:prstGeom prst="rect">
            <a:avLst/>
          </a:prstGeom>
        </p:spPr>
      </p:pic>
      <p:sp>
        <p:nvSpPr>
          <p:cNvPr id="6" name="TextBox 5"/>
          <p:cNvSpPr txBox="1"/>
          <p:nvPr/>
        </p:nvSpPr>
        <p:spPr>
          <a:xfrm>
            <a:off x="500945" y="2168125"/>
            <a:ext cx="4367277" cy="2776145"/>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The estimate parameters will make the function steeper or flatter (stretch it out) or shift it left or right</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Estimation will minimized squared loss</a:t>
            </a:r>
          </a:p>
        </p:txBody>
      </p:sp>
    </p:spTree>
    <p:extLst>
      <p:ext uri="{BB962C8B-B14F-4D97-AF65-F5344CB8AC3E}">
        <p14:creationId xmlns:p14="http://schemas.microsoft.com/office/powerpoint/2010/main" val="35286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output</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mc:AlternateContent xmlns:mc="http://schemas.openxmlformats.org/markup-compatibility/2006" xmlns:a14="http://schemas.microsoft.com/office/drawing/2010/main">
        <mc:Choice Requires="a14">
          <p:sp>
            <p:nvSpPr>
              <p:cNvPr id="6" name="TextBox 5"/>
              <p:cNvSpPr txBox="1"/>
              <p:nvPr/>
            </p:nvSpPr>
            <p:spPr>
              <a:xfrm>
                <a:off x="4959652" y="3589083"/>
                <a:ext cx="6900203" cy="4019498"/>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Intercept: -10.65 </a:t>
                </a:r>
                <a:r>
                  <a:rPr lang="en-US" sz="2400" dirty="0" smtClean="0">
                    <a:gradFill>
                      <a:gsLst>
                        <a:gs pos="2917">
                          <a:schemeClr val="tx1"/>
                        </a:gs>
                        <a:gs pos="30000">
                          <a:schemeClr val="tx1"/>
                        </a:gs>
                      </a:gsLst>
                      <a:lin ang="5400000" scaled="0"/>
                    </a:gradFill>
                    <a:sym typeface="Wingdings" panose="05000000000000000000" pitchFamily="2" charset="2"/>
                  </a:rPr>
                  <a:t> </a:t>
                </a:r>
                <a14:m>
                  <m:oMath xmlns:m="http://schemas.openxmlformats.org/officeDocument/2006/math">
                    <m:f>
                      <m:fPr>
                        <m:ctrlPr>
                          <a:rPr lang="en-US" sz="2400" i="1" smtClean="0">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ctrlPr>
                      </m:fPr>
                      <m:num>
                        <m:sSup>
                          <m:sSupPr>
                            <m:ctrlPr>
                              <a:rPr lang="en-US" sz="2400" b="0" i="1" smtClean="0">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ctrlPr>
                          </m:sSupPr>
                          <m:e>
                            <m:r>
                              <a:rPr lang="en-US" sz="2400" b="0" i="1" smtClean="0">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t>𝑒</m:t>
                            </m:r>
                          </m:e>
                          <m:sup>
                            <m:r>
                              <a:rPr lang="en-US" sz="2400" b="0" i="1" smtClean="0">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t>−10.6</m:t>
                            </m:r>
                          </m:sup>
                        </m:sSup>
                      </m:num>
                      <m:den>
                        <m:r>
                          <a:rPr lang="en-US" sz="2400" b="0" i="1" smtClean="0">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t>1+</m:t>
                        </m:r>
                        <m:sSup>
                          <m:sSupPr>
                            <m:ctrlPr>
                              <a:rPr lang="en-US" sz="2400" b="0" i="1" smtClean="0">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ctrlPr>
                          </m:sSupPr>
                          <m:e>
                            <m:r>
                              <a:rPr lang="en-US" sz="2400" b="0" i="1" smtClean="0">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t>𝑒</m:t>
                            </m:r>
                          </m:e>
                          <m:sup>
                            <m:r>
                              <a:rPr lang="en-US" sz="2400" b="0" i="1" smtClean="0">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t>−10.6</m:t>
                            </m:r>
                          </m:sup>
                        </m:sSup>
                      </m:den>
                    </m:f>
                  </m:oMath>
                </a14:m>
                <a:r>
                  <a:rPr lang="en-US" sz="2400" dirty="0" smtClean="0">
                    <a:gradFill>
                      <a:gsLst>
                        <a:gs pos="2917">
                          <a:schemeClr val="tx1"/>
                        </a:gs>
                        <a:gs pos="30000">
                          <a:schemeClr val="tx1"/>
                        </a:gs>
                      </a:gsLst>
                      <a:lin ang="5400000" scaled="0"/>
                    </a:gradFill>
                  </a:rPr>
                  <a:t>= </a:t>
                </a:r>
                <a14:m>
                  <m:oMath xmlns:m="http://schemas.openxmlformats.org/officeDocument/2006/math">
                    <m:f>
                      <m:fPr>
                        <m:ctrlPr>
                          <a:rPr lang="en-US" sz="2400" i="1" smtClean="0">
                            <a:gradFill>
                              <a:gsLst>
                                <a:gs pos="2917">
                                  <a:schemeClr val="tx1"/>
                                </a:gs>
                                <a:gs pos="30000">
                                  <a:schemeClr val="tx1"/>
                                </a:gs>
                              </a:gsLst>
                              <a:lin ang="5400000" scaled="0"/>
                            </a:gradFill>
                            <a:latin typeface="Cambria Math" panose="02040503050406030204" pitchFamily="18" charset="0"/>
                          </a:rPr>
                        </m:ctrlPr>
                      </m:fPr>
                      <m:num>
                        <m:r>
                          <a:rPr lang="en-US" sz="2400" b="0" i="1" smtClean="0">
                            <a:gradFill>
                              <a:gsLst>
                                <a:gs pos="2917">
                                  <a:schemeClr val="tx1"/>
                                </a:gs>
                                <a:gs pos="30000">
                                  <a:schemeClr val="tx1"/>
                                </a:gs>
                              </a:gsLst>
                              <a:lin ang="5400000" scaled="0"/>
                            </a:gradFill>
                            <a:latin typeface="Cambria Math" panose="02040503050406030204" pitchFamily="18" charset="0"/>
                          </a:rPr>
                          <m:t>0.000024</m:t>
                        </m:r>
                      </m:num>
                      <m:den>
                        <m:r>
                          <a:rPr lang="en-US" sz="2400" b="0" i="1" smtClean="0">
                            <a:gradFill>
                              <a:gsLst>
                                <a:gs pos="2917">
                                  <a:schemeClr val="tx1"/>
                                </a:gs>
                                <a:gs pos="30000">
                                  <a:schemeClr val="tx1"/>
                                </a:gs>
                              </a:gsLst>
                              <a:lin ang="5400000" scaled="0"/>
                            </a:gradFill>
                            <a:latin typeface="Cambria Math" panose="02040503050406030204" pitchFamily="18" charset="0"/>
                          </a:rPr>
                          <m:t>1+0.000024</m:t>
                        </m:r>
                      </m:den>
                    </m:f>
                  </m:oMath>
                </a14:m>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Balance: $1 increase in balance multiplies odds by </a:t>
                </a:r>
                <a14:m>
                  <m:oMath xmlns:m="http://schemas.openxmlformats.org/officeDocument/2006/math">
                    <m:sSup>
                      <m:sSupPr>
                        <m:ctrlPr>
                          <a:rPr lang="en-US" sz="2400" i="1">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ctrlPr>
                      </m:sSupPr>
                      <m:e>
                        <m:r>
                          <a:rPr lang="en-US" sz="2400" i="1">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t>𝑒</m:t>
                        </m:r>
                      </m:e>
                      <m:sup>
                        <m:r>
                          <a:rPr lang="en-US" sz="2400" b="0" i="1" smtClean="0">
                            <a:gradFill>
                              <a:gsLst>
                                <a:gs pos="2917">
                                  <a:schemeClr val="tx1"/>
                                </a:gs>
                                <a:gs pos="30000">
                                  <a:schemeClr val="tx1"/>
                                </a:gs>
                              </a:gsLst>
                              <a:lin ang="5400000" scaled="0"/>
                            </a:gradFill>
                            <a:latin typeface="Cambria Math" panose="02040503050406030204" pitchFamily="18" charset="0"/>
                            <a:sym typeface="Wingdings" panose="05000000000000000000" pitchFamily="2" charset="2"/>
                          </a:rPr>
                          <m:t>0.0055</m:t>
                        </m:r>
                      </m:sup>
                    </m:sSup>
                  </m:oMath>
                </a14:m>
                <a:r>
                  <a:rPr lang="en-US" sz="2400" dirty="0" smtClean="0">
                    <a:gradFill>
                      <a:gsLst>
                        <a:gs pos="2917">
                          <a:schemeClr val="tx1"/>
                        </a:gs>
                        <a:gs pos="30000">
                          <a:schemeClr val="tx1"/>
                        </a:gs>
                      </a:gsLst>
                      <a:lin ang="5400000" scaled="0"/>
                    </a:gradFill>
                  </a:rPr>
                  <a:t> or about 1.0055</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Why multiply? </a:t>
                </a:r>
                <a:r>
                  <a:rPr lang="en-US" sz="2400" dirty="0" smtClean="0">
                    <a:gradFill>
                      <a:gsLst>
                        <a:gs pos="2917">
                          <a:schemeClr val="tx1"/>
                        </a:gs>
                        <a:gs pos="30000">
                          <a:schemeClr val="tx1"/>
                        </a:gs>
                      </a:gsLst>
                      <a:lin ang="5400000" scaled="0"/>
                    </a:gradFill>
                  </a:rPr>
                  <a:t>We are effectively multiplying both sides by </a:t>
                </a:r>
                <a14:m>
                  <m:oMath xmlns:m="http://schemas.openxmlformats.org/officeDocument/2006/math">
                    <m:sSubSup>
                      <m:sSubSupPr>
                        <m:ctrlPr>
                          <a:rPr lang="en-US" sz="2400" b="0" i="1" smtClean="0">
                            <a:gradFill>
                              <a:gsLst>
                                <a:gs pos="2917">
                                  <a:schemeClr val="tx1"/>
                                </a:gs>
                                <a:gs pos="30000">
                                  <a:schemeClr val="tx1"/>
                                </a:gs>
                              </a:gsLst>
                              <a:lin ang="5400000" scaled="0"/>
                            </a:gradFill>
                            <a:latin typeface="Cambria Math" panose="02040503050406030204" pitchFamily="18" charset="0"/>
                          </a:rPr>
                        </m:ctrlPr>
                      </m:sSubSupPr>
                      <m:e>
                        <m:r>
                          <a:rPr lang="en-US" sz="2400" b="0" i="1" smtClean="0">
                            <a:gradFill>
                              <a:gsLst>
                                <a:gs pos="2917">
                                  <a:schemeClr val="tx1"/>
                                </a:gs>
                                <a:gs pos="30000">
                                  <a:schemeClr val="tx1"/>
                                </a:gs>
                              </a:gsLst>
                              <a:lin ang="5400000" scaled="0"/>
                            </a:gradFill>
                            <a:latin typeface="Cambria Math" panose="02040503050406030204" pitchFamily="18" charset="0"/>
                          </a:rPr>
                          <m:t>𝑒</m:t>
                        </m:r>
                      </m:e>
                      <m:sub/>
                      <m:sup>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r>
                              <a:rPr lang="en-US" sz="2400" b="0" i="1" smtClean="0">
                                <a:gradFill>
                                  <a:gsLst>
                                    <a:gs pos="2917">
                                      <a:schemeClr val="tx1"/>
                                    </a:gs>
                                    <a:gs pos="30000">
                                      <a:schemeClr val="tx1"/>
                                    </a:gs>
                                  </a:gsLst>
                                  <a:lin ang="5400000" scaled="0"/>
                                </a:gradFill>
                                <a:latin typeface="Cambria Math" panose="02040503050406030204" pitchFamily="18" charset="0"/>
                              </a:rPr>
                              <m:t>𝛽</m:t>
                            </m:r>
                          </m:e>
                          <m:sub>
                            <m:r>
                              <a:rPr lang="en-US" sz="2400" b="0" i="1" smtClean="0">
                                <a:gradFill>
                                  <a:gsLst>
                                    <a:gs pos="2917">
                                      <a:schemeClr val="tx1"/>
                                    </a:gs>
                                    <a:gs pos="30000">
                                      <a:schemeClr val="tx1"/>
                                    </a:gs>
                                  </a:gsLst>
                                  <a:lin ang="5400000" scaled="0"/>
                                </a:gradFill>
                                <a:latin typeface="Cambria Math" panose="02040503050406030204" pitchFamily="18" charset="0"/>
                              </a:rPr>
                              <m:t>1</m:t>
                            </m:r>
                          </m:sub>
                        </m:sSub>
                      </m:sup>
                    </m:sSubSup>
                  </m:oMath>
                </a14:m>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959652" y="3589083"/>
                <a:ext cx="6900203" cy="4019498"/>
              </a:xfrm>
              <a:prstGeom prst="rect">
                <a:avLst/>
              </a:prstGeom>
              <a:blipFill rotWithShape="0">
                <a:blip r:embed="rId3"/>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3926527" y="1711215"/>
            <a:ext cx="8020050" cy="1381125"/>
          </a:xfrm>
          <a:prstGeom prst="rect">
            <a:avLst/>
          </a:prstGeom>
        </p:spPr>
      </p:pic>
      <p:pic>
        <p:nvPicPr>
          <p:cNvPr id="7" name="Picture 6"/>
          <p:cNvPicPr>
            <a:picLocks noChangeAspect="1"/>
          </p:cNvPicPr>
          <p:nvPr/>
        </p:nvPicPr>
        <p:blipFill>
          <a:blip r:embed="rId5"/>
          <a:stretch>
            <a:fillRect/>
          </a:stretch>
        </p:blipFill>
        <p:spPr>
          <a:xfrm>
            <a:off x="0" y="1711215"/>
            <a:ext cx="4032113" cy="1360231"/>
          </a:xfrm>
          <a:prstGeom prst="rect">
            <a:avLst/>
          </a:prstGeom>
        </p:spPr>
      </p:pic>
      <p:pic>
        <p:nvPicPr>
          <p:cNvPr id="8" name="Picture 7"/>
          <p:cNvPicPr>
            <a:picLocks noChangeAspect="1"/>
          </p:cNvPicPr>
          <p:nvPr/>
        </p:nvPicPr>
        <p:blipFill>
          <a:blip r:embed="rId6"/>
          <a:stretch>
            <a:fillRect/>
          </a:stretch>
        </p:blipFill>
        <p:spPr>
          <a:xfrm>
            <a:off x="0" y="3204532"/>
            <a:ext cx="4471999" cy="1384482"/>
          </a:xfrm>
          <a:prstGeom prst="rect">
            <a:avLst/>
          </a:prstGeom>
        </p:spPr>
      </p:pic>
      <p:cxnSp>
        <p:nvCxnSpPr>
          <p:cNvPr id="10" name="Straight Arrow Connector 9"/>
          <p:cNvCxnSpPr/>
          <p:nvPr/>
        </p:nvCxnSpPr>
        <p:spPr>
          <a:xfrm flipH="1" flipV="1">
            <a:off x="1711571" y="4610470"/>
            <a:ext cx="3200015" cy="17082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141785" y="4419600"/>
            <a:ext cx="1769801" cy="18991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76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response</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5386173" y="1506193"/>
            <a:ext cx="6560404" cy="5029643"/>
          </a:xfrm>
          <a:prstGeom prst="rect">
            <a:avLst/>
          </a:prstGeom>
        </p:spPr>
      </p:pic>
      <p:sp>
        <p:nvSpPr>
          <p:cNvPr id="6" name="TextBox 5"/>
          <p:cNvSpPr txBox="1"/>
          <p:nvPr/>
        </p:nvSpPr>
        <p:spPr>
          <a:xfrm>
            <a:off x="500945" y="2168125"/>
            <a:ext cx="4367277" cy="326243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Increases in balance at the sat the start have a limited impact.</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Similarly at the end.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In the middle region, increase are particularly important</a:t>
            </a:r>
          </a:p>
        </p:txBody>
      </p:sp>
      <p:cxnSp>
        <p:nvCxnSpPr>
          <p:cNvPr id="7" name="Straight Arrow Connector 6"/>
          <p:cNvCxnSpPr/>
          <p:nvPr/>
        </p:nvCxnSpPr>
        <p:spPr>
          <a:xfrm>
            <a:off x="4396154" y="2590800"/>
            <a:ext cx="3657600" cy="21218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06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f760ca42-6bc8-4f0c-81d0-ac243bc76498"/>
    <ds:schemaRef ds:uri="http://www.w3.org/XML/1998/namespace"/>
  </ds:schemaRefs>
</ds:datastoreItem>
</file>

<file path=customXml/itemProps3.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TFTemplate16X9.potx</Template>
  <TotalTime>28990</TotalTime>
  <Words>1679</Words>
  <Application>Microsoft Office PowerPoint</Application>
  <PresentationFormat>Custom</PresentationFormat>
  <Paragraphs>136</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Cambria Math</vt:lpstr>
      <vt:lpstr>Consolas</vt:lpstr>
      <vt:lpstr>Courier New</vt:lpstr>
      <vt:lpstr>Segoe UI</vt:lpstr>
      <vt:lpstr>Segoe UI Light</vt:lpstr>
      <vt:lpstr>Wingdings</vt:lpstr>
      <vt:lpstr>TFTemplate16X9</vt:lpstr>
      <vt:lpstr>3-30367_MSR Dark Blue Template 16x9</vt:lpstr>
      <vt:lpstr>Classification Part I: Logistic Regression </vt:lpstr>
      <vt:lpstr>Outcome types</vt:lpstr>
      <vt:lpstr>Why not linear regression?</vt:lpstr>
      <vt:lpstr>Classification with binary outcomes</vt:lpstr>
      <vt:lpstr>Linear models and probabilities</vt:lpstr>
      <vt:lpstr>Logistic regression</vt:lpstr>
      <vt:lpstr>Visualizing a logistic function</vt:lpstr>
      <vt:lpstr>Logistic regression output</vt:lpstr>
      <vt:lpstr>Non-linear response</vt:lpstr>
      <vt:lpstr>Logistic regression in R</vt:lpstr>
      <vt:lpstr>Next class and problem set  We will learn more advanced models for classification   The problem set is on the Git and should boost our familiarity with R  Reading: Chapter 4 in ISL</vt:lpstr>
    </vt:vector>
  </TitlesOfParts>
  <Manager>&lt;Comms manager/speech writer&gt;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Justin Rao</cp:lastModifiedBy>
  <cp:revision>1179</cp:revision>
  <dcterms:created xsi:type="dcterms:W3CDTF">2012-05-22T07:38:31Z</dcterms:created>
  <dcterms:modified xsi:type="dcterms:W3CDTF">2015-06-26T19:25:09Z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