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9"/>
  </p:notesMasterIdLst>
  <p:handoutMasterIdLst>
    <p:handoutMasterId r:id="rId30"/>
  </p:handoutMasterIdLst>
  <p:sldIdLst>
    <p:sldId id="1228" r:id="rId6"/>
    <p:sldId id="1309" r:id="rId7"/>
    <p:sldId id="1338" r:id="rId8"/>
    <p:sldId id="1349" r:id="rId9"/>
    <p:sldId id="1351" r:id="rId10"/>
    <p:sldId id="1352" r:id="rId11"/>
    <p:sldId id="1353" r:id="rId12"/>
    <p:sldId id="1343" r:id="rId13"/>
    <p:sldId id="1350" r:id="rId14"/>
    <p:sldId id="1347" r:id="rId15"/>
    <p:sldId id="1365" r:id="rId16"/>
    <p:sldId id="1326" r:id="rId17"/>
    <p:sldId id="1354" r:id="rId18"/>
    <p:sldId id="1355" r:id="rId19"/>
    <p:sldId id="1357" r:id="rId20"/>
    <p:sldId id="1356" r:id="rId21"/>
    <p:sldId id="1358" r:id="rId22"/>
    <p:sldId id="1359" r:id="rId23"/>
    <p:sldId id="1360" r:id="rId24"/>
    <p:sldId id="1361" r:id="rId25"/>
    <p:sldId id="1362" r:id="rId26"/>
    <p:sldId id="1363" r:id="rId27"/>
    <p:sldId id="1364"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38"/>
            <p14:sldId id="1349"/>
            <p14:sldId id="1351"/>
            <p14:sldId id="1352"/>
            <p14:sldId id="1353"/>
            <p14:sldId id="1343"/>
            <p14:sldId id="1350"/>
            <p14:sldId id="1347"/>
            <p14:sldId id="1365"/>
            <p14:sldId id="1326"/>
            <p14:sldId id="1354"/>
            <p14:sldId id="1355"/>
            <p14:sldId id="1357"/>
            <p14:sldId id="1356"/>
            <p14:sldId id="1358"/>
            <p14:sldId id="1359"/>
            <p14:sldId id="1360"/>
            <p14:sldId id="1361"/>
            <p14:sldId id="1362"/>
            <p14:sldId id="1363"/>
            <p14:sldId id="1364"/>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varScale="1">
        <p:scale>
          <a:sx n="82" d="100"/>
          <a:sy n="82" d="100"/>
        </p:scale>
        <p:origin x="630"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6/26/2015 7:38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6/26/2015 7:38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6/26/2015 7:38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7144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10:27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8240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11:26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57367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11:27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2083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11:31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9267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10:01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44004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9:58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53757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10:04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27139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10:10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19173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10:12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35612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10:14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71894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10:16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06809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43795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10:23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6030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545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9:23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76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10:20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01064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10:27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888093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10:38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70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8670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06561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Classification</a:t>
            </a:r>
            <a:br>
              <a:rPr lang="en-US" sz="6600" dirty="0" smtClean="0"/>
            </a:br>
            <a:r>
              <a:rPr lang="en-US" sz="4800" dirty="0" smtClean="0"/>
              <a:t>Part </a:t>
            </a:r>
            <a:r>
              <a:rPr lang="en-US" sz="4800" dirty="0" smtClean="0"/>
              <a:t>II: K class models</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review</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423500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Assume data is distributed normally</a:t>
            </a:r>
            <a:r>
              <a:rPr lang="en-US" sz="2400" dirty="0" smtClean="0">
                <a:gradFill>
                  <a:gsLst>
                    <a:gs pos="2917">
                      <a:schemeClr val="tx1"/>
                    </a:gs>
                    <a:gs pos="30000">
                      <a:schemeClr val="tx1"/>
                    </a:gs>
                  </a:gsLst>
                  <a:lin ang="5400000" scaled="0"/>
                </a:gradFill>
                <a:cs typeface="Courier New" panose="02070309020205020404" pitchFamily="49" charset="0"/>
              </a:rPr>
              <a:t>, set’s linear decision boundaries to maximize the chance of making the right prediction</a:t>
            </a:r>
          </a:p>
          <a:p>
            <a:pPr>
              <a:lnSpc>
                <a:spcPct val="90000"/>
              </a:lnSpc>
              <a:spcAft>
                <a:spcPts val="600"/>
              </a:spcAft>
            </a:pPr>
            <a:endParaRPr lang="en-US" sz="2400" dirty="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r>
              <a:rPr lang="en-US" sz="2400" dirty="0" smtClean="0">
                <a:gradFill>
                  <a:gsLst>
                    <a:gs pos="2917">
                      <a:schemeClr val="tx1"/>
                    </a:gs>
                    <a:gs pos="30000">
                      <a:schemeClr val="tx1"/>
                    </a:gs>
                  </a:gsLst>
                  <a:lin ang="5400000" scaled="0"/>
                </a:gradFill>
                <a:cs typeface="Courier New" panose="02070309020205020404" pitchFamily="49" charset="0"/>
              </a:rPr>
              <a:t>Easy to implement in R. </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MASS package, </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lda</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function</a:t>
            </a: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lda</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400" dirty="0" smtClean="0">
                <a:gradFill>
                  <a:gsLst>
                    <a:gs pos="2917">
                      <a:schemeClr val="tx1"/>
                    </a:gs>
                    <a:gs pos="30000">
                      <a:schemeClr val="tx1"/>
                    </a:gs>
                  </a:gsLst>
                  <a:lin ang="5400000" scaled="0"/>
                </a:gradFill>
                <a:cs typeface="Courier New" panose="02070309020205020404" pitchFamily="49" charset="0"/>
              </a:rPr>
              <a:t>syntax is just like </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lm</a:t>
            </a: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cs typeface="Courier New" panose="02070309020205020404" pitchFamily="49" charset="0"/>
            </a:endParaRPr>
          </a:p>
        </p:txBody>
      </p:sp>
    </p:spTree>
    <p:extLst>
      <p:ext uri="{BB962C8B-B14F-4D97-AF65-F5344CB8AC3E}">
        <p14:creationId xmlns:p14="http://schemas.microsoft.com/office/powerpoint/2010/main" val="286932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“naïve Bayes”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mc:AlternateContent xmlns:mc="http://schemas.openxmlformats.org/markup-compatibility/2006">
        <mc:Choice xmlns:a14="http://schemas.microsoft.com/office/drawing/2010/main" Requires="a14">
          <p:sp>
            <p:nvSpPr>
              <p:cNvPr id="6" name="TextBox 5"/>
              <p:cNvSpPr txBox="1"/>
              <p:nvPr/>
            </p:nvSpPr>
            <p:spPr>
              <a:xfrm>
                <a:off x="274320" y="1342453"/>
                <a:ext cx="10288172" cy="743280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Naïve Bayes </a:t>
                </a:r>
                <a:r>
                  <a:rPr lang="en-US" sz="2400" dirty="0" err="1" smtClean="0">
                    <a:gradFill>
                      <a:gsLst>
                        <a:gs pos="2917">
                          <a:schemeClr val="tx1"/>
                        </a:gs>
                        <a:gs pos="30000">
                          <a:schemeClr val="tx1"/>
                        </a:gs>
                      </a:gsLst>
                      <a:lin ang="5400000" scaled="0"/>
                    </a:gradFill>
                  </a:rPr>
                  <a:t>Classifer</a:t>
                </a:r>
                <a:r>
                  <a:rPr lang="en-US" sz="2400" dirty="0" smtClean="0">
                    <a:gradFill>
                      <a:gsLst>
                        <a:gs pos="2917">
                          <a:schemeClr val="tx1"/>
                        </a:gs>
                        <a:gs pos="30000">
                          <a:schemeClr val="tx1"/>
                        </a:gs>
                      </a:gsLst>
                      <a:lin ang="5400000" scaled="0"/>
                    </a:gradFill>
                  </a:rPr>
                  <a:t>: </a:t>
                </a:r>
              </a:p>
              <a:p>
                <a:pPr marL="457200" indent="-457200">
                  <a:lnSpc>
                    <a:spcPct val="90000"/>
                  </a:lnSpc>
                  <a:spcAft>
                    <a:spcPts val="600"/>
                  </a:spcAft>
                  <a:buFont typeface="+mj-lt"/>
                  <a:buAutoNum type="arabicPeriod"/>
                </a:pPr>
                <a:r>
                  <a:rPr lang="en-US" sz="2400" dirty="0">
                    <a:gradFill>
                      <a:gsLst>
                        <a:gs pos="2917">
                          <a:schemeClr val="tx1"/>
                        </a:gs>
                        <a:gs pos="30000">
                          <a:schemeClr val="tx1"/>
                        </a:gs>
                      </a:gsLst>
                      <a:lin ang="5400000" scaled="0"/>
                    </a:gradFill>
                  </a:rPr>
                  <a:t>A</a:t>
                </a:r>
                <a:r>
                  <a:rPr lang="en-US" sz="2400" dirty="0" smtClean="0">
                    <a:gradFill>
                      <a:gsLst>
                        <a:gs pos="2917">
                          <a:schemeClr val="tx1"/>
                        </a:gs>
                        <a:gs pos="30000">
                          <a:schemeClr val="tx1"/>
                        </a:gs>
                      </a:gsLst>
                      <a:lin ang="5400000" scaled="0"/>
                    </a:gradFill>
                  </a:rPr>
                  <a:t>ssume all features are independent</a:t>
                </a:r>
              </a:p>
              <a:p>
                <a:pPr marL="457200" indent="-457200">
                  <a:lnSpc>
                    <a:spcPct val="90000"/>
                  </a:lnSpc>
                  <a:spcAft>
                    <a:spcPts val="600"/>
                  </a:spcAft>
                  <a:buFont typeface="+mj-lt"/>
                  <a:buAutoNum type="arabicPeriod"/>
                </a:pPr>
                <a:r>
                  <a:rPr lang="en-US" sz="2400" dirty="0" smtClean="0">
                    <a:gradFill>
                      <a:gsLst>
                        <a:gs pos="2917">
                          <a:schemeClr val="tx1"/>
                        </a:gs>
                        <a:gs pos="30000">
                          <a:schemeClr val="tx1"/>
                        </a:gs>
                      </a:gsLst>
                      <a:lin ang="5400000" scaled="0"/>
                    </a:gradFill>
                  </a:rPr>
                  <a:t>Assume some distribution (e.g. Normal)</a:t>
                </a:r>
              </a:p>
              <a:p>
                <a:pPr marL="457200" indent="-457200">
                  <a:lnSpc>
                    <a:spcPct val="90000"/>
                  </a:lnSpc>
                  <a:spcAft>
                    <a:spcPts val="600"/>
                  </a:spcAft>
                  <a:buFont typeface="+mj-lt"/>
                  <a:buAutoNum type="arabicPeriod"/>
                </a:pPr>
                <a:r>
                  <a:rPr lang="en-US" sz="2400" dirty="0" smtClean="0">
                    <a:gradFill>
                      <a:gsLst>
                        <a:gs pos="2917">
                          <a:schemeClr val="tx1"/>
                        </a:gs>
                        <a:gs pos="30000">
                          <a:schemeClr val="tx1"/>
                        </a:gs>
                      </a:gsLst>
                      <a:lin ang="5400000" scaled="0"/>
                    </a:gradFill>
                  </a:rPr>
                  <a:t>Calculate parameters of distribution (e.g.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𝜇</m:t>
                    </m:r>
                    <m:r>
                      <a:rPr lang="en-US" sz="2400" b="0" i="1" smtClean="0">
                        <a:gradFill>
                          <a:gsLst>
                            <a:gs pos="2917">
                              <a:schemeClr val="tx1"/>
                            </a:gs>
                            <a:gs pos="30000">
                              <a:schemeClr val="tx1"/>
                            </a:gs>
                          </a:gsLst>
                          <a:lin ang="5400000" scaled="0"/>
                        </a:gradFill>
                        <a:latin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rPr>
                      <m:t>𝜎</m:t>
                    </m:r>
                    <m:r>
                      <a:rPr lang="en-US" sz="2400" b="0" i="1" smtClean="0">
                        <a:gradFill>
                          <a:gsLst>
                            <a:gs pos="2917">
                              <a:schemeClr val="tx1"/>
                            </a:gs>
                            <a:gs pos="30000">
                              <a:schemeClr val="tx1"/>
                            </a:gs>
                          </a:gsLst>
                          <a:lin ang="5400000" scaled="0"/>
                        </a:gradFill>
                        <a:latin typeface="Cambria Math" panose="02040503050406030204" pitchFamily="18" charset="0"/>
                      </a:rPr>
                      <m:t>)</m:t>
                    </m:r>
                  </m:oMath>
                </a14:m>
                <a:endParaRPr lang="en-US" sz="2400" b="0" dirty="0" smtClean="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400" dirty="0" smtClean="0">
                    <a:gradFill>
                      <a:gsLst>
                        <a:gs pos="2917">
                          <a:schemeClr val="tx1"/>
                        </a:gs>
                        <a:gs pos="30000">
                          <a:schemeClr val="tx1"/>
                        </a:gs>
                      </a:gsLst>
                      <a:lin ang="5400000" scaled="0"/>
                    </a:gradFill>
                  </a:rPr>
                  <a:t>Calculate priors (baseline probabilities)</a:t>
                </a:r>
              </a:p>
              <a:p>
                <a:pPr marL="457200" indent="-457200">
                  <a:lnSpc>
                    <a:spcPct val="90000"/>
                  </a:lnSpc>
                  <a:spcAft>
                    <a:spcPts val="600"/>
                  </a:spcAft>
                  <a:buFont typeface="+mj-lt"/>
                  <a:buAutoNum type="arabicPeriod"/>
                </a:pPr>
                <a:r>
                  <a:rPr lang="en-US" sz="2400" dirty="0" smtClean="0">
                    <a:gradFill>
                      <a:gsLst>
                        <a:gs pos="2917">
                          <a:schemeClr val="tx1"/>
                        </a:gs>
                        <a:gs pos="30000">
                          <a:schemeClr val="tx1"/>
                        </a:gs>
                      </a:gsLst>
                      <a:lin ang="5400000" scaled="0"/>
                    </a:gradFill>
                  </a:rPr>
                  <a:t>Use Bayes rule to calculate P(</a:t>
                </a:r>
                <a:r>
                  <a:rPr lang="en-US" sz="2400" dirty="0" err="1" smtClean="0">
                    <a:gradFill>
                      <a:gsLst>
                        <a:gs pos="2917">
                          <a:schemeClr val="tx1"/>
                        </a:gs>
                        <a:gs pos="30000">
                          <a:schemeClr val="tx1"/>
                        </a:gs>
                      </a:gsLst>
                      <a:lin ang="5400000" scaled="0"/>
                    </a:gradFill>
                  </a:rPr>
                  <a:t>y|x</a:t>
                </a:r>
                <a:r>
                  <a:rPr lang="en-US" sz="2400" dirty="0" smtClean="0">
                    <a:gradFill>
                      <a:gsLst>
                        <a:gs pos="2917">
                          <a:schemeClr val="tx1"/>
                        </a:gs>
                        <a:gs pos="30000">
                          <a:schemeClr val="tx1"/>
                        </a:gs>
                      </a:gsLst>
                      <a:lin ang="5400000" scaled="0"/>
                    </a:gradFill>
                  </a:rPr>
                  <a:t>)</a:t>
                </a:r>
              </a:p>
              <a:p>
                <a:pPr marL="457200" indent="-45720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In (2), we often assume normality. Main difference between LDA and naïve Bayes is LDA allows for correlation of features, but not different variances across classes.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Both naïve Bayes and LDA will set linear decision boundaries</a:t>
                </a:r>
                <a:r>
                  <a:rPr lang="en-US" sz="2400" smtClean="0">
                    <a:gradFill>
                      <a:gsLst>
                        <a:gs pos="2917">
                          <a:schemeClr val="tx1"/>
                        </a:gs>
                        <a:gs pos="30000">
                          <a:schemeClr val="tx1"/>
                        </a:gs>
                      </a:gsLst>
                      <a:lin ang="5400000" scaled="0"/>
                    </a:gradFill>
                  </a:rPr>
                  <a:t>.  </a:t>
                </a:r>
                <a:r>
                  <a:rPr lang="en-US" sz="2400" smtClean="0">
                    <a:gradFill>
                      <a:gsLst>
                        <a:gs pos="2917">
                          <a:schemeClr val="tx1"/>
                        </a:gs>
                        <a:gs pos="30000">
                          <a:schemeClr val="tx1"/>
                        </a:gs>
                      </a:gsLst>
                      <a:lin ang="5400000" scaled="0"/>
                    </a:gradFill>
                  </a:rPr>
                  <a:t> </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cs typeface="Courier New" panose="02070309020205020404" pitchFamily="49"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74320" y="1342453"/>
                <a:ext cx="10288172" cy="743280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245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predictions</a:t>
            </a:r>
            <a:endParaRPr lang="en-US" dirty="0"/>
          </a:p>
        </p:txBody>
      </p:sp>
      <p:sp>
        <p:nvSpPr>
          <p:cNvPr id="3" name="TextBox 2"/>
          <p:cNvSpPr txBox="1"/>
          <p:nvPr/>
        </p:nvSpPr>
        <p:spPr>
          <a:xfrm>
            <a:off x="597876" y="1383322"/>
            <a:ext cx="10163908" cy="472129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If there are two outcomes: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[when we get it right]</a:t>
            </a:r>
          </a:p>
          <a:p>
            <a:pPr>
              <a:lnSpc>
                <a:spcPct val="90000"/>
              </a:lnSpc>
              <a:spcAft>
                <a:spcPts val="600"/>
              </a:spcAft>
            </a:pPr>
            <a:r>
              <a:rPr lang="en-US" sz="2400" dirty="0" smtClean="0">
                <a:gradFill>
                  <a:gsLst>
                    <a:gs pos="2917">
                      <a:schemeClr val="tx1"/>
                    </a:gs>
                    <a:gs pos="30000">
                      <a:schemeClr val="tx1"/>
                    </a:gs>
                  </a:gsLst>
                  <a:lin ang="5400000" scaled="0"/>
                </a:gradFill>
              </a:rPr>
              <a:t>True positive: predict clas</a:t>
            </a:r>
            <a:r>
              <a:rPr lang="en-US" sz="2400" dirty="0" smtClean="0">
                <a:gradFill>
                  <a:gsLst>
                    <a:gs pos="2917">
                      <a:schemeClr val="tx1"/>
                    </a:gs>
                    <a:gs pos="30000">
                      <a:schemeClr val="tx1"/>
                    </a:gs>
                  </a:gsLst>
                  <a:lin ang="5400000" scaled="0"/>
                </a:gradFill>
              </a:rPr>
              <a:t>s true (1), observation is true</a:t>
            </a:r>
          </a:p>
          <a:p>
            <a:pPr>
              <a:lnSpc>
                <a:spcPct val="90000"/>
              </a:lnSpc>
              <a:spcAft>
                <a:spcPts val="600"/>
              </a:spcAft>
            </a:pPr>
            <a:r>
              <a:rPr lang="en-US" sz="2400" dirty="0" smtClean="0">
                <a:gradFill>
                  <a:gsLst>
                    <a:gs pos="2917">
                      <a:schemeClr val="tx1"/>
                    </a:gs>
                    <a:gs pos="30000">
                      <a:schemeClr val="tx1"/>
                    </a:gs>
                  </a:gsLst>
                  <a:lin ang="5400000" scaled="0"/>
                </a:gradFill>
              </a:rPr>
              <a:t>True negative: predict class false (0), observation is false</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[when we get it </a:t>
            </a:r>
            <a:r>
              <a:rPr lang="en-US" sz="2400" dirty="0" smtClean="0">
                <a:gradFill>
                  <a:gsLst>
                    <a:gs pos="2917">
                      <a:schemeClr val="tx1"/>
                    </a:gs>
                    <a:gs pos="30000">
                      <a:schemeClr val="tx1"/>
                    </a:gs>
                  </a:gsLst>
                  <a:lin ang="5400000" scaled="0"/>
                </a:gradFill>
              </a:rPr>
              <a:t>wrong]</a:t>
            </a:r>
          </a:p>
          <a:p>
            <a:pPr>
              <a:lnSpc>
                <a:spcPct val="90000"/>
              </a:lnSpc>
              <a:spcAft>
                <a:spcPts val="600"/>
              </a:spcAft>
            </a:pPr>
            <a:r>
              <a:rPr lang="en-US" sz="2400" dirty="0" smtClean="0">
                <a:gradFill>
                  <a:gsLst>
                    <a:gs pos="2917">
                      <a:schemeClr val="tx1"/>
                    </a:gs>
                    <a:gs pos="30000">
                      <a:schemeClr val="tx1"/>
                    </a:gs>
                  </a:gsLst>
                  <a:lin ang="5400000" scaled="0"/>
                </a:gradFill>
              </a:rPr>
              <a:t>False positive: predict true, observation is false</a:t>
            </a:r>
          </a:p>
          <a:p>
            <a:pPr>
              <a:lnSpc>
                <a:spcPct val="90000"/>
              </a:lnSpc>
              <a:spcAft>
                <a:spcPts val="600"/>
              </a:spcAft>
            </a:pPr>
            <a:r>
              <a:rPr lang="en-US" sz="2400" dirty="0" smtClean="0">
                <a:gradFill>
                  <a:gsLst>
                    <a:gs pos="2917">
                      <a:schemeClr val="tx1"/>
                    </a:gs>
                    <a:gs pos="30000">
                      <a:schemeClr val="tx1"/>
                    </a:gs>
                  </a:gsLst>
                  <a:lin ang="5400000" scaled="0"/>
                </a:gradFill>
              </a:rPr>
              <a:t>False negative: predict false, observation is true</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43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predictions, example</a:t>
            </a:r>
            <a:endParaRPr lang="en-US" dirty="0"/>
          </a:p>
        </p:txBody>
      </p:sp>
      <p:sp>
        <p:nvSpPr>
          <p:cNvPr id="5" name="TextBox 4"/>
          <p:cNvSpPr txBox="1"/>
          <p:nvPr/>
        </p:nvSpPr>
        <p:spPr>
          <a:xfrm>
            <a:off x="274320" y="3185133"/>
            <a:ext cx="10163908" cy="5130635"/>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False positives: 23</a:t>
            </a:r>
          </a:p>
          <a:p>
            <a:pPr>
              <a:lnSpc>
                <a:spcPct val="90000"/>
              </a:lnSpc>
              <a:spcAft>
                <a:spcPts val="600"/>
              </a:spcAft>
            </a:pPr>
            <a:r>
              <a:rPr lang="en-US" sz="2400" dirty="0" smtClean="0">
                <a:gradFill>
                  <a:gsLst>
                    <a:gs pos="2917">
                      <a:schemeClr val="tx1"/>
                    </a:gs>
                    <a:gs pos="30000">
                      <a:schemeClr val="tx1"/>
                    </a:gs>
                  </a:gsLst>
                  <a:lin ang="5400000" scaled="0"/>
                </a:gradFill>
              </a:rPr>
              <a:t>False negatives: 252</a:t>
            </a:r>
          </a:p>
          <a:p>
            <a:pPr>
              <a:lnSpc>
                <a:spcPct val="90000"/>
              </a:lnSpc>
              <a:spcAft>
                <a:spcPts val="600"/>
              </a:spcAft>
            </a:pPr>
            <a:r>
              <a:rPr lang="en-US" sz="2400" dirty="0" smtClean="0">
                <a:gradFill>
                  <a:gsLst>
                    <a:gs pos="2917">
                      <a:schemeClr val="tx1"/>
                    </a:gs>
                    <a:gs pos="30000">
                      <a:schemeClr val="tx1"/>
                    </a:gs>
                  </a:gsLst>
                  <a:lin ang="5400000" scaled="0"/>
                </a:gradFill>
              </a:rPr>
              <a:t>True negatives: 9,644</a:t>
            </a:r>
          </a:p>
          <a:p>
            <a:pPr>
              <a:lnSpc>
                <a:spcPct val="90000"/>
              </a:lnSpc>
              <a:spcAft>
                <a:spcPts val="600"/>
              </a:spcAft>
            </a:pPr>
            <a:r>
              <a:rPr lang="en-US" sz="2400" dirty="0" smtClean="0">
                <a:gradFill>
                  <a:gsLst>
                    <a:gs pos="2917">
                      <a:schemeClr val="tx1"/>
                    </a:gs>
                    <a:gs pos="30000">
                      <a:schemeClr val="tx1"/>
                    </a:gs>
                  </a:gsLst>
                  <a:lin ang="5400000" scaled="0"/>
                </a:gradFill>
              </a:rPr>
              <a:t>True positives: 81</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Error rate: (252+23)/10000=2.75%</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How good is that? Always prediction NO gives error rate of 3.33%</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648630" y="1214472"/>
            <a:ext cx="6044894" cy="2067990"/>
          </a:xfrm>
          <a:prstGeom prst="rect">
            <a:avLst/>
          </a:prstGeom>
        </p:spPr>
      </p:pic>
      <p:sp>
        <p:nvSpPr>
          <p:cNvPr id="7" name="TextBox 6"/>
          <p:cNvSpPr txBox="1"/>
          <p:nvPr/>
        </p:nvSpPr>
        <p:spPr>
          <a:xfrm>
            <a:off x="7784123" y="1348153"/>
            <a:ext cx="352864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Predict 1 if p(x)&gt;0.5</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14484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prediction threshold</a:t>
            </a:r>
            <a:endParaRPr lang="en-US" dirty="0"/>
          </a:p>
        </p:txBody>
      </p:sp>
      <p:pic>
        <p:nvPicPr>
          <p:cNvPr id="4" name="Picture 3"/>
          <p:cNvPicPr>
            <a:picLocks noChangeAspect="1"/>
          </p:cNvPicPr>
          <p:nvPr/>
        </p:nvPicPr>
        <p:blipFill>
          <a:blip r:embed="rId3"/>
          <a:stretch>
            <a:fillRect/>
          </a:stretch>
        </p:blipFill>
        <p:spPr>
          <a:xfrm>
            <a:off x="414925" y="1348153"/>
            <a:ext cx="6908212" cy="2352797"/>
          </a:xfrm>
          <a:prstGeom prst="rect">
            <a:avLst/>
          </a:prstGeom>
        </p:spPr>
      </p:pic>
      <p:sp>
        <p:nvSpPr>
          <p:cNvPr id="5" name="TextBox 4"/>
          <p:cNvSpPr txBox="1"/>
          <p:nvPr/>
        </p:nvSpPr>
        <p:spPr>
          <a:xfrm>
            <a:off x="274320" y="3700949"/>
            <a:ext cx="10163908"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False positives: </a:t>
            </a:r>
            <a:r>
              <a:rPr lang="en-US" sz="2400" b="1" i="1" dirty="0" smtClean="0">
                <a:gradFill>
                  <a:gsLst>
                    <a:gs pos="2917">
                      <a:schemeClr val="tx1"/>
                    </a:gs>
                    <a:gs pos="30000">
                      <a:schemeClr val="tx1"/>
                    </a:gs>
                  </a:gsLst>
                  <a:lin ang="5400000" scaled="0"/>
                </a:gradFill>
              </a:rPr>
              <a:t>235</a:t>
            </a:r>
          </a:p>
          <a:p>
            <a:pPr>
              <a:lnSpc>
                <a:spcPct val="90000"/>
              </a:lnSpc>
              <a:spcAft>
                <a:spcPts val="600"/>
              </a:spcAft>
            </a:pPr>
            <a:r>
              <a:rPr lang="en-US" sz="2400" dirty="0" smtClean="0">
                <a:gradFill>
                  <a:gsLst>
                    <a:gs pos="2917">
                      <a:schemeClr val="tx1"/>
                    </a:gs>
                    <a:gs pos="30000">
                      <a:schemeClr val="tx1"/>
                    </a:gs>
                  </a:gsLst>
                  <a:lin ang="5400000" scaled="0"/>
                </a:gradFill>
              </a:rPr>
              <a:t>False negatives: </a:t>
            </a:r>
            <a:r>
              <a:rPr lang="en-US" sz="2400" b="1" i="1" dirty="0" smtClean="0">
                <a:gradFill>
                  <a:gsLst>
                    <a:gs pos="2917">
                      <a:schemeClr val="tx1"/>
                    </a:gs>
                    <a:gs pos="30000">
                      <a:schemeClr val="tx1"/>
                    </a:gs>
                  </a:gsLst>
                  <a:lin ang="5400000" scaled="0"/>
                </a:gradFill>
              </a:rPr>
              <a:t>138</a:t>
            </a:r>
          </a:p>
          <a:p>
            <a:pPr>
              <a:lnSpc>
                <a:spcPct val="90000"/>
              </a:lnSpc>
              <a:spcAft>
                <a:spcPts val="600"/>
              </a:spcAft>
            </a:pPr>
            <a:r>
              <a:rPr lang="en-US" sz="2400" dirty="0" smtClean="0">
                <a:gradFill>
                  <a:gsLst>
                    <a:gs pos="2917">
                      <a:schemeClr val="tx1"/>
                    </a:gs>
                    <a:gs pos="30000">
                      <a:schemeClr val="tx1"/>
                    </a:gs>
                  </a:gsLst>
                  <a:lin ang="5400000" scaled="0"/>
                </a:gradFill>
              </a:rPr>
              <a:t>True negatives: 9,432</a:t>
            </a:r>
          </a:p>
          <a:p>
            <a:pPr>
              <a:lnSpc>
                <a:spcPct val="90000"/>
              </a:lnSpc>
              <a:spcAft>
                <a:spcPts val="600"/>
              </a:spcAft>
            </a:pPr>
            <a:r>
              <a:rPr lang="en-US" sz="2400" dirty="0" smtClean="0">
                <a:gradFill>
                  <a:gsLst>
                    <a:gs pos="2917">
                      <a:schemeClr val="tx1"/>
                    </a:gs>
                    <a:gs pos="30000">
                      <a:schemeClr val="tx1"/>
                    </a:gs>
                  </a:gsLst>
                  <a:lin ang="5400000" scaled="0"/>
                </a:gradFill>
              </a:rPr>
              <a:t>True positives: </a:t>
            </a:r>
            <a:r>
              <a:rPr lang="en-US" sz="2400" b="1" i="1" dirty="0" smtClean="0">
                <a:gradFill>
                  <a:gsLst>
                    <a:gs pos="2917">
                      <a:schemeClr val="tx1"/>
                    </a:gs>
                    <a:gs pos="30000">
                      <a:schemeClr val="tx1"/>
                    </a:gs>
                  </a:gsLst>
                  <a:lin ang="5400000" scaled="0"/>
                </a:gradFill>
              </a:rPr>
              <a:t>195</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Error rate: (235+138)/10000=3.72%</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3" name="TextBox 2"/>
          <p:cNvSpPr txBox="1"/>
          <p:nvPr/>
        </p:nvSpPr>
        <p:spPr>
          <a:xfrm>
            <a:off x="7784123" y="1348153"/>
            <a:ext cx="3528646" cy="218829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Predict 1 if p(x)&gt;0.2</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Why might we want to do this?</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6217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79" y="295030"/>
            <a:ext cx="11889564" cy="917575"/>
          </a:xfrm>
        </p:spPr>
        <p:txBody>
          <a:bodyPr/>
          <a:lstStyle/>
          <a:p>
            <a:r>
              <a:rPr lang="en-US" dirty="0" smtClean="0"/>
              <a:t>Precision</a:t>
            </a:r>
            <a:endParaRPr lang="en-US" dirty="0"/>
          </a:p>
        </p:txBody>
      </p:sp>
      <p:pic>
        <p:nvPicPr>
          <p:cNvPr id="4" name="Picture 3"/>
          <p:cNvPicPr>
            <a:picLocks noChangeAspect="1"/>
          </p:cNvPicPr>
          <p:nvPr/>
        </p:nvPicPr>
        <p:blipFill>
          <a:blip r:embed="rId3"/>
          <a:stretch>
            <a:fillRect/>
          </a:stretch>
        </p:blipFill>
        <p:spPr>
          <a:xfrm>
            <a:off x="414925" y="1348153"/>
            <a:ext cx="6908212" cy="2352797"/>
          </a:xfrm>
          <a:prstGeom prst="rect">
            <a:avLst/>
          </a:prstGeom>
        </p:spPr>
      </p:pic>
      <p:sp>
        <p:nvSpPr>
          <p:cNvPr id="6" name="TextBox 5"/>
          <p:cNvSpPr txBox="1"/>
          <p:nvPr/>
        </p:nvSpPr>
        <p:spPr>
          <a:xfrm>
            <a:off x="414925" y="3700949"/>
            <a:ext cx="10956460" cy="34932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Precision: when I predict true, what % of the time am I right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 (true positives)/(all positive labels)</a:t>
            </a:r>
          </a:p>
          <a:p>
            <a:pPr>
              <a:lnSpc>
                <a:spcPct val="90000"/>
              </a:lnSpc>
              <a:spcAft>
                <a:spcPts val="600"/>
              </a:spcAft>
            </a:pPr>
            <a:r>
              <a:rPr lang="en-US" sz="2400" dirty="0" smtClean="0">
                <a:gradFill>
                  <a:gsLst>
                    <a:gs pos="2917">
                      <a:schemeClr val="tx1"/>
                    </a:gs>
                    <a:gs pos="30000">
                      <a:schemeClr val="tx1"/>
                    </a:gs>
                  </a:gsLst>
                  <a:lin ang="5400000" scaled="0"/>
                </a:gradFill>
              </a:rPr>
              <a:t>=(true positives)/(true positives + false positives)</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Here: 195/430=0.453</a:t>
            </a:r>
          </a:p>
          <a:p>
            <a:pPr>
              <a:lnSpc>
                <a:spcPct val="90000"/>
              </a:lnSpc>
              <a:spcAft>
                <a:spcPts val="600"/>
              </a:spcAft>
            </a:pPr>
            <a:r>
              <a:rPr lang="en-US" sz="2400" dirty="0" smtClean="0">
                <a:gradFill>
                  <a:gsLst>
                    <a:gs pos="2917">
                      <a:schemeClr val="tx1"/>
                    </a:gs>
                    <a:gs pos="30000">
                      <a:schemeClr val="tx1"/>
                    </a:gs>
                  </a:gsLst>
                  <a:lin ang="5400000" scaled="0"/>
                </a:gradFill>
              </a:rPr>
              <a:t>For the first threshold, 81/104=0.778</a:t>
            </a:r>
          </a:p>
          <a:p>
            <a:pPr>
              <a:lnSpc>
                <a:spcPct val="90000"/>
              </a:lnSpc>
              <a:spcAft>
                <a:spcPts val="600"/>
              </a:spcAft>
            </a:pPr>
            <a:r>
              <a:rPr lang="en-US" sz="2400" dirty="0" smtClean="0">
                <a:gradFill>
                  <a:gsLst>
                    <a:gs pos="2917">
                      <a:schemeClr val="tx1"/>
                    </a:gs>
                    <a:gs pos="30000">
                      <a:schemeClr val="tx1"/>
                    </a:gs>
                  </a:gsLst>
                  <a:lin ang="5400000" scaled="0"/>
                </a:gradFill>
              </a:rPr>
              <a:t> </a:t>
            </a:r>
            <a:r>
              <a:rPr lang="en-US" sz="2400" dirty="0" smtClean="0">
                <a:gradFill>
                  <a:gsLst>
                    <a:gs pos="2917">
                      <a:schemeClr val="tx1"/>
                    </a:gs>
                    <a:gs pos="30000">
                      <a:schemeClr val="tx1"/>
                    </a:gs>
                  </a:gsLst>
                  <a:lin ang="5400000" scaled="0"/>
                </a:gradFill>
              </a:rPr>
              <a:t>    </a:t>
            </a:r>
            <a:endParaRPr lang="en-US" sz="2400" dirty="0" smtClean="0">
              <a:gradFill>
                <a:gsLst>
                  <a:gs pos="2917">
                    <a:schemeClr val="tx1"/>
                  </a:gs>
                  <a:gs pos="30000">
                    <a:schemeClr val="tx1"/>
                  </a:gs>
                </a:gsLst>
                <a:lin ang="5400000" scaled="0"/>
              </a:gradFill>
            </a:endParaRPr>
          </a:p>
        </p:txBody>
      </p:sp>
      <p:sp>
        <p:nvSpPr>
          <p:cNvPr id="7" name="Rectangle 6"/>
          <p:cNvSpPr/>
          <p:nvPr/>
        </p:nvSpPr>
        <p:spPr bwMode="auto">
          <a:xfrm>
            <a:off x="3048000" y="2543908"/>
            <a:ext cx="3704492" cy="410307"/>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7010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pic>
        <p:nvPicPr>
          <p:cNvPr id="4" name="Picture 3"/>
          <p:cNvPicPr>
            <a:picLocks noChangeAspect="1"/>
          </p:cNvPicPr>
          <p:nvPr/>
        </p:nvPicPr>
        <p:blipFill>
          <a:blip r:embed="rId3"/>
          <a:stretch>
            <a:fillRect/>
          </a:stretch>
        </p:blipFill>
        <p:spPr>
          <a:xfrm>
            <a:off x="414925" y="1348153"/>
            <a:ext cx="6908212" cy="2352797"/>
          </a:xfrm>
          <a:prstGeom prst="rect">
            <a:avLst/>
          </a:prstGeom>
        </p:spPr>
      </p:pic>
      <p:sp>
        <p:nvSpPr>
          <p:cNvPr id="6" name="TextBox 5"/>
          <p:cNvSpPr txBox="1"/>
          <p:nvPr/>
        </p:nvSpPr>
        <p:spPr>
          <a:xfrm>
            <a:off x="414925" y="3700949"/>
            <a:ext cx="10956460"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Precision: when the outcome is true, how often do I predict true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 (true positives)/(all positive </a:t>
            </a:r>
            <a:r>
              <a:rPr lang="en-US" sz="2400" b="1" i="1" dirty="0" smtClean="0">
                <a:gradFill>
                  <a:gsLst>
                    <a:gs pos="2917">
                      <a:schemeClr val="tx1"/>
                    </a:gs>
                    <a:gs pos="30000">
                      <a:schemeClr val="tx1"/>
                    </a:gs>
                  </a:gsLst>
                  <a:lin ang="5400000" scaled="0"/>
                </a:gradFill>
              </a:rPr>
              <a:t>cases</a:t>
            </a:r>
            <a:r>
              <a:rPr lang="en-US" sz="2400" dirty="0" smtClean="0">
                <a:gradFill>
                  <a:gsLst>
                    <a:gs pos="2917">
                      <a:schemeClr val="tx1"/>
                    </a:gs>
                    <a:gs pos="30000">
                      <a:schemeClr val="tx1"/>
                    </a:gs>
                  </a:gsLst>
                  <a:lin ang="5400000" scaled="0"/>
                </a:gradFill>
              </a:rPr>
              <a:t>)</a:t>
            </a:r>
          </a:p>
          <a:p>
            <a:pPr>
              <a:lnSpc>
                <a:spcPct val="90000"/>
              </a:lnSpc>
              <a:spcAft>
                <a:spcPts val="600"/>
              </a:spcAft>
            </a:pPr>
            <a:r>
              <a:rPr lang="en-US" sz="2400" dirty="0" smtClean="0">
                <a:gradFill>
                  <a:gsLst>
                    <a:gs pos="2917">
                      <a:schemeClr val="tx1"/>
                    </a:gs>
                    <a:gs pos="30000">
                      <a:schemeClr val="tx1"/>
                    </a:gs>
                  </a:gsLst>
                  <a:lin ang="5400000" scaled="0"/>
                </a:gradFill>
              </a:rPr>
              <a:t>=(true positives)/(true positives + false negatives)</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Here: 195/333=0.585</a:t>
            </a:r>
          </a:p>
          <a:p>
            <a:pPr>
              <a:lnSpc>
                <a:spcPct val="90000"/>
              </a:lnSpc>
              <a:spcAft>
                <a:spcPts val="600"/>
              </a:spcAft>
            </a:pPr>
            <a:r>
              <a:rPr lang="en-US" sz="2400" dirty="0" smtClean="0">
                <a:gradFill>
                  <a:gsLst>
                    <a:gs pos="2917">
                      <a:schemeClr val="tx1"/>
                    </a:gs>
                    <a:gs pos="30000">
                      <a:schemeClr val="tx1"/>
                    </a:gs>
                  </a:gsLst>
                  <a:lin ang="5400000" scaled="0"/>
                </a:gradFill>
              </a:rPr>
              <a:t>In first case: 81/333= 0.243</a:t>
            </a:r>
            <a:endParaRPr lang="en-US" sz="2400" dirty="0" smtClean="0">
              <a:gradFill>
                <a:gsLst>
                  <a:gs pos="2917">
                    <a:schemeClr val="tx1"/>
                  </a:gs>
                  <a:gs pos="30000">
                    <a:schemeClr val="tx1"/>
                  </a:gs>
                </a:gsLst>
                <a:lin ang="5400000" scaled="0"/>
              </a:gradFill>
            </a:endParaRPr>
          </a:p>
        </p:txBody>
      </p:sp>
      <p:sp>
        <p:nvSpPr>
          <p:cNvPr id="7" name="Rectangle 6"/>
          <p:cNvSpPr/>
          <p:nvPr/>
        </p:nvSpPr>
        <p:spPr bwMode="auto">
          <a:xfrm>
            <a:off x="5029200" y="1869468"/>
            <a:ext cx="656492" cy="1518501"/>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93384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two thresholds</a:t>
            </a:r>
            <a:endParaRPr lang="en-US" dirty="0"/>
          </a:p>
        </p:txBody>
      </p:sp>
      <p:sp>
        <p:nvSpPr>
          <p:cNvPr id="3" name="TextBox 2"/>
          <p:cNvSpPr txBox="1"/>
          <p:nvPr/>
        </p:nvSpPr>
        <p:spPr>
          <a:xfrm>
            <a:off x="597876" y="1383322"/>
            <a:ext cx="10163908" cy="579543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When set a rule, if p(x)&gt;0.5 then predict TRUE, we observed</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Precision=0.77</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Recall=0.24</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When we set a rule, if p(x)&gt;0.2 then predict TRUE, we observed</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Precision=0.45</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Recall=0.58</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By setting a lower threshold we predict TRUE more often. This leads to more false positives (lower precision), but fewer false negatives (higher recall)</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6585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many thresholds</a:t>
            </a:r>
            <a:endParaRPr lang="en-US" dirty="0"/>
          </a:p>
        </p:txBody>
      </p:sp>
      <p:sp>
        <p:nvSpPr>
          <p:cNvPr id="3" name="TextBox 2"/>
          <p:cNvSpPr txBox="1"/>
          <p:nvPr/>
        </p:nvSpPr>
        <p:spPr>
          <a:xfrm>
            <a:off x="7498099" y="2139583"/>
            <a:ext cx="5439508" cy="3748719"/>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False negative rate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A threshold of 0.5 minimizes error, but leads to more false negatives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Actual choice of threshold will depend on needs</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3"/>
          <a:stretch>
            <a:fillRect/>
          </a:stretch>
        </p:blipFill>
        <p:spPr>
          <a:xfrm>
            <a:off x="274320" y="2139583"/>
            <a:ext cx="6991350" cy="3067050"/>
          </a:xfrm>
          <a:prstGeom prst="rect">
            <a:avLst/>
          </a:prstGeom>
        </p:spPr>
      </p:pic>
      <p:cxnSp>
        <p:nvCxnSpPr>
          <p:cNvPr id="6" name="Straight Arrow Connector 5"/>
          <p:cNvCxnSpPr/>
          <p:nvPr/>
        </p:nvCxnSpPr>
        <p:spPr>
          <a:xfrm flipH="1">
            <a:off x="5896708" y="2473569"/>
            <a:ext cx="1699846" cy="152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6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TextBox 2"/>
          <p:cNvSpPr txBox="1"/>
          <p:nvPr/>
        </p:nvSpPr>
        <p:spPr>
          <a:xfrm>
            <a:off x="7498099" y="2139583"/>
            <a:ext cx="5439508"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Top right=predict all positive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Bottom left=predict all negative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Area under curve tells me how well the method is doing</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274320" y="1372088"/>
            <a:ext cx="6553200" cy="4695825"/>
          </a:xfrm>
          <a:prstGeom prst="rect">
            <a:avLst/>
          </a:prstGeom>
        </p:spPr>
      </p:pic>
    </p:spTree>
    <p:extLst>
      <p:ext uri="{BB962C8B-B14F-4D97-AF65-F5344CB8AC3E}">
        <p14:creationId xmlns:p14="http://schemas.microsoft.com/office/powerpoint/2010/main" val="1281466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74319" y="3552092"/>
            <a:ext cx="11448757" cy="1184031"/>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Outcome types</a:t>
            </a:r>
            <a:endParaRPr lang="en-US" dirty="0"/>
          </a:p>
        </p:txBody>
      </p:sp>
      <p:sp>
        <p:nvSpPr>
          <p:cNvPr id="3" name="Text Placeholder 2"/>
          <p:cNvSpPr>
            <a:spLocks noGrp="1"/>
          </p:cNvSpPr>
          <p:nvPr>
            <p:ph type="body" sz="quarter" idx="10"/>
          </p:nvPr>
        </p:nvSpPr>
        <p:spPr>
          <a:xfrm>
            <a:off x="276683" y="987071"/>
            <a:ext cx="11669894" cy="12249507"/>
          </a:xfrm>
          <a:noFill/>
          <a:ln>
            <a:solidFill>
              <a:schemeClr val="bg1"/>
            </a:solidFill>
          </a:ln>
        </p:spPr>
        <p:txBody>
          <a:bodyPr/>
          <a:lstStyle/>
          <a:p>
            <a:endParaRPr lang="en-US" sz="2000" dirty="0" smtClean="0">
              <a:solidFill>
                <a:schemeClr val="tx1"/>
              </a:solidFill>
              <a:latin typeface="+mn-lt"/>
            </a:endParaRPr>
          </a:p>
          <a:p>
            <a:r>
              <a:rPr lang="en-US" sz="2800" b="1" dirty="0" smtClean="0">
                <a:solidFill>
                  <a:schemeClr val="tx1"/>
                </a:solidFill>
              </a:rPr>
              <a:t>Binary outcomes</a:t>
            </a:r>
            <a:r>
              <a:rPr lang="en-US" sz="2800" dirty="0" smtClean="0">
                <a:solidFill>
                  <a:schemeClr val="tx1"/>
                </a:solidFill>
              </a:rPr>
              <a:t>: equal to 1 or 0. Examples: coin is heads or tails, person is guilty or innocent, default or not on a loan, etc.</a:t>
            </a:r>
          </a:p>
          <a:p>
            <a:endParaRPr lang="en-US" sz="2800" dirty="0">
              <a:solidFill>
                <a:schemeClr val="tx1"/>
              </a:solidFill>
            </a:endParaRPr>
          </a:p>
          <a:p>
            <a:r>
              <a:rPr lang="en-US" sz="2800" b="1" dirty="0" smtClean="0">
                <a:solidFill>
                  <a:schemeClr val="tx1"/>
                </a:solidFill>
              </a:rPr>
              <a:t>Continuous outcomes</a:t>
            </a:r>
            <a:r>
              <a:rPr lang="en-US" sz="2800" dirty="0" smtClean="0">
                <a:solidFill>
                  <a:schemeClr val="tx1"/>
                </a:solidFill>
              </a:rPr>
              <a:t>: can take an real value</a:t>
            </a:r>
          </a:p>
          <a:p>
            <a:endParaRPr lang="en-US" sz="2800" dirty="0">
              <a:solidFill>
                <a:schemeClr val="tx1"/>
              </a:solidFill>
            </a:endParaRPr>
          </a:p>
          <a:p>
            <a:r>
              <a:rPr lang="en-US" sz="2800" b="1" dirty="0">
                <a:solidFill>
                  <a:schemeClr val="bg1"/>
                </a:solidFill>
              </a:rPr>
              <a:t>Categorical outcomes</a:t>
            </a:r>
            <a:r>
              <a:rPr lang="en-US" sz="2800" dirty="0">
                <a:solidFill>
                  <a:schemeClr val="bg1"/>
                </a:solidFill>
              </a:rPr>
              <a:t>: can take one of K qualitative values. Example: mapping symptoms to a well-defined disease.</a:t>
            </a:r>
          </a:p>
          <a:p>
            <a:endParaRPr lang="en-US" sz="2800" dirty="0">
              <a:solidFill>
                <a:schemeClr val="tx1"/>
              </a:solidFill>
            </a:endParaRPr>
          </a:p>
          <a:p>
            <a:r>
              <a:rPr lang="en-US" sz="2800" b="1" i="1" dirty="0" smtClean="0">
                <a:solidFill>
                  <a:schemeClr val="tx1"/>
                </a:solidFill>
              </a:rPr>
              <a:t>Traditional regression is designed for continuous outcomes. </a:t>
            </a:r>
          </a:p>
          <a:p>
            <a:endParaRPr lang="en-US" sz="2800" b="1" i="1" dirty="0">
              <a:solidFill>
                <a:schemeClr val="tx1"/>
              </a:solidFill>
            </a:endParaRPr>
          </a:p>
          <a:p>
            <a:r>
              <a:rPr lang="en-US" sz="2800" b="1" i="1" dirty="0" smtClean="0">
                <a:solidFill>
                  <a:schemeClr val="tx1"/>
                </a:solidFill>
              </a:rPr>
              <a:t>We use classification for binary and categorical outcomes</a:t>
            </a:r>
            <a:endParaRPr lang="en-US" sz="3600" b="1" i="1"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discriminant analysis</a:t>
            </a:r>
            <a:endParaRPr lang="en-US" dirty="0"/>
          </a:p>
        </p:txBody>
      </p:sp>
      <p:sp>
        <p:nvSpPr>
          <p:cNvPr id="3" name="TextBox 2"/>
          <p:cNvSpPr txBox="1"/>
          <p:nvPr/>
        </p:nvSpPr>
        <p:spPr>
          <a:xfrm>
            <a:off x="597876" y="1383322"/>
            <a:ext cx="10163908" cy="2674578"/>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Again assume everything is jointly normally (</a:t>
            </a:r>
            <a:r>
              <a:rPr lang="en-US" sz="2400" dirty="0" err="1" smtClean="0">
                <a:gradFill>
                  <a:gsLst>
                    <a:gs pos="2917">
                      <a:schemeClr val="tx1"/>
                    </a:gs>
                    <a:gs pos="30000">
                      <a:schemeClr val="tx1"/>
                    </a:gs>
                  </a:gsLst>
                  <a:lin ang="5400000" scaled="0"/>
                </a:gradFill>
              </a:rPr>
              <a:t>Guassian</a:t>
            </a:r>
            <a:r>
              <a:rPr lang="en-US" sz="2400" dirty="0" smtClean="0">
                <a:gradFill>
                  <a:gsLst>
                    <a:gs pos="2917">
                      <a:schemeClr val="tx1"/>
                    </a:gs>
                    <a:gs pos="30000">
                      <a:schemeClr val="tx1"/>
                    </a:gs>
                  </a:gsLst>
                  <a:lin ang="5400000" scaled="0"/>
                </a:gradFill>
              </a:rPr>
              <a:t>) distributed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This time, let’s allow each class </a:t>
            </a:r>
            <a:r>
              <a:rPr lang="en-US" sz="2400" b="1" i="1" dirty="0" smtClean="0">
                <a:gradFill>
                  <a:gsLst>
                    <a:gs pos="2917">
                      <a:schemeClr val="tx1"/>
                    </a:gs>
                    <a:gs pos="30000">
                      <a:schemeClr val="tx1"/>
                    </a:gs>
                  </a:gsLst>
                  <a:lin ang="5400000" scaled="0"/>
                </a:gradFill>
              </a:rPr>
              <a:t>k </a:t>
            </a:r>
            <a:r>
              <a:rPr lang="en-US" sz="2400" dirty="0" smtClean="0">
                <a:gradFill>
                  <a:gsLst>
                    <a:gs pos="2917">
                      <a:schemeClr val="tx1"/>
                    </a:gs>
                    <a:gs pos="30000">
                      <a:schemeClr val="tx1"/>
                    </a:gs>
                  </a:gsLst>
                  <a:lin ang="5400000" scaled="0"/>
                </a:gradFill>
              </a:rPr>
              <a:t>to have own variance, this will allow for a quadratic decision boundary</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3"/>
          <a:stretch>
            <a:fillRect/>
          </a:stretch>
        </p:blipFill>
        <p:spPr>
          <a:xfrm>
            <a:off x="2098430" y="3250060"/>
            <a:ext cx="7630501" cy="3687565"/>
          </a:xfrm>
          <a:prstGeom prst="rect">
            <a:avLst/>
          </a:prstGeom>
        </p:spPr>
      </p:pic>
    </p:spTree>
    <p:extLst>
      <p:ext uri="{BB962C8B-B14F-4D97-AF65-F5344CB8AC3E}">
        <p14:creationId xmlns:p14="http://schemas.microsoft.com/office/powerpoint/2010/main" val="2412119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classification </a:t>
            </a:r>
            <a:endParaRPr lang="en-US" dirty="0"/>
          </a:p>
        </p:txBody>
      </p:sp>
      <p:sp>
        <p:nvSpPr>
          <p:cNvPr id="3" name="TextBox 2"/>
          <p:cNvSpPr txBox="1"/>
          <p:nvPr/>
        </p:nvSpPr>
        <p:spPr>
          <a:xfrm>
            <a:off x="410307" y="1488829"/>
            <a:ext cx="3305909" cy="6118598"/>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We can use </a:t>
            </a:r>
            <a:r>
              <a:rPr lang="en-US" sz="2000" i="1" dirty="0" smtClean="0">
                <a:gradFill>
                  <a:gsLst>
                    <a:gs pos="2917">
                      <a:schemeClr val="tx1"/>
                    </a:gs>
                    <a:gs pos="30000">
                      <a:schemeClr val="tx1"/>
                    </a:gs>
                  </a:gsLst>
                  <a:lin ang="5400000" scaled="0"/>
                </a:gradFill>
              </a:rPr>
              <a:t>nearest neighbors </a:t>
            </a:r>
            <a:r>
              <a:rPr lang="en-US" sz="2000" dirty="0" smtClean="0">
                <a:gradFill>
                  <a:gsLst>
                    <a:gs pos="2917">
                      <a:schemeClr val="tx1"/>
                    </a:gs>
                    <a:gs pos="30000">
                      <a:schemeClr val="tx1"/>
                    </a:gs>
                  </a:gsLst>
                  <a:lin ang="5400000" scaled="0"/>
                </a:gradFill>
              </a:rPr>
              <a:t>similar to how we did in regression</a:t>
            </a:r>
          </a:p>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smtClean="0">
                <a:gradFill>
                  <a:gsLst>
                    <a:gs pos="2917">
                      <a:schemeClr val="tx1"/>
                    </a:gs>
                    <a:gs pos="30000">
                      <a:schemeClr val="tx1"/>
                    </a:gs>
                  </a:gsLst>
                  <a:lin ang="5400000" scaled="0"/>
                </a:gradFill>
              </a:rPr>
              <a:t>Example: find 3 nearest neighbors. Label the point based on the “majority vote”</a:t>
            </a:r>
          </a:p>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smtClean="0">
                <a:gradFill>
                  <a:gsLst>
                    <a:gs pos="2917">
                      <a:schemeClr val="tx1"/>
                    </a:gs>
                    <a:gs pos="30000">
                      <a:schemeClr val="tx1"/>
                    </a:gs>
                  </a:gsLst>
                  <a:lin ang="5400000" scaled="0"/>
                </a:gradFill>
              </a:rPr>
              <a:t>The implied decision boundaries are given to the right (this is done by just evaluating at any given point)</a:t>
            </a:r>
            <a:endParaRPr lang="en-US" sz="20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3558290" y="1620177"/>
            <a:ext cx="8605594" cy="4601602"/>
          </a:xfrm>
          <a:prstGeom prst="rect">
            <a:avLst/>
          </a:prstGeom>
        </p:spPr>
      </p:pic>
    </p:spTree>
    <p:extLst>
      <p:ext uri="{BB962C8B-B14F-4D97-AF65-F5344CB8AC3E}">
        <p14:creationId xmlns:p14="http://schemas.microsoft.com/office/powerpoint/2010/main" val="3498225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classification </a:t>
            </a:r>
            <a:endParaRPr lang="en-US" dirty="0"/>
          </a:p>
        </p:txBody>
      </p:sp>
      <p:pic>
        <p:nvPicPr>
          <p:cNvPr id="4" name="Picture 3"/>
          <p:cNvPicPr>
            <a:picLocks noChangeAspect="1"/>
          </p:cNvPicPr>
          <p:nvPr/>
        </p:nvPicPr>
        <p:blipFill>
          <a:blip r:embed="rId3"/>
          <a:stretch>
            <a:fillRect/>
          </a:stretch>
        </p:blipFill>
        <p:spPr>
          <a:xfrm>
            <a:off x="555258" y="1777633"/>
            <a:ext cx="5276850" cy="4705350"/>
          </a:xfrm>
          <a:prstGeom prst="rect">
            <a:avLst/>
          </a:prstGeom>
        </p:spPr>
      </p:pic>
      <p:pic>
        <p:nvPicPr>
          <p:cNvPr id="6" name="Picture 5"/>
          <p:cNvPicPr>
            <a:picLocks noChangeAspect="1"/>
          </p:cNvPicPr>
          <p:nvPr/>
        </p:nvPicPr>
        <p:blipFill>
          <a:blip r:embed="rId4"/>
          <a:stretch>
            <a:fillRect/>
          </a:stretch>
        </p:blipFill>
        <p:spPr>
          <a:xfrm>
            <a:off x="6940063" y="1452666"/>
            <a:ext cx="4126522" cy="4794048"/>
          </a:xfrm>
          <a:prstGeom prst="rect">
            <a:avLst/>
          </a:prstGeom>
        </p:spPr>
      </p:pic>
    </p:spTree>
    <p:extLst>
      <p:ext uri="{BB962C8B-B14F-4D97-AF65-F5344CB8AC3E}">
        <p14:creationId xmlns:p14="http://schemas.microsoft.com/office/powerpoint/2010/main" val="1110723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kNN</a:t>
            </a:r>
            <a:r>
              <a:rPr lang="en-US" sz="4400" dirty="0" smtClean="0"/>
              <a:t> classification, error rates vs. neighborhood size </a:t>
            </a:r>
            <a:endParaRPr lang="en-US" sz="4400" dirty="0"/>
          </a:p>
        </p:txBody>
      </p:sp>
      <p:sp>
        <p:nvSpPr>
          <p:cNvPr id="3" name="Rectangle 2"/>
          <p:cNvSpPr/>
          <p:nvPr/>
        </p:nvSpPr>
        <p:spPr>
          <a:xfrm>
            <a:off x="4537045" y="-324366"/>
            <a:ext cx="301686" cy="369332"/>
          </a:xfrm>
          <a:prstGeom prst="rect">
            <a:avLst/>
          </a:prstGeom>
        </p:spPr>
        <p:txBody>
          <a:bodyPr wrap="none">
            <a:spAutoFit/>
          </a:bodyPr>
          <a:lstStyle/>
          <a:p>
            <a:r>
              <a:rPr lang="en-US" dirty="0"/>
              <a:t>a</a:t>
            </a:r>
          </a:p>
        </p:txBody>
      </p:sp>
      <p:pic>
        <p:nvPicPr>
          <p:cNvPr id="5" name="Picture 4"/>
          <p:cNvPicPr>
            <a:picLocks noChangeAspect="1"/>
          </p:cNvPicPr>
          <p:nvPr/>
        </p:nvPicPr>
        <p:blipFill>
          <a:blip r:embed="rId3"/>
          <a:stretch>
            <a:fillRect/>
          </a:stretch>
        </p:blipFill>
        <p:spPr>
          <a:xfrm>
            <a:off x="2438399" y="1009239"/>
            <a:ext cx="6858002" cy="4864610"/>
          </a:xfrm>
          <a:prstGeom prst="rect">
            <a:avLst/>
          </a:prstGeom>
        </p:spPr>
      </p:pic>
      <p:cxnSp>
        <p:nvCxnSpPr>
          <p:cNvPr id="8" name="Straight Arrow Connector 7"/>
          <p:cNvCxnSpPr/>
          <p:nvPr/>
        </p:nvCxnSpPr>
        <p:spPr>
          <a:xfrm flipV="1">
            <a:off x="3235570" y="5942009"/>
            <a:ext cx="5967046" cy="234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16924" y="6033615"/>
            <a:ext cx="577947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Number of neighbors getting smaller</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63048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a:t>
            </a:r>
            <a:r>
              <a:rPr lang="en-US" dirty="0" smtClean="0"/>
              <a:t>just Logit?</a:t>
            </a:r>
            <a:endParaRPr lang="en-US" dirty="0"/>
          </a:p>
        </p:txBody>
      </p:sp>
      <p:sp>
        <p:nvSpPr>
          <p:cNvPr id="3" name="Text Placeholder 2"/>
          <p:cNvSpPr>
            <a:spLocks noGrp="1"/>
          </p:cNvSpPr>
          <p:nvPr>
            <p:ph type="body" sz="quarter" idx="10"/>
          </p:nvPr>
        </p:nvSpPr>
        <p:spPr>
          <a:xfrm>
            <a:off x="274320" y="1635704"/>
            <a:ext cx="11319803" cy="3625608"/>
          </a:xfrm>
        </p:spPr>
        <p:txBody>
          <a:bodyPr/>
          <a:lstStyle/>
          <a:p>
            <a:endParaRPr lang="en-US" sz="2000" dirty="0" smtClean="0">
              <a:solidFill>
                <a:schemeClr val="tx1"/>
              </a:solidFill>
              <a:latin typeface="+mn-lt"/>
            </a:endParaRPr>
          </a:p>
          <a:p>
            <a:endParaRPr lang="en-US" sz="2800" dirty="0">
              <a:solidFill>
                <a:schemeClr val="tx1"/>
              </a:solidFill>
            </a:endParaRPr>
          </a:p>
          <a:p>
            <a:r>
              <a:rPr lang="en-US" sz="2800" dirty="0" smtClean="0">
                <a:solidFill>
                  <a:schemeClr val="tx1"/>
                </a:solidFill>
              </a:rPr>
              <a:t>Alternative methods can perform better with more than 2 outcomes</a:t>
            </a:r>
          </a:p>
          <a:p>
            <a:endParaRPr lang="en-US" sz="2800" dirty="0">
              <a:solidFill>
                <a:schemeClr val="tx1"/>
              </a:solidFill>
            </a:endParaRPr>
          </a:p>
          <a:p>
            <a:r>
              <a:rPr lang="en-US" sz="2800" dirty="0" smtClean="0">
                <a:solidFill>
                  <a:schemeClr val="tx1"/>
                </a:solidFill>
              </a:rPr>
              <a:t>Different functional forms can offer better performance in different settings.</a:t>
            </a:r>
            <a:endParaRPr lang="en-US" sz="2800" dirty="0">
              <a:solidFill>
                <a:schemeClr val="tx1"/>
              </a:solidFill>
            </a:endParaRPr>
          </a:p>
          <a:p>
            <a:endParaRPr lang="en-US" sz="2400" dirty="0" smtClean="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962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Bayes rule</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274320" y="1793631"/>
                <a:ext cx="9830972" cy="3748719"/>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With logistic regression, we modeled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𝑝</m:t>
                    </m:r>
                    <m:d>
                      <m:dPr>
                        <m:ctrlPr>
                          <a:rPr lang="en-US" sz="2400" b="0" i="1" smtClean="0">
                            <a:gradFill>
                              <a:gsLst>
                                <a:gs pos="2917">
                                  <a:schemeClr val="tx1"/>
                                </a:gs>
                                <a:gs pos="30000">
                                  <a:schemeClr val="tx1"/>
                                </a:gs>
                              </a:gsLst>
                              <a:lin ang="5400000" scaled="0"/>
                            </a:gradFill>
                            <a:latin typeface="Cambria Math" panose="02040503050406030204" pitchFamily="18" charset="0"/>
                          </a:rPr>
                        </m:ctrlPr>
                      </m:d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𝑦</m:t>
                            </m:r>
                          </m:e>
                          <m:sub>
                            <m:r>
                              <a:rPr lang="en-US" sz="2400" b="0" i="1" smtClean="0">
                                <a:gradFill>
                                  <a:gsLst>
                                    <a:gs pos="2917">
                                      <a:schemeClr val="tx1"/>
                                    </a:gs>
                                    <a:gs pos="30000">
                                      <a:schemeClr val="tx1"/>
                                    </a:gs>
                                  </a:gsLst>
                                  <a:lin ang="5400000" scaled="0"/>
                                </a:gradFill>
                                <a:latin typeface="Cambria Math" panose="02040503050406030204" pitchFamily="18" charset="0"/>
                              </a:rPr>
                              <m:t>𝑖</m:t>
                            </m:r>
                          </m:sub>
                        </m:sSub>
                      </m:e>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𝑥</m:t>
                            </m:r>
                          </m:e>
                          <m:sub>
                            <m:r>
                              <a:rPr lang="en-US" sz="2400" b="0" i="1" smtClean="0">
                                <a:gradFill>
                                  <a:gsLst>
                                    <a:gs pos="2917">
                                      <a:schemeClr val="tx1"/>
                                    </a:gs>
                                    <a:gs pos="30000">
                                      <a:schemeClr val="tx1"/>
                                    </a:gs>
                                  </a:gsLst>
                                  <a:lin ang="5400000" scaled="0"/>
                                </a:gradFill>
                                <a:latin typeface="Cambria Math" panose="02040503050406030204" pitchFamily="18" charset="0"/>
                              </a:rPr>
                              <m:t>𝑖</m:t>
                            </m:r>
                          </m:sub>
                        </m:sSub>
                      </m:e>
                    </m:d>
                  </m:oMath>
                </a14:m>
                <a:r>
                  <a:rPr lang="en-US" sz="2400" dirty="0" smtClean="0">
                    <a:gradFill>
                      <a:gsLst>
                        <a:gs pos="2917">
                          <a:schemeClr val="tx1"/>
                        </a:gs>
                        <a:gs pos="30000">
                          <a:schemeClr val="tx1"/>
                        </a:gs>
                      </a:gsLst>
                      <a:lin ang="5400000" scaled="0"/>
                    </a:gradFill>
                  </a:rPr>
                  <a:t> -- the probability of observing outcome </a:t>
                </a:r>
                <a14:m>
                  <m:oMath xmlns:m="http://schemas.openxmlformats.org/officeDocument/2006/math">
                    <m:sSub>
                      <m:sSubPr>
                        <m:ctrlPr>
                          <a:rPr lang="en-US" sz="2400" i="1">
                            <a:gradFill>
                              <a:gsLst>
                                <a:gs pos="2917">
                                  <a:schemeClr val="tx1"/>
                                </a:gs>
                                <a:gs pos="30000">
                                  <a:schemeClr val="tx1"/>
                                </a:gs>
                              </a:gsLst>
                              <a:lin ang="5400000" scaled="0"/>
                            </a:gradFill>
                            <a:latin typeface="Cambria Math" panose="02040503050406030204" pitchFamily="18" charset="0"/>
                          </a:rPr>
                        </m:ctrlPr>
                      </m:sSubPr>
                      <m:e>
                        <m:r>
                          <a:rPr lang="en-US" sz="2400" i="1">
                            <a:gradFill>
                              <a:gsLst>
                                <a:gs pos="2917">
                                  <a:schemeClr val="tx1"/>
                                </a:gs>
                                <a:gs pos="30000">
                                  <a:schemeClr val="tx1"/>
                                </a:gs>
                              </a:gsLst>
                              <a:lin ang="5400000" scaled="0"/>
                            </a:gradFill>
                            <a:latin typeface="Cambria Math" panose="02040503050406030204" pitchFamily="18" charset="0"/>
                          </a:rPr>
                          <m:t>𝑦</m:t>
                        </m:r>
                      </m:e>
                      <m:sub>
                        <m:r>
                          <a:rPr lang="en-US" sz="2400" i="1">
                            <a:gradFill>
                              <a:gsLst>
                                <a:gs pos="2917">
                                  <a:schemeClr val="tx1"/>
                                </a:gs>
                                <a:gs pos="30000">
                                  <a:schemeClr val="tx1"/>
                                </a:gs>
                              </a:gsLst>
                              <a:lin ang="5400000" scaled="0"/>
                            </a:gradFill>
                            <a:latin typeface="Cambria Math" panose="02040503050406030204" pitchFamily="18" charset="0"/>
                          </a:rPr>
                          <m:t>𝑖</m:t>
                        </m:r>
                      </m:sub>
                    </m:sSub>
                  </m:oMath>
                </a14:m>
                <a:r>
                  <a:rPr lang="en-US" sz="2400" dirty="0" smtClean="0">
                    <a:gradFill>
                      <a:gsLst>
                        <a:gs pos="2917">
                          <a:schemeClr val="tx1"/>
                        </a:gs>
                        <a:gs pos="30000">
                          <a:schemeClr val="tx1"/>
                        </a:gs>
                      </a:gsLst>
                      <a:lin ang="5400000" scaled="0"/>
                    </a:gradFill>
                  </a:rPr>
                  <a:t> given features </a:t>
                </a:r>
                <a14:m>
                  <m:oMath xmlns:m="http://schemas.openxmlformats.org/officeDocument/2006/math">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𝑥</m:t>
                        </m:r>
                      </m:e>
                      <m:sub>
                        <m:r>
                          <a:rPr lang="en-US" sz="2400" b="0" i="1" smtClean="0">
                            <a:gradFill>
                              <a:gsLst>
                                <a:gs pos="2917">
                                  <a:schemeClr val="tx1"/>
                                </a:gs>
                                <a:gs pos="30000">
                                  <a:schemeClr val="tx1"/>
                                </a:gs>
                              </a:gsLst>
                              <a:lin ang="5400000" scaled="0"/>
                            </a:gradFill>
                            <a:latin typeface="Cambria Math" panose="02040503050406030204" pitchFamily="18" charset="0"/>
                          </a:rPr>
                          <m:t>𝑖</m:t>
                        </m:r>
                      </m:sub>
                    </m:sSub>
                  </m:oMath>
                </a14:m>
                <a:r>
                  <a:rPr lang="en-US" sz="2400" dirty="0" smtClean="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With k outcomes, we could instead ask, given outcome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𝑦</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𝑘</m:t>
                    </m:r>
                  </m:oMath>
                </a14:m>
                <a:r>
                  <a:rPr lang="en-US" sz="2400" dirty="0" smtClean="0">
                    <a:gradFill>
                      <a:gsLst>
                        <a:gs pos="2917">
                          <a:schemeClr val="tx1"/>
                        </a:gs>
                        <a:gs pos="30000">
                          <a:schemeClr val="tx1"/>
                        </a:gs>
                      </a:gsLst>
                      <a:lin ang="5400000" scaled="0"/>
                    </a:gradFill>
                  </a:rPr>
                  <a:t>, what features do we observe?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left"/>
                    </m:oMathParaPr>
                    <m:oMath xmlns:m="http://schemas.openxmlformats.org/officeDocument/2006/math">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𝑓</m:t>
                          </m:r>
                        </m:e>
                        <m:sub>
                          <m:r>
                            <a:rPr lang="en-US" sz="2400" b="0" i="1" smtClean="0">
                              <a:gradFill>
                                <a:gsLst>
                                  <a:gs pos="2917">
                                    <a:schemeClr val="tx1"/>
                                  </a:gs>
                                  <a:gs pos="30000">
                                    <a:schemeClr val="tx1"/>
                                  </a:gs>
                                </a:gsLst>
                                <a:lin ang="5400000" scaled="0"/>
                              </a:gradFill>
                              <a:latin typeface="Cambria Math" panose="02040503050406030204" pitchFamily="18" charset="0"/>
                            </a:rPr>
                            <m:t>𝑘</m:t>
                          </m:r>
                        </m:sub>
                      </m:sSub>
                      <m:d>
                        <m:dPr>
                          <m:ctrlPr>
                            <a:rPr lang="en-US" sz="2400" b="0" i="1" smtClean="0">
                              <a:gradFill>
                                <a:gsLst>
                                  <a:gs pos="2917">
                                    <a:schemeClr val="tx1"/>
                                  </a:gs>
                                  <a:gs pos="30000">
                                    <a:schemeClr val="tx1"/>
                                  </a:gs>
                                </a:gsLst>
                                <a:lin ang="5400000" scaled="0"/>
                              </a:gradFill>
                              <a:latin typeface="Cambria Math" panose="02040503050406030204" pitchFamily="18" charset="0"/>
                            </a:rPr>
                          </m:ctrlPr>
                        </m:dPr>
                        <m:e>
                          <m:r>
                            <a:rPr lang="en-US" sz="2400" b="0" i="1" smtClean="0">
                              <a:gradFill>
                                <a:gsLst>
                                  <a:gs pos="2917">
                                    <a:schemeClr val="tx1"/>
                                  </a:gs>
                                  <a:gs pos="30000">
                                    <a:schemeClr val="tx1"/>
                                  </a:gs>
                                </a:gsLst>
                                <a:lin ang="5400000" scaled="0"/>
                              </a:gradFill>
                              <a:latin typeface="Cambria Math" panose="02040503050406030204" pitchFamily="18" charset="0"/>
                            </a:rPr>
                            <m:t>𝑥</m:t>
                          </m:r>
                        </m:e>
                      </m:d>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𝑝</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𝑋</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𝑥</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𝑌</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𝑘</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Bayes rule says </a:t>
                </a:r>
                <a:r>
                  <a:rPr lang="en-US" sz="2400" dirty="0" smtClean="0">
                    <a:gradFill>
                      <a:gsLst>
                        <a:gs pos="2917">
                          <a:schemeClr val="tx1"/>
                        </a:gs>
                        <a:gs pos="30000">
                          <a:schemeClr val="tx1"/>
                        </a:gs>
                      </a:gsLst>
                      <a:lin ang="5400000" scaled="0"/>
                    </a:gradFill>
                    <a:sym typeface="Wingdings" panose="05000000000000000000" pitchFamily="2" charset="2"/>
                  </a:rPr>
                  <a:t></a:t>
                </a: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1793631"/>
                <a:ext cx="9830972" cy="3748719"/>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400179" y="4660044"/>
            <a:ext cx="6300545" cy="1260109"/>
          </a:xfrm>
          <a:prstGeom prst="rect">
            <a:avLst/>
          </a:prstGeom>
        </p:spPr>
      </p:pic>
      <p:cxnSp>
        <p:nvCxnSpPr>
          <p:cNvPr id="7" name="Straight Arrow Connector 6"/>
          <p:cNvCxnSpPr/>
          <p:nvPr/>
        </p:nvCxnSpPr>
        <p:spPr>
          <a:xfrm flipH="1">
            <a:off x="7678616" y="3927231"/>
            <a:ext cx="1910861" cy="8206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45675" y="3619904"/>
            <a:ext cx="2590800" cy="2111347"/>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Base rates</a:t>
            </a:r>
          </a:p>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smtClean="0">
                <a:gradFill>
                  <a:gsLst>
                    <a:gs pos="2917">
                      <a:schemeClr val="tx1"/>
                    </a:gs>
                    <a:gs pos="30000">
                      <a:schemeClr val="tx1"/>
                    </a:gs>
                  </a:gsLst>
                  <a:lin ang="5400000" scaled="0"/>
                </a:gradFill>
              </a:rPr>
              <a:t>Can be estimated from overall frequency in population </a:t>
            </a:r>
            <a:endParaRPr lang="en-US" sz="2000" dirty="0" smtClean="0">
              <a:gradFill>
                <a:gsLst>
                  <a:gs pos="2917">
                    <a:schemeClr val="tx1"/>
                  </a:gs>
                  <a:gs pos="30000">
                    <a:schemeClr val="tx1"/>
                  </a:gs>
                </a:gsLst>
                <a:lin ang="5400000" scaled="0"/>
              </a:gradFill>
            </a:endParaRPr>
          </a:p>
        </p:txBody>
      </p:sp>
      <p:cxnSp>
        <p:nvCxnSpPr>
          <p:cNvPr id="12" name="Straight Arrow Connector 11"/>
          <p:cNvCxnSpPr/>
          <p:nvPr/>
        </p:nvCxnSpPr>
        <p:spPr>
          <a:xfrm flipH="1">
            <a:off x="8229600" y="4079631"/>
            <a:ext cx="1512278" cy="14010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41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Bayes rule</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274320" y="1793631"/>
                <a:ext cx="9830972" cy="2674578"/>
              </a:xfrm>
              <a:prstGeom prst="rect">
                <a:avLst/>
              </a:prstGeom>
              <a:noFill/>
            </p:spPr>
            <p:txBody>
              <a:bodyPr wrap="square" lIns="182880" tIns="146304" rIns="182880" bIns="146304" rtlCol="0">
                <a:spAutoFit/>
              </a:bodyPr>
              <a:lstStyle/>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 xmlns:m="http://schemas.openxmlformats.org/officeDocument/2006/math">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𝑓</m:t>
                        </m:r>
                      </m:e>
                      <m:sub>
                        <m:r>
                          <a:rPr lang="en-US" sz="2400" b="0" i="1" smtClean="0">
                            <a:gradFill>
                              <a:gsLst>
                                <a:gs pos="2917">
                                  <a:schemeClr val="tx1"/>
                                </a:gs>
                                <a:gs pos="30000">
                                  <a:schemeClr val="tx1"/>
                                </a:gs>
                              </a:gsLst>
                              <a:lin ang="5400000" scaled="0"/>
                            </a:gradFill>
                            <a:latin typeface="Cambria Math" panose="02040503050406030204" pitchFamily="18" charset="0"/>
                          </a:rPr>
                          <m:t>𝑘</m:t>
                        </m:r>
                      </m:sub>
                    </m:sSub>
                    <m:d>
                      <m:dPr>
                        <m:ctrlPr>
                          <a:rPr lang="en-US" sz="2400" b="0" i="1" smtClean="0">
                            <a:gradFill>
                              <a:gsLst>
                                <a:gs pos="2917">
                                  <a:schemeClr val="tx1"/>
                                </a:gs>
                                <a:gs pos="30000">
                                  <a:schemeClr val="tx1"/>
                                </a:gs>
                              </a:gsLst>
                              <a:lin ang="5400000" scaled="0"/>
                            </a:gradFill>
                            <a:latin typeface="Cambria Math" panose="02040503050406030204" pitchFamily="18" charset="0"/>
                          </a:rPr>
                        </m:ctrlPr>
                      </m:dPr>
                      <m:e>
                        <m:r>
                          <a:rPr lang="en-US" sz="2400" b="0" i="1" smtClean="0">
                            <a:gradFill>
                              <a:gsLst>
                                <a:gs pos="2917">
                                  <a:schemeClr val="tx1"/>
                                </a:gs>
                                <a:gs pos="30000">
                                  <a:schemeClr val="tx1"/>
                                </a:gs>
                              </a:gsLst>
                              <a:lin ang="5400000" scaled="0"/>
                            </a:gradFill>
                            <a:latin typeface="Cambria Math" panose="02040503050406030204" pitchFamily="18" charset="0"/>
                          </a:rPr>
                          <m:t>𝑥</m:t>
                        </m:r>
                      </m:e>
                    </m:d>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𝑝</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𝑋</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𝑥</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𝑌</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𝑘</m:t>
                    </m:r>
                    <m:r>
                      <a:rPr lang="en-US" sz="2400" b="0" i="1" smtClean="0">
                        <a:gradFill>
                          <a:gsLst>
                            <a:gs pos="2917">
                              <a:schemeClr val="tx1"/>
                            </a:gs>
                            <a:gs pos="30000">
                              <a:schemeClr val="tx1"/>
                            </a:gs>
                          </a:gsLst>
                          <a:lin ang="5400000" scaled="0"/>
                        </a:gradFill>
                        <a:latin typeface="Cambria Math" panose="02040503050406030204" pitchFamily="18" charset="0"/>
                      </a:rPr>
                      <m:t>)</m:t>
                    </m:r>
                  </m:oMath>
                </a14:m>
                <a:r>
                  <a:rPr lang="en-US" sz="2400" dirty="0" smtClean="0">
                    <a:gradFill>
                      <a:gsLst>
                        <a:gs pos="2917">
                          <a:schemeClr val="tx1"/>
                        </a:gs>
                        <a:gs pos="30000">
                          <a:schemeClr val="tx1"/>
                        </a:gs>
                      </a:gsLst>
                      <a:lin ang="5400000" scaled="0"/>
                    </a:gradFill>
                  </a:rPr>
                  <a:t> more challenging to estimate from the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If we had an estimate of it, it seems we would have a nice classifier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1793631"/>
                <a:ext cx="9830972" cy="2674578"/>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0" y="3927231"/>
            <a:ext cx="6300545" cy="1260109"/>
          </a:xfrm>
          <a:prstGeom prst="rect">
            <a:avLst/>
          </a:prstGeom>
        </p:spPr>
      </p:pic>
    </p:spTree>
    <p:extLst>
      <p:ext uri="{BB962C8B-B14F-4D97-AF65-F5344CB8AC3E}">
        <p14:creationId xmlns:p14="http://schemas.microsoft.com/office/powerpoint/2010/main" val="2585476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 analysis </a:t>
            </a:r>
            <a:endParaRPr lang="en-US" dirty="0"/>
          </a:p>
        </p:txBody>
      </p:sp>
      <p:sp>
        <p:nvSpPr>
          <p:cNvPr id="7" name="TextBox 6"/>
          <p:cNvSpPr txBox="1"/>
          <p:nvPr/>
        </p:nvSpPr>
        <p:spPr>
          <a:xfrm>
            <a:off x="1465386" y="4583722"/>
            <a:ext cx="4295669"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We observe this data. Green observations are class 1, pink are class 2.</a:t>
            </a:r>
            <a:endParaRPr lang="en-US" sz="2400" dirty="0" smtClean="0">
              <a:gradFill>
                <a:gsLst>
                  <a:gs pos="2917">
                    <a:schemeClr val="tx1"/>
                  </a:gs>
                  <a:gs pos="30000">
                    <a:schemeClr val="tx1"/>
                  </a:gs>
                </a:gsLst>
                <a:lin ang="5400000" scaled="0"/>
              </a:gradFill>
            </a:endParaRPr>
          </a:p>
        </p:txBody>
      </p:sp>
      <p:pic>
        <p:nvPicPr>
          <p:cNvPr id="10" name="Picture 9"/>
          <p:cNvPicPr>
            <a:picLocks noChangeAspect="1"/>
          </p:cNvPicPr>
          <p:nvPr/>
        </p:nvPicPr>
        <p:blipFill>
          <a:blip r:embed="rId3"/>
          <a:stretch>
            <a:fillRect/>
          </a:stretch>
        </p:blipFill>
        <p:spPr>
          <a:xfrm>
            <a:off x="1287533" y="1214472"/>
            <a:ext cx="4651374" cy="3435815"/>
          </a:xfrm>
          <a:prstGeom prst="rect">
            <a:avLst/>
          </a:prstGeom>
        </p:spPr>
      </p:pic>
      <p:sp>
        <p:nvSpPr>
          <p:cNvPr id="13" name="Right Arrow 12"/>
          <p:cNvSpPr/>
          <p:nvPr/>
        </p:nvSpPr>
        <p:spPr bwMode="auto">
          <a:xfrm>
            <a:off x="5938907" y="4770965"/>
            <a:ext cx="1202453" cy="459088"/>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extBox 13"/>
          <p:cNvSpPr txBox="1"/>
          <p:nvPr/>
        </p:nvSpPr>
        <p:spPr>
          <a:xfrm>
            <a:off x="7319212" y="4536502"/>
            <a:ext cx="4295669"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We estimate with normal distributions and set a boundary </a:t>
            </a:r>
            <a:endParaRPr lang="en-US" sz="2400" dirty="0" smtClean="0">
              <a:gradFill>
                <a:gsLst>
                  <a:gs pos="2917">
                    <a:schemeClr val="tx1"/>
                  </a:gs>
                  <a:gs pos="30000">
                    <a:schemeClr val="tx1"/>
                  </a:gs>
                </a:gsLst>
                <a:lin ang="5400000" scaled="0"/>
              </a:gradFill>
            </a:endParaRPr>
          </a:p>
        </p:txBody>
      </p:sp>
      <p:pic>
        <p:nvPicPr>
          <p:cNvPr id="15" name="Picture 14"/>
          <p:cNvPicPr>
            <a:picLocks noChangeAspect="1"/>
          </p:cNvPicPr>
          <p:nvPr/>
        </p:nvPicPr>
        <p:blipFill>
          <a:blip r:embed="rId4"/>
          <a:stretch>
            <a:fillRect/>
          </a:stretch>
        </p:blipFill>
        <p:spPr>
          <a:xfrm>
            <a:off x="7141360" y="1377766"/>
            <a:ext cx="4355246" cy="3109226"/>
          </a:xfrm>
          <a:prstGeom prst="rect">
            <a:avLst/>
          </a:prstGeom>
        </p:spPr>
      </p:pic>
    </p:spTree>
    <p:extLst>
      <p:ext uri="{BB962C8B-B14F-4D97-AF65-F5344CB8AC3E}">
        <p14:creationId xmlns:p14="http://schemas.microsoft.com/office/powerpoint/2010/main" val="3054012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 analysis </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961292" y="1828800"/>
                <a:ext cx="4799763"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normal distribution is defined by it’s mean and variance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left"/>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𝑁</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𝜇</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𝜎</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If we think a normal distribution approximates the data well, we can estimate it easily</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p:sp>
            <p:nvSpPr>
              <p:cNvPr id="7" name="TextBox 6"/>
              <p:cNvSpPr txBox="1">
                <a:spLocks noRot="1" noChangeAspect="1" noMove="1" noResize="1" noEditPoints="1" noAdjustHandles="1" noChangeArrowheads="1" noChangeShapeType="1" noTextEdit="1"/>
              </p:cNvSpPr>
              <p:nvPr/>
            </p:nvSpPr>
            <p:spPr>
              <a:xfrm>
                <a:off x="961292" y="1828800"/>
                <a:ext cx="4799763" cy="4081117"/>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6388947" y="1637616"/>
            <a:ext cx="4188833" cy="1386938"/>
          </a:xfrm>
          <a:prstGeom prst="rect">
            <a:avLst/>
          </a:prstGeom>
        </p:spPr>
      </p:pic>
      <p:pic>
        <p:nvPicPr>
          <p:cNvPr id="4" name="Picture 3"/>
          <p:cNvPicPr>
            <a:picLocks noChangeAspect="1"/>
          </p:cNvPicPr>
          <p:nvPr/>
        </p:nvPicPr>
        <p:blipFill>
          <a:blip r:embed="rId5"/>
          <a:stretch>
            <a:fillRect/>
          </a:stretch>
        </p:blipFill>
        <p:spPr>
          <a:xfrm>
            <a:off x="6657851" y="3111131"/>
            <a:ext cx="2270045" cy="851267"/>
          </a:xfrm>
          <a:prstGeom prst="rect">
            <a:avLst/>
          </a:prstGeom>
        </p:spPr>
      </p:pic>
      <p:pic>
        <p:nvPicPr>
          <p:cNvPr id="5" name="Picture 4"/>
          <p:cNvPicPr>
            <a:picLocks noChangeAspect="1"/>
          </p:cNvPicPr>
          <p:nvPr/>
        </p:nvPicPr>
        <p:blipFill>
          <a:blip r:embed="rId6"/>
          <a:stretch>
            <a:fillRect/>
          </a:stretch>
        </p:blipFill>
        <p:spPr>
          <a:xfrm>
            <a:off x="6933559" y="4216766"/>
            <a:ext cx="3988674" cy="1046896"/>
          </a:xfrm>
          <a:prstGeom prst="rect">
            <a:avLst/>
          </a:prstGeom>
        </p:spPr>
      </p:pic>
    </p:spTree>
    <p:extLst>
      <p:ext uri="{BB962C8B-B14F-4D97-AF65-F5344CB8AC3E}">
        <p14:creationId xmlns:p14="http://schemas.microsoft.com/office/powerpoint/2010/main" val="2239819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smtClean="0"/>
              <a:t>with two features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1544299" y="4817540"/>
            <a:ext cx="3121486"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The features are uncorrelated with each other</a:t>
            </a: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967397" y="1576125"/>
            <a:ext cx="9149619" cy="3000375"/>
          </a:xfrm>
          <a:prstGeom prst="rect">
            <a:avLst/>
          </a:prstGeom>
        </p:spPr>
      </p:pic>
      <p:sp>
        <p:nvSpPr>
          <p:cNvPr id="7" name="TextBox 6"/>
          <p:cNvSpPr txBox="1"/>
          <p:nvPr/>
        </p:nvSpPr>
        <p:spPr>
          <a:xfrm>
            <a:off x="6219102" y="4817540"/>
            <a:ext cx="312148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The features are positively correlated</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286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Classification w/ 2 features and 3 outcomes</a:t>
            </a:r>
            <a:endParaRPr lang="en-US" sz="4800"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1629509" y="1690134"/>
            <a:ext cx="8697912" cy="4392384"/>
          </a:xfrm>
          <a:prstGeom prst="rect">
            <a:avLst/>
          </a:prstGeom>
        </p:spPr>
      </p:pic>
    </p:spTree>
    <p:extLst>
      <p:ext uri="{BB962C8B-B14F-4D97-AF65-F5344CB8AC3E}">
        <p14:creationId xmlns:p14="http://schemas.microsoft.com/office/powerpoint/2010/main" val="76406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f760ca42-6bc8-4f0c-81d0-ac243bc7649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32761</TotalTime>
  <Words>3551</Words>
  <Application>Microsoft Office PowerPoint</Application>
  <PresentationFormat>Custom</PresentationFormat>
  <Paragraphs>252</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Cambria Math</vt:lpstr>
      <vt:lpstr>Consolas</vt:lpstr>
      <vt:lpstr>Courier New</vt:lpstr>
      <vt:lpstr>Segoe UI</vt:lpstr>
      <vt:lpstr>Segoe UI Light</vt:lpstr>
      <vt:lpstr>Wingdings</vt:lpstr>
      <vt:lpstr>TFTemplate16X9</vt:lpstr>
      <vt:lpstr>3-30367_MSR Dark Blue Template 16x9</vt:lpstr>
      <vt:lpstr>Classification Part II: K class models</vt:lpstr>
      <vt:lpstr>Outcome types</vt:lpstr>
      <vt:lpstr>Why not just Logit?</vt:lpstr>
      <vt:lpstr>Using Bayes rule</vt:lpstr>
      <vt:lpstr>Using Bayes rule</vt:lpstr>
      <vt:lpstr>Linear discriminant analysis </vt:lpstr>
      <vt:lpstr>Linear discriminant analysis </vt:lpstr>
      <vt:lpstr>Visualizing with two features</vt:lpstr>
      <vt:lpstr>Classification w/ 2 features and 3 outcomes</vt:lpstr>
      <vt:lpstr>LDA review</vt:lpstr>
      <vt:lpstr>Relationship to “naïve Bayes”</vt:lpstr>
      <vt:lpstr>Evaluating predictions</vt:lpstr>
      <vt:lpstr>Evaluating predictions, example</vt:lpstr>
      <vt:lpstr>Changing the prediction threshold</vt:lpstr>
      <vt:lpstr>Precision</vt:lpstr>
      <vt:lpstr>Recall</vt:lpstr>
      <vt:lpstr>Comparing the two thresholds</vt:lpstr>
      <vt:lpstr>Comparing many thresholds</vt:lpstr>
      <vt:lpstr>ROC curve</vt:lpstr>
      <vt:lpstr>Quadratic discriminant analysis</vt:lpstr>
      <vt:lpstr>kNN classification </vt:lpstr>
      <vt:lpstr>kNN classification </vt:lpstr>
      <vt:lpstr>kNN classification, error rates vs. neighborhood size </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1198</cp:revision>
  <dcterms:created xsi:type="dcterms:W3CDTF">2012-05-22T07:38:31Z</dcterms:created>
  <dcterms:modified xsi:type="dcterms:W3CDTF">2015-06-29T14:30:32Z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