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23"/>
  </p:notesMasterIdLst>
  <p:handoutMasterIdLst>
    <p:handoutMasterId r:id="rId24"/>
  </p:handoutMasterIdLst>
  <p:sldIdLst>
    <p:sldId id="1228" r:id="rId6"/>
    <p:sldId id="1309" r:id="rId7"/>
    <p:sldId id="1338" r:id="rId8"/>
    <p:sldId id="1339" r:id="rId9"/>
    <p:sldId id="1340" r:id="rId10"/>
    <p:sldId id="1341" r:id="rId11"/>
    <p:sldId id="1342" r:id="rId12"/>
    <p:sldId id="1320" r:id="rId13"/>
    <p:sldId id="1313" r:id="rId14"/>
    <p:sldId id="1343" r:id="rId15"/>
    <p:sldId id="1345" r:id="rId16"/>
    <p:sldId id="1347" r:id="rId17"/>
    <p:sldId id="1346" r:id="rId18"/>
    <p:sldId id="1344" r:id="rId19"/>
    <p:sldId id="1324" r:id="rId20"/>
    <p:sldId id="1348" r:id="rId21"/>
    <p:sldId id="1326"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09"/>
            <p14:sldId id="1338"/>
            <p14:sldId id="1339"/>
            <p14:sldId id="1340"/>
            <p14:sldId id="1341"/>
            <p14:sldId id="1342"/>
            <p14:sldId id="1320"/>
            <p14:sldId id="1313"/>
            <p14:sldId id="1343"/>
            <p14:sldId id="1345"/>
            <p14:sldId id="1347"/>
            <p14:sldId id="1346"/>
            <p14:sldId id="1344"/>
            <p14:sldId id="1324"/>
            <p14:sldId id="1348"/>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0" autoAdjust="0"/>
    <p:restoredTop sz="95232" autoAdjust="0"/>
  </p:normalViewPr>
  <p:slideViewPr>
    <p:cSldViewPr snapToGrid="0">
      <p:cViewPr varScale="1">
        <p:scale>
          <a:sx n="82" d="100"/>
          <a:sy n="82" d="100"/>
        </p:scale>
        <p:origin x="630"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6/24/2015 6:55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6/24/2015 6:55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6/24/2015 6:55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6/25/2015 10:18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86706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6/25/2015 10:21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95805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6/25/2015 10:24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671449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6/25/2015 10:23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34120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6/25/2015 10:19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915521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96919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6/25/2015 10:29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88793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57367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887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8:00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5451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8:04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86747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8:13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33544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8:24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45589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8:32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6156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6/25/2015 10:14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98325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6:55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67790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smtClean="0"/>
              <a:t>Title slide option A: </a:t>
            </a:r>
            <a:br>
              <a:rPr lang="en-US" dirty="0" smtClean="0"/>
            </a:br>
            <a:r>
              <a:rPr lang="en-US" dirty="0" smtClean="0"/>
              <a:t>Presentation title goes here</a:t>
            </a:r>
            <a:endParaRPr lang="en-US" dirty="0"/>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smtClean="0"/>
              <a:t>Title slide option B: </a:t>
            </a:r>
            <a:br>
              <a:rPr lang="en-US" dirty="0" smtClean="0"/>
            </a:br>
            <a:r>
              <a:rPr lang="en-US" dirty="0" smtClean="0"/>
              <a:t>Presentation title goes here</a:t>
            </a:r>
            <a:endParaRPr lang="en-US" dirty="0"/>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smtClean="0"/>
              <a:t>Regression Part II</a:t>
            </a:r>
            <a:endParaRPr lang="en-US" sz="6600" dirty="0"/>
          </a:p>
        </p:txBody>
      </p:sp>
      <p:sp>
        <p:nvSpPr>
          <p:cNvPr id="3" name="Text Placeholder 2"/>
          <p:cNvSpPr>
            <a:spLocks noGrp="1"/>
          </p:cNvSpPr>
          <p:nvPr>
            <p:ph type="body" sz="quarter" idx="4294967295"/>
          </p:nvPr>
        </p:nvSpPr>
        <p:spPr>
          <a:xfrm>
            <a:off x="1027135" y="4071938"/>
            <a:ext cx="8229600" cy="627062"/>
          </a:xfrm>
        </p:spPr>
        <p:txBody>
          <a:bodyPr/>
          <a:lstStyle/>
          <a:p>
            <a:pPr marL="0" indent="0">
              <a:buNone/>
            </a:pPr>
            <a:r>
              <a:rPr lang="en-US" sz="3200" dirty="0" smtClean="0"/>
              <a:t>Justin M. Rao, MSR-NYC</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averaging vs. bins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pic>
        <p:nvPicPr>
          <p:cNvPr id="5" name="Picture 4"/>
          <p:cNvPicPr>
            <a:picLocks noChangeAspect="1"/>
          </p:cNvPicPr>
          <p:nvPr/>
        </p:nvPicPr>
        <p:blipFill>
          <a:blip r:embed="rId3"/>
          <a:stretch>
            <a:fillRect/>
          </a:stretch>
        </p:blipFill>
        <p:spPr>
          <a:xfrm>
            <a:off x="2006355" y="1352920"/>
            <a:ext cx="8210550" cy="5600700"/>
          </a:xfrm>
          <a:prstGeom prst="rect">
            <a:avLst/>
          </a:prstGeom>
        </p:spPr>
      </p:pic>
    </p:spTree>
    <p:extLst>
      <p:ext uri="{BB962C8B-B14F-4D97-AF65-F5344CB8AC3E}">
        <p14:creationId xmlns:p14="http://schemas.microsoft.com/office/powerpoint/2010/main" val="3528677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4548146" y="1214472"/>
            <a:ext cx="6927524" cy="5159340"/>
          </a:xfrm>
          <a:prstGeom prst="rect">
            <a:avLst/>
          </a:prstGeom>
        </p:spPr>
      </p:pic>
      <p:sp>
        <p:nvSpPr>
          <p:cNvPr id="6" name="TextBox 5"/>
          <p:cNvSpPr txBox="1"/>
          <p:nvPr/>
        </p:nvSpPr>
        <p:spPr>
          <a:xfrm>
            <a:off x="274320" y="2016368"/>
            <a:ext cx="3348111" cy="1957459"/>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 method of assigning higher weight to the points closer to the target point I am trying to fit</a:t>
            </a:r>
          </a:p>
        </p:txBody>
      </p:sp>
    </p:spTree>
    <p:extLst>
      <p:ext uri="{BB962C8B-B14F-4D97-AF65-F5344CB8AC3E}">
        <p14:creationId xmlns:p14="http://schemas.microsoft.com/office/powerpoint/2010/main" val="4237764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sp>
        <p:nvSpPr>
          <p:cNvPr id="6" name="TextBox 5"/>
          <p:cNvSpPr txBox="1"/>
          <p:nvPr/>
        </p:nvSpPr>
        <p:spPr>
          <a:xfrm>
            <a:off x="274320" y="1424514"/>
            <a:ext cx="10288172" cy="259763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Bandwidths tell us how wide to make our kernel (window)</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Larger bandwidths </a:t>
            </a:r>
            <a:r>
              <a:rPr lang="en-US" sz="2400" dirty="0" smtClean="0">
                <a:gradFill>
                  <a:gsLst>
                    <a:gs pos="2917">
                      <a:schemeClr val="tx1"/>
                    </a:gs>
                    <a:gs pos="30000">
                      <a:schemeClr val="tx1"/>
                    </a:gs>
                  </a:gsLst>
                  <a:lin ang="5400000" scaled="0"/>
                </a:gradFill>
                <a:sym typeface="Wingdings" panose="05000000000000000000" pitchFamily="2" charset="2"/>
              </a:rPr>
              <a:t> smoother functions because there is more data used to make the averages</a:t>
            </a:r>
          </a:p>
          <a:p>
            <a:pPr>
              <a:lnSpc>
                <a:spcPct val="90000"/>
              </a:lnSpc>
              <a:spcAft>
                <a:spcPts val="600"/>
              </a:spcAft>
            </a:pPr>
            <a:endParaRPr lang="en-US" sz="2400" dirty="0">
              <a:gradFill>
                <a:gsLst>
                  <a:gs pos="2917">
                    <a:schemeClr val="tx1"/>
                  </a:gs>
                  <a:gs pos="30000">
                    <a:schemeClr val="tx1"/>
                  </a:gs>
                </a:gsLst>
                <a:lin ang="5400000" scaled="0"/>
              </a:gradFill>
              <a:sym typeface="Wingdings" panose="05000000000000000000" pitchFamily="2" charset="2"/>
            </a:endParaRPr>
          </a:p>
          <a:p>
            <a:pPr>
              <a:lnSpc>
                <a:spcPct val="90000"/>
              </a:lnSpc>
              <a:spcAft>
                <a:spcPts val="600"/>
              </a:spcAft>
            </a:pPr>
            <a:r>
              <a:rPr lang="en-US" sz="2400" dirty="0" smtClean="0">
                <a:gradFill>
                  <a:gsLst>
                    <a:gs pos="2917">
                      <a:schemeClr val="tx1"/>
                    </a:gs>
                    <a:gs pos="30000">
                      <a:schemeClr val="tx1"/>
                    </a:gs>
                  </a:gsLst>
                  <a:lin ang="5400000" scaled="0"/>
                </a:gradFill>
                <a:sym typeface="Wingdings" panose="05000000000000000000" pitchFamily="2" charset="2"/>
              </a:rPr>
              <a:t>Bandwidth is sometimes called the smoothing parameter</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69320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smtClean="0"/>
              <a:t>-nearest neighbors</a:t>
            </a:r>
            <a:endParaRPr lang="en-US" dirty="0"/>
          </a:p>
        </p:txBody>
      </p:sp>
      <p:sp>
        <p:nvSpPr>
          <p:cNvPr id="3" name="TextBox 2"/>
          <p:cNvSpPr txBox="1"/>
          <p:nvPr/>
        </p:nvSpPr>
        <p:spPr>
          <a:xfrm>
            <a:off x="398585" y="1711569"/>
            <a:ext cx="10433538" cy="441351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An alternative to bandwidths is instead of specifying a fixed window, we can say “use the nearest K nearest neighbors”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This ensures each bin has the same amount of data and can be a useful tool</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Functionally it will often be quite similar to using a bandwidth, except when there are “sparse data” issues (then K-NNN is preferred)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Often expressed as a fraction of data. E.g. NN=.1 says “each bin is 10% of data”</a:t>
            </a:r>
          </a:p>
        </p:txBody>
      </p:sp>
    </p:spTree>
    <p:extLst>
      <p:ext uri="{BB962C8B-B14F-4D97-AF65-F5344CB8AC3E}">
        <p14:creationId xmlns:p14="http://schemas.microsoft.com/office/powerpoint/2010/main" val="1691164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polynomial regression</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sp>
        <p:nvSpPr>
          <p:cNvPr id="5" name="TextBox 4"/>
          <p:cNvSpPr txBox="1"/>
          <p:nvPr/>
        </p:nvSpPr>
        <p:spPr>
          <a:xfrm>
            <a:off x="480646" y="1606062"/>
            <a:ext cx="10105292" cy="34163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Thing of l</a:t>
            </a:r>
            <a:r>
              <a:rPr lang="en-US" sz="2400" dirty="0" smtClean="0">
                <a:gradFill>
                  <a:gsLst>
                    <a:gs pos="2917">
                      <a:schemeClr val="tx1"/>
                    </a:gs>
                    <a:gs pos="30000">
                      <a:schemeClr val="tx1"/>
                    </a:gs>
                  </a:gsLst>
                  <a:lin ang="5400000" scaled="0"/>
                </a:gradFill>
              </a:rPr>
              <a:t>ocal averaging as fitting a constant for a given window of data</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Instead of fitting a constant, we can fit a line (y=a*x + b) or a polynomial (y=a*x + b*x^2 + c), etc.</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It is thus more general than local averaging, but very similar</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18610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pic>
        <p:nvPicPr>
          <p:cNvPr id="7" name="Picture 6"/>
          <p:cNvPicPr>
            <a:picLocks noChangeAspect="1"/>
          </p:cNvPicPr>
          <p:nvPr/>
        </p:nvPicPr>
        <p:blipFill>
          <a:blip r:embed="rId3"/>
          <a:stretch>
            <a:fillRect/>
          </a:stretch>
        </p:blipFill>
        <p:spPr>
          <a:xfrm>
            <a:off x="1685202" y="1302481"/>
            <a:ext cx="9067800" cy="5210175"/>
          </a:xfrm>
          <a:prstGeom prst="rect">
            <a:avLst/>
          </a:prstGeom>
        </p:spPr>
      </p:pic>
    </p:spTree>
    <p:extLst>
      <p:ext uri="{BB962C8B-B14F-4D97-AF65-F5344CB8AC3E}">
        <p14:creationId xmlns:p14="http://schemas.microsoft.com/office/powerpoint/2010/main" val="390760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pic>
        <p:nvPicPr>
          <p:cNvPr id="3" name="Picture 2"/>
          <p:cNvPicPr>
            <a:picLocks noChangeAspect="1"/>
          </p:cNvPicPr>
          <p:nvPr/>
        </p:nvPicPr>
        <p:blipFill>
          <a:blip r:embed="rId3"/>
          <a:stretch>
            <a:fillRect/>
          </a:stretch>
        </p:blipFill>
        <p:spPr>
          <a:xfrm>
            <a:off x="2063261" y="1518206"/>
            <a:ext cx="8085137" cy="4986391"/>
          </a:xfrm>
          <a:prstGeom prst="rect">
            <a:avLst/>
          </a:prstGeom>
        </p:spPr>
      </p:pic>
    </p:spTree>
    <p:extLst>
      <p:ext uri="{BB962C8B-B14F-4D97-AF65-F5344CB8AC3E}">
        <p14:creationId xmlns:p14="http://schemas.microsoft.com/office/powerpoint/2010/main" val="2048914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polynomial in R </a:t>
            </a:r>
            <a:r>
              <a:rPr lang="en-US" dirty="0" err="1" smtClean="0">
                <a:latin typeface="Courier New" panose="02070309020205020404" pitchFamily="49" charset="0"/>
                <a:cs typeface="Courier New" panose="02070309020205020404" pitchFamily="49" charset="0"/>
              </a:rPr>
              <a:t>locfit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sz="4000" dirty="0" err="1" smtClean="0">
                <a:latin typeface="Courier New" panose="02070309020205020404" pitchFamily="49" charset="0"/>
                <a:cs typeface="Courier New" panose="02070309020205020404" pitchFamily="49" charset="0"/>
              </a:rPr>
              <a:t>install.packages</a:t>
            </a:r>
            <a:r>
              <a:rPr lang="en-US" sz="4000" dirty="0" smtClean="0">
                <a:latin typeface="Courier New" panose="02070309020205020404" pitchFamily="49" charset="0"/>
                <a:cs typeface="Courier New" panose="02070309020205020404" pitchFamily="49" charset="0"/>
              </a:rPr>
              <a:t>(</a:t>
            </a:r>
            <a:r>
              <a:rPr lang="en-US" sz="4000" dirty="0" err="1" smtClean="0">
                <a:latin typeface="Courier New" panose="02070309020205020404" pitchFamily="49" charset="0"/>
                <a:cs typeface="Courier New" panose="02070309020205020404" pitchFamily="49" charset="0"/>
              </a:rPr>
              <a:t>locfit</a:t>
            </a:r>
            <a:r>
              <a:rPr lang="en-US" sz="4000" dirty="0" smtClean="0">
                <a:latin typeface="Courier New" panose="02070309020205020404" pitchFamily="49" charset="0"/>
                <a:cs typeface="Courier New" panose="02070309020205020404" pitchFamily="49" charset="0"/>
              </a:rPr>
              <a: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library(</a:t>
            </a:r>
            <a:r>
              <a:rPr lang="en-US" sz="4000" dirty="0" err="1" smtClean="0">
                <a:latin typeface="Courier New" panose="02070309020205020404" pitchFamily="49" charset="0"/>
                <a:cs typeface="Courier New" panose="02070309020205020404" pitchFamily="49" charset="0"/>
              </a:rPr>
              <a:t>locfit</a:t>
            </a:r>
            <a:r>
              <a:rPr lang="en-US" sz="4000" dirty="0" smtClean="0">
                <a:latin typeface="Courier New" panose="02070309020205020404" pitchFamily="49" charset="0"/>
                <a:cs typeface="Courier New" panose="02070309020205020404" pitchFamily="49" charset="0"/>
              </a:rPr>
              <a:t>)</a:t>
            </a:r>
            <a:br>
              <a:rPr lang="en-US" sz="4000" dirty="0" smtClean="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a:r>
            <a:br>
              <a:rPr lang="en-US" sz="4000" dirty="0">
                <a:latin typeface="Courier New" panose="02070309020205020404" pitchFamily="49" charset="0"/>
                <a:cs typeface="Courier New" panose="02070309020205020404" pitchFamily="49" charset="0"/>
              </a:rPr>
            </a:br>
            <a:r>
              <a:rPr lang="en-US" sz="2800" dirty="0" smtClean="0">
                <a:latin typeface="+mn-lt"/>
                <a:cs typeface="Courier New" panose="02070309020205020404" pitchFamily="49" charset="0"/>
              </a:rPr>
              <a:t>Modeler needs to specify: bandwidth (or fraction of nearest neighbors), degree of the local polynomial</a:t>
            </a:r>
            <a:br>
              <a:rPr lang="en-US" sz="2800" dirty="0" smtClean="0">
                <a:latin typeface="+mn-lt"/>
                <a:cs typeface="Courier New" panose="02070309020205020404" pitchFamily="49" charset="0"/>
              </a:rPr>
            </a:br>
            <a:r>
              <a:rPr lang="en-US" sz="2800" dirty="0">
                <a:latin typeface="+mn-lt"/>
                <a:cs typeface="Courier New" panose="02070309020205020404" pitchFamily="49" charset="0"/>
              </a:rPr>
              <a:t/>
            </a:r>
            <a:br>
              <a:rPr lang="en-US" sz="2800" dirty="0">
                <a:latin typeface="+mn-lt"/>
                <a:cs typeface="Courier New" panose="02070309020205020404" pitchFamily="49" charset="0"/>
              </a:rPr>
            </a:br>
            <a:r>
              <a:rPr lang="en-US" sz="2800" dirty="0" smtClean="0">
                <a:latin typeface="+mn-lt"/>
                <a:cs typeface="Courier New" panose="02070309020205020404" pitchFamily="49" charset="0"/>
              </a:rPr>
              <a:t>Contrast: in parametric regression, we had to write down a model</a:t>
            </a:r>
            <a:br>
              <a:rPr lang="en-US" sz="2800" dirty="0" smtClean="0">
                <a:latin typeface="+mn-lt"/>
                <a:cs typeface="Courier New" panose="02070309020205020404" pitchFamily="49" charset="0"/>
              </a:rPr>
            </a:br>
            <a:r>
              <a:rPr lang="en-US" sz="2800" dirty="0">
                <a:latin typeface="+mn-lt"/>
                <a:cs typeface="Courier New" panose="02070309020205020404" pitchFamily="49" charset="0"/>
              </a:rPr>
              <a:t/>
            </a:r>
            <a:br>
              <a:rPr lang="en-US" sz="2800" dirty="0">
                <a:latin typeface="+mn-lt"/>
                <a:cs typeface="Courier New" panose="02070309020205020404" pitchFamily="49" charset="0"/>
              </a:rPr>
            </a:br>
            <a:r>
              <a:rPr lang="en-US" sz="2800" dirty="0" smtClean="0">
                <a:latin typeface="+mn-lt"/>
                <a:cs typeface="Courier New" panose="02070309020205020404" pitchFamily="49" charset="0"/>
              </a:rPr>
              <a:t>Aside: we’ll learn that non-parametric methods struggle in higher dimensions</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p:spTree>
    <p:extLst>
      <p:ext uri="{BB962C8B-B14F-4D97-AF65-F5344CB8AC3E}">
        <p14:creationId xmlns:p14="http://schemas.microsoft.com/office/powerpoint/2010/main" val="318438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types</a:t>
            </a:r>
            <a:endParaRPr lang="en-US" dirty="0"/>
          </a:p>
        </p:txBody>
      </p:sp>
      <p:sp>
        <p:nvSpPr>
          <p:cNvPr id="3" name="Text Placeholder 2"/>
          <p:cNvSpPr>
            <a:spLocks noGrp="1"/>
          </p:cNvSpPr>
          <p:nvPr>
            <p:ph type="body" sz="quarter" idx="10"/>
          </p:nvPr>
        </p:nvSpPr>
        <p:spPr>
          <a:xfrm>
            <a:off x="276683" y="987071"/>
            <a:ext cx="11669894" cy="12138708"/>
          </a:xfrm>
        </p:spPr>
        <p:txBody>
          <a:bodyPr/>
          <a:lstStyle/>
          <a:p>
            <a:endParaRPr lang="en-US" sz="2000" dirty="0" smtClean="0">
              <a:solidFill>
                <a:schemeClr val="tx1"/>
              </a:solidFill>
              <a:latin typeface="+mn-lt"/>
            </a:endParaRPr>
          </a:p>
          <a:p>
            <a:r>
              <a:rPr lang="en-US" sz="2800" b="1" dirty="0" smtClean="0">
                <a:solidFill>
                  <a:schemeClr val="tx1"/>
                </a:solidFill>
              </a:rPr>
              <a:t>Binary features</a:t>
            </a:r>
            <a:r>
              <a:rPr lang="en-US" sz="2800" dirty="0" smtClean="0">
                <a:solidFill>
                  <a:schemeClr val="tx1"/>
                </a:solidFill>
              </a:rPr>
              <a:t>: equal to 1 or 0. For example:</a:t>
            </a:r>
          </a:p>
          <a:p>
            <a:endParaRPr lang="en-US" sz="2800" dirty="0">
              <a:solidFill>
                <a:schemeClr val="tx1"/>
              </a:solidFill>
            </a:endParaRPr>
          </a:p>
          <a:p>
            <a:endParaRPr lang="en-US" sz="2800" dirty="0" smtClean="0">
              <a:solidFill>
                <a:schemeClr val="tx1"/>
              </a:solidFill>
            </a:endParaRPr>
          </a:p>
          <a:p>
            <a:endParaRPr lang="en-US" sz="2800" dirty="0" smtClean="0">
              <a:solidFill>
                <a:schemeClr val="tx1"/>
              </a:solidFill>
            </a:endParaRPr>
          </a:p>
          <a:p>
            <a:endParaRPr lang="en-US" sz="2800" dirty="0">
              <a:solidFill>
                <a:schemeClr val="tx1"/>
              </a:solidFill>
            </a:endParaRPr>
          </a:p>
          <a:p>
            <a:r>
              <a:rPr lang="en-US" sz="2800" b="1" dirty="0" smtClean="0">
                <a:solidFill>
                  <a:schemeClr val="tx1"/>
                </a:solidFill>
              </a:rPr>
              <a:t>Continuous features</a:t>
            </a:r>
            <a:r>
              <a:rPr lang="en-US" sz="2800" dirty="0" smtClean="0">
                <a:solidFill>
                  <a:schemeClr val="tx1"/>
                </a:solidFill>
              </a:rPr>
              <a:t>: can take an real value</a:t>
            </a:r>
          </a:p>
          <a:p>
            <a:endParaRPr lang="en-US" sz="2800" dirty="0">
              <a:solidFill>
                <a:schemeClr val="tx1"/>
              </a:solidFill>
            </a:endParaRPr>
          </a:p>
          <a:p>
            <a:r>
              <a:rPr lang="en-US" sz="2800" b="1" dirty="0" smtClean="0">
                <a:solidFill>
                  <a:schemeClr val="tx1"/>
                </a:solidFill>
              </a:rPr>
              <a:t>Categorical features</a:t>
            </a:r>
            <a:r>
              <a:rPr lang="en-US" sz="2800" dirty="0" smtClean="0">
                <a:solidFill>
                  <a:schemeClr val="tx1"/>
                </a:solidFill>
              </a:rPr>
              <a:t>: can take one of N values. E.g. Saturday, Sunday, Monday… declaring </a:t>
            </a:r>
            <a:r>
              <a:rPr lang="en-US" sz="2800" dirty="0" err="1" smtClean="0">
                <a:solidFill>
                  <a:schemeClr val="tx1"/>
                </a:solidFill>
                <a:latin typeface="Courier New" panose="02070309020205020404" pitchFamily="49" charset="0"/>
                <a:cs typeface="Courier New" panose="02070309020205020404" pitchFamily="49" charset="0"/>
              </a:rPr>
              <a:t>as.factor</a:t>
            </a:r>
            <a:r>
              <a:rPr lang="en-US" sz="2800" dirty="0" smtClean="0">
                <a:solidFill>
                  <a:schemeClr val="tx1"/>
                </a:solidFill>
                <a:latin typeface="Courier New" panose="02070309020205020404" pitchFamily="49" charset="0"/>
                <a:cs typeface="Courier New" panose="02070309020205020404" pitchFamily="49" charset="0"/>
              </a:rPr>
              <a:t> </a:t>
            </a:r>
            <a:r>
              <a:rPr lang="en-US" sz="2800" dirty="0" smtClean="0">
                <a:solidFill>
                  <a:schemeClr val="tx1"/>
                </a:solidFill>
                <a:cs typeface="Courier New" panose="02070309020205020404" pitchFamily="49" charset="0"/>
              </a:rPr>
              <a:t>then R will treat it as N binary variables for each category (ex. =1 if Saturday, =0 otherwise)</a:t>
            </a:r>
            <a:endParaRPr lang="en-US" sz="2800" dirty="0" smtClean="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3292962" y="2181347"/>
            <a:ext cx="4927129" cy="1265238"/>
          </a:xfrm>
          <a:prstGeom prst="rect">
            <a:avLst/>
          </a:prstGeom>
        </p:spPr>
      </p:pic>
    </p:spTree>
    <p:extLst>
      <p:ext uri="{BB962C8B-B14F-4D97-AF65-F5344CB8AC3E}">
        <p14:creationId xmlns:p14="http://schemas.microsoft.com/office/powerpoint/2010/main" val="42384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44088" y="1306669"/>
            <a:ext cx="6238996" cy="4923985"/>
          </a:xfrm>
          <a:prstGeom prst="rect">
            <a:avLst/>
          </a:prstGeom>
        </p:spPr>
      </p:pic>
      <p:sp>
        <p:nvSpPr>
          <p:cNvPr id="2" name="Title 1"/>
          <p:cNvSpPr>
            <a:spLocks noGrp="1"/>
          </p:cNvSpPr>
          <p:nvPr>
            <p:ph type="title"/>
          </p:nvPr>
        </p:nvSpPr>
        <p:spPr/>
        <p:txBody>
          <a:bodyPr/>
          <a:lstStyle/>
          <a:p>
            <a:r>
              <a:rPr lang="en-US" dirty="0" smtClean="0"/>
              <a:t>Understand binary features</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20" y="1635704"/>
                <a:ext cx="7073687" cy="3551742"/>
              </a:xfrm>
            </p:spPr>
            <p:txBody>
              <a:bodyPr/>
              <a:lstStyle/>
              <a:p>
                <a:endParaRPr lang="en-US" sz="2000" dirty="0" smtClean="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smtClean="0">
                    <a:solidFill>
                      <a:schemeClr val="tx1"/>
                    </a:solidFill>
                  </a:rPr>
                  <a:t> allows for a different y-intercept for students </a:t>
                </a:r>
              </a:p>
              <a:p>
                <a:endParaRPr lang="en-US" sz="2800" dirty="0" smtClean="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2400" dirty="0" smtClean="0">
                  <a:solidFill>
                    <a:schemeClr val="tx1"/>
                  </a:solidFill>
                </a:endParaRPr>
              </a:p>
              <a:p>
                <a:endParaRPr lang="en-US" sz="2800" dirty="0">
                  <a:solidFill>
                    <a:schemeClr val="tx1"/>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635704"/>
                <a:ext cx="7073687" cy="3551742"/>
              </a:xfrm>
              <a:blipFill rotWithShape="0">
                <a:blip r:embed="rId4"/>
                <a:stretch>
                  <a:fillRect l="-948"/>
                </a:stretch>
              </a:blipFill>
            </p:spPr>
            <p:txBody>
              <a:bodyPr/>
              <a:lstStyle/>
              <a:p>
                <a:r>
                  <a:rPr lang="en-US">
                    <a:noFill/>
                  </a:rPr>
                  <a:t> </a:t>
                </a:r>
              </a:p>
            </p:txBody>
          </p:sp>
        </mc:Fallback>
      </mc:AlternateContent>
    </p:spTree>
    <p:extLst>
      <p:ext uri="{BB962C8B-B14F-4D97-AF65-F5344CB8AC3E}">
        <p14:creationId xmlns:p14="http://schemas.microsoft.com/office/powerpoint/2010/main" val="96264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binary features</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19" y="2034286"/>
                <a:ext cx="10276449" cy="4585871"/>
              </a:xfrm>
            </p:spPr>
            <p:txBody>
              <a:bodyPr/>
              <a:lstStyle/>
              <a:p>
                <a:endParaRPr lang="en-US" sz="2000" dirty="0" smtClean="0">
                  <a:solidFill>
                    <a:schemeClr val="tx1"/>
                  </a:solidFill>
                  <a:latin typeface="+mn-lt"/>
                </a:endParaRPr>
              </a:p>
              <a:p>
                <a:endParaRPr lang="en-US" sz="2800" dirty="0">
                  <a:solidFill>
                    <a:schemeClr val="tx1"/>
                  </a:solidFill>
                </a:endParaRP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i="1">
                            <a:solidFill>
                              <a:schemeClr val="tx1"/>
                            </a:solidFill>
                            <a:latin typeface="Cambria Math" panose="02040503050406030204" pitchFamily="18" charset="0"/>
                          </a:rPr>
                          <m:t>1</m:t>
                        </m:r>
                      </m:sub>
                    </m:sSub>
                  </m:oMath>
                </a14:m>
                <a:r>
                  <a:rPr lang="en-US" sz="2800" dirty="0" smtClean="0">
                    <a:solidFill>
                      <a:schemeClr val="tx1"/>
                    </a:solidFill>
                  </a:rPr>
                  <a:t> allows for a different </a:t>
                </a:r>
              </a:p>
              <a:p>
                <a:r>
                  <a:rPr lang="en-US" sz="2800" dirty="0" smtClean="0">
                    <a:solidFill>
                      <a:schemeClr val="tx1"/>
                    </a:solidFill>
                  </a:rPr>
                  <a:t>y-intercept for students </a:t>
                </a:r>
              </a:p>
              <a:p>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𝛽</m:t>
                        </m:r>
                      </m:e>
                      <m:sub>
                        <m:r>
                          <a:rPr lang="en-US" sz="2800" b="0" i="1" smtClean="0">
                            <a:solidFill>
                              <a:schemeClr val="tx1"/>
                            </a:solidFill>
                            <a:latin typeface="Cambria Math" panose="02040503050406030204" pitchFamily="18" charset="0"/>
                          </a:rPr>
                          <m:t>3</m:t>
                        </m:r>
                      </m:sub>
                    </m:sSub>
                  </m:oMath>
                </a14:m>
                <a:r>
                  <a:rPr lang="en-US" sz="2800" dirty="0">
                    <a:solidFill>
                      <a:schemeClr val="tx1"/>
                    </a:solidFill>
                  </a:rPr>
                  <a:t> allows for a different </a:t>
                </a:r>
              </a:p>
              <a:p>
                <a:r>
                  <a:rPr lang="en-US" sz="2800" dirty="0" smtClean="0">
                    <a:solidFill>
                      <a:schemeClr val="tx1"/>
                    </a:solidFill>
                  </a:rPr>
                  <a:t>Slope for students</a:t>
                </a:r>
                <a:endParaRPr lang="en-US" sz="2800" dirty="0">
                  <a:solidFill>
                    <a:schemeClr val="tx1"/>
                  </a:solidFill>
                </a:endParaRPr>
              </a:p>
              <a:p>
                <a:endParaRPr lang="en-US" sz="2800" dirty="0" smtClean="0">
                  <a:solidFill>
                    <a:schemeClr val="tx1"/>
                  </a:solidFill>
                </a:endParaRPr>
              </a:p>
              <a:p>
                <a:endParaRPr lang="en-U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1</m:t>
                          </m:r>
                        </m:sub>
                      </m:sSub>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𝑖𝑓</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𝛽</m:t>
                          </m:r>
                        </m:e>
                        <m:sub>
                          <m:r>
                            <a:rPr lang="en-US" sz="2400" b="0" i="1" smtClean="0">
                              <a:solidFill>
                                <a:schemeClr val="tx1"/>
                              </a:solidFill>
                              <a:latin typeface="Cambria Math" panose="02040503050406030204" pitchFamily="18" charset="0"/>
                            </a:rPr>
                            <m:t>3</m:t>
                          </m:r>
                        </m:sub>
                      </m:sSub>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1 </m:t>
                          </m:r>
                          <m:r>
                            <a:rPr lang="en-US" sz="2400" i="1">
                              <a:solidFill>
                                <a:schemeClr val="tx1"/>
                              </a:solidFill>
                              <a:latin typeface="Cambria Math" panose="02040503050406030204" pitchFamily="18" charset="0"/>
                            </a:rPr>
                            <m:t>𝑖𝑓</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𝑠𝑡𝑢𝑑𝑒𝑛𝑡</m:t>
                          </m:r>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𝑖𝑛𝑐𝑜𝑚𝑒</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𝜖</m:t>
                          </m:r>
                        </m:e>
                        <m:sub>
                          <m:r>
                            <a:rPr lang="en-US" sz="2400" b="0" i="1" smtClean="0">
                              <a:solidFill>
                                <a:schemeClr val="tx1"/>
                              </a:solidFill>
                              <a:latin typeface="Cambria Math" panose="02040503050406030204" pitchFamily="18" charset="0"/>
                            </a:rPr>
                            <m:t>𝑖</m:t>
                          </m:r>
                        </m:sub>
                      </m:sSub>
                    </m:oMath>
                  </m:oMathPara>
                </a14:m>
                <a:endParaRPr lang="en-US" sz="3200" dirty="0" smtClean="0">
                  <a:solidFill>
                    <a:schemeClr val="tx1"/>
                  </a:solidFill>
                </a:endParaRPr>
              </a:p>
              <a:p>
                <a:endParaRPr lang="en-US" sz="2800" dirty="0">
                  <a:solidFill>
                    <a:schemeClr val="tx1"/>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19" y="2034286"/>
                <a:ext cx="10276449" cy="4585871"/>
              </a:xfrm>
              <a:blipFill rotWithShape="0">
                <a:blip r:embed="rId3"/>
                <a:stretch>
                  <a:fillRect l="-65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670431" y="1214472"/>
            <a:ext cx="5320567" cy="4404106"/>
          </a:xfrm>
          <a:prstGeom prst="rect">
            <a:avLst/>
          </a:prstGeom>
        </p:spPr>
      </p:pic>
    </p:spTree>
    <p:extLst>
      <p:ext uri="{BB962C8B-B14F-4D97-AF65-F5344CB8AC3E}">
        <p14:creationId xmlns:p14="http://schemas.microsoft.com/office/powerpoint/2010/main" val="3931313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terms</a:t>
            </a:r>
            <a:endParaRPr lang="en-US" dirty="0"/>
          </a:p>
        </p:txBody>
      </p:sp>
      <p:sp>
        <p:nvSpPr>
          <p:cNvPr id="3" name="Text Placeholder 2"/>
          <p:cNvSpPr>
            <a:spLocks noGrp="1"/>
          </p:cNvSpPr>
          <p:nvPr>
            <p:ph type="body" sz="quarter" idx="10"/>
          </p:nvPr>
        </p:nvSpPr>
        <p:spPr>
          <a:xfrm>
            <a:off x="274320" y="1436409"/>
            <a:ext cx="10276449" cy="5367623"/>
          </a:xfrm>
        </p:spPr>
        <p:txBody>
          <a:bodyPr/>
          <a:lstStyle/>
          <a:p>
            <a:r>
              <a:rPr lang="en-US" sz="2000" dirty="0" smtClean="0">
                <a:solidFill>
                  <a:schemeClr val="tx1"/>
                </a:solidFill>
                <a:latin typeface="+mn-lt"/>
              </a:rPr>
              <a:t>Interaction term: multiplying two features by each other. When done as such:</a:t>
            </a:r>
          </a:p>
          <a:p>
            <a:r>
              <a:rPr lang="en-US" sz="2000" dirty="0" smtClean="0">
                <a:solidFill>
                  <a:schemeClr val="tx1"/>
                </a:solidFill>
                <a:latin typeface="+mn-lt"/>
              </a:rPr>
              <a:t>{continuous feature}*{binary feature}</a:t>
            </a:r>
          </a:p>
          <a:p>
            <a:endParaRPr lang="en-US" sz="2000" dirty="0">
              <a:solidFill>
                <a:schemeClr val="tx1"/>
              </a:solidFill>
              <a:latin typeface="+mn-lt"/>
            </a:endParaRPr>
          </a:p>
          <a:p>
            <a:r>
              <a:rPr lang="en-US" sz="2000" dirty="0" smtClean="0">
                <a:solidFill>
                  <a:schemeClr val="tx1"/>
                </a:solidFill>
                <a:latin typeface="+mn-lt"/>
              </a:rPr>
              <a:t>it allows for a different slope for the group represented by the binary feature. Note, be sure to include the continuous feature without the interaction as well.</a:t>
            </a:r>
          </a:p>
          <a:p>
            <a:endParaRPr lang="en-US" sz="2000" dirty="0">
              <a:solidFill>
                <a:schemeClr val="tx1"/>
              </a:solidFill>
              <a:latin typeface="+mn-lt"/>
            </a:endParaRPr>
          </a:p>
          <a:p>
            <a:r>
              <a:rPr lang="en-US" sz="2000" dirty="0" smtClean="0">
                <a:solidFill>
                  <a:schemeClr val="tx1"/>
                </a:solidFill>
                <a:latin typeface="+mn-lt"/>
              </a:rPr>
              <a:t>Example, suppose temperature has a different impact on # of </a:t>
            </a:r>
            <a:r>
              <a:rPr lang="en-US" sz="2000" dirty="0" err="1" smtClean="0">
                <a:solidFill>
                  <a:schemeClr val="tx1"/>
                </a:solidFill>
                <a:latin typeface="+mn-lt"/>
              </a:rPr>
              <a:t>bikeshare</a:t>
            </a:r>
            <a:r>
              <a:rPr lang="en-US" sz="2000" dirty="0" smtClean="0">
                <a:solidFill>
                  <a:schemeClr val="tx1"/>
                </a:solidFill>
                <a:latin typeface="+mn-lt"/>
              </a:rPr>
              <a:t> trips taken on weekdays vs. weekends. We can create a binary variable </a:t>
            </a:r>
            <a:r>
              <a:rPr lang="en-US" sz="2000" dirty="0" err="1" smtClean="0">
                <a:solidFill>
                  <a:schemeClr val="tx1"/>
                </a:solidFill>
                <a:latin typeface="Courier New" panose="02070309020205020404" pitchFamily="49" charset="0"/>
                <a:cs typeface="Courier New" panose="02070309020205020404" pitchFamily="49" charset="0"/>
              </a:rPr>
              <a:t>is_weekend</a:t>
            </a:r>
            <a:r>
              <a:rPr lang="en-US" sz="2000" dirty="0" smtClean="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smtClean="0">
                <a:solidFill>
                  <a:schemeClr val="tx1"/>
                </a:solidFill>
                <a:latin typeface="+mn-lt"/>
                <a:cs typeface="Courier New" panose="02070309020205020404" pitchFamily="49" charset="0"/>
              </a:rPr>
              <a:t>If we add </a:t>
            </a:r>
            <a:r>
              <a:rPr lang="en-US" sz="2000" dirty="0" err="1">
                <a:solidFill>
                  <a:schemeClr val="tx1"/>
                </a:solidFill>
                <a:latin typeface="Courier New" panose="02070309020205020404" pitchFamily="49" charset="0"/>
                <a:cs typeface="Courier New" panose="02070309020205020404" pitchFamily="49" charset="0"/>
              </a:rPr>
              <a:t>is_weekend</a:t>
            </a:r>
            <a:r>
              <a:rPr lang="en-US" sz="2000" dirty="0" smtClean="0">
                <a:solidFill>
                  <a:schemeClr val="tx1"/>
                </a:solidFill>
                <a:latin typeface="+mn-lt"/>
                <a:cs typeface="Courier New" panose="02070309020205020404" pitchFamily="49" charset="0"/>
              </a:rPr>
              <a:t> to the model, we allow for a different baseline ridership on weekends. If we add </a:t>
            </a:r>
            <a:r>
              <a:rPr lang="en-US" sz="2000" dirty="0" err="1" smtClean="0">
                <a:solidFill>
                  <a:schemeClr val="tx1"/>
                </a:solidFill>
                <a:latin typeface="Courier New" panose="02070309020205020404" pitchFamily="49" charset="0"/>
                <a:cs typeface="Courier New" panose="02070309020205020404" pitchFamily="49" charset="0"/>
              </a:rPr>
              <a:t>is_weekend</a:t>
            </a:r>
            <a:r>
              <a:rPr lang="en-US" sz="2000" dirty="0" smtClean="0">
                <a:solidFill>
                  <a:schemeClr val="tx1"/>
                </a:solidFill>
                <a:latin typeface="Courier New" panose="02070309020205020404" pitchFamily="49" charset="0"/>
                <a:cs typeface="Courier New" panose="02070309020205020404" pitchFamily="49" charset="0"/>
              </a:rPr>
              <a:t>*temp, </a:t>
            </a:r>
            <a:r>
              <a:rPr lang="en-US" sz="2000" dirty="0" smtClean="0">
                <a:solidFill>
                  <a:schemeClr val="tx1"/>
                </a:solidFill>
                <a:latin typeface="+mn-lt"/>
                <a:cs typeface="Courier New" panose="02070309020205020404" pitchFamily="49" charset="0"/>
              </a:rPr>
              <a:t>we allow temperature to have a different effect for weekends.</a:t>
            </a:r>
          </a:p>
          <a:p>
            <a:endParaRPr lang="en-US" sz="2000" dirty="0">
              <a:solidFill>
                <a:schemeClr val="tx1"/>
              </a:solidFill>
              <a:latin typeface="+mn-lt"/>
              <a:cs typeface="Courier New" panose="02070309020205020404" pitchFamily="49" charset="0"/>
            </a:endParaRPr>
          </a:p>
          <a:p>
            <a:r>
              <a:rPr lang="en-US" sz="2000" dirty="0" smtClean="0">
                <a:solidFill>
                  <a:schemeClr val="tx1"/>
                </a:solidFill>
                <a:latin typeface="+mn-lt"/>
                <a:cs typeface="Courier New" panose="02070309020205020404" pitchFamily="49" charset="0"/>
              </a:rPr>
              <a:t>We can “interact” </a:t>
            </a:r>
            <a:r>
              <a:rPr lang="en-US" sz="2000" dirty="0" err="1" smtClean="0">
                <a:solidFill>
                  <a:schemeClr val="tx1"/>
                </a:solidFill>
                <a:latin typeface="Courier New" panose="02070309020205020404" pitchFamily="49" charset="0"/>
                <a:cs typeface="Courier New" panose="02070309020205020404" pitchFamily="49" charset="0"/>
              </a:rPr>
              <a:t>is_weekend</a:t>
            </a:r>
            <a:r>
              <a:rPr lang="en-US" sz="2000" dirty="0" smtClean="0">
                <a:solidFill>
                  <a:schemeClr val="tx1"/>
                </a:solidFill>
                <a:latin typeface="Courier New" panose="02070309020205020404" pitchFamily="49" charset="0"/>
                <a:cs typeface="Courier New" panose="02070309020205020404" pitchFamily="49" charset="0"/>
              </a:rPr>
              <a:t> </a:t>
            </a:r>
            <a:r>
              <a:rPr lang="en-US" sz="2000" dirty="0" smtClean="0">
                <a:solidFill>
                  <a:schemeClr val="tx1"/>
                </a:solidFill>
                <a:latin typeface="+mn-lt"/>
                <a:cs typeface="Courier New" panose="02070309020205020404" pitchFamily="49" charset="0"/>
              </a:rPr>
              <a:t>with a polynomial in </a:t>
            </a:r>
            <a:r>
              <a:rPr lang="en-US" sz="2000" dirty="0" smtClean="0">
                <a:solidFill>
                  <a:schemeClr val="tx1"/>
                </a:solidFill>
                <a:latin typeface="Courier New" panose="02070309020205020404" pitchFamily="49" charset="0"/>
                <a:cs typeface="Courier New" panose="02070309020205020404" pitchFamily="49" charset="0"/>
              </a:rPr>
              <a:t>temp. </a:t>
            </a:r>
            <a:r>
              <a:rPr lang="en-US" sz="2000" dirty="0" smtClean="0">
                <a:solidFill>
                  <a:schemeClr val="tx1"/>
                </a:solidFill>
                <a:latin typeface="+mn-lt"/>
                <a:cs typeface="Courier New" panose="02070309020205020404" pitchFamily="49" charset="0"/>
              </a:rPr>
              <a:t>This effectively gives us a new model for temperature for the weekends vs. weekdays</a:t>
            </a:r>
            <a:endParaRPr lang="en-US" sz="2000" dirty="0" smtClean="0">
              <a:solidFill>
                <a:schemeClr val="tx1"/>
              </a:solidFill>
              <a:latin typeface="+mn-lt"/>
            </a:endParaRPr>
          </a:p>
          <a:p>
            <a:endParaRPr lang="en-US" sz="2800" dirty="0">
              <a:solidFill>
                <a:schemeClr val="tx1"/>
              </a:solidFill>
            </a:endParaRPr>
          </a:p>
        </p:txBody>
      </p:sp>
    </p:spTree>
    <p:extLst>
      <p:ext uri="{BB962C8B-B14F-4D97-AF65-F5344CB8AC3E}">
        <p14:creationId xmlns:p14="http://schemas.microsoft.com/office/powerpoint/2010/main" val="760633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explosion </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20" y="1436409"/>
                <a:ext cx="10276449" cy="4598182"/>
              </a:xfrm>
            </p:spPr>
            <p:txBody>
              <a:bodyPr/>
              <a:lstStyle/>
              <a:p>
                <a:r>
                  <a:rPr lang="en-US" sz="2000" dirty="0" smtClean="0">
                    <a:solidFill>
                      <a:schemeClr val="tx1"/>
                    </a:solidFill>
                    <a:latin typeface="+mn-lt"/>
                  </a:rPr>
                  <a:t>If we have two raw features, A and B, how many models can we make?</a:t>
                </a:r>
              </a:p>
              <a:p>
                <a:endParaRPr lang="en-US" sz="2000" dirty="0" smtClean="0">
                  <a:solidFill>
                    <a:schemeClr val="tx1"/>
                  </a:solidFill>
                  <a:latin typeface="+mn-lt"/>
                </a:endParaRPr>
              </a:p>
              <a:p>
                <a:r>
                  <a:rPr lang="en-US" sz="2000" dirty="0" smtClean="0">
                    <a:solidFill>
                      <a:schemeClr val="tx1"/>
                    </a:solidFill>
                    <a:latin typeface="+mn-lt"/>
                  </a:rPr>
                  <a:t>Without interactions (4): </a:t>
                </a:r>
                <a:r>
                  <a:rPr lang="en-US" sz="2000" dirty="0">
                    <a:solidFill>
                      <a:schemeClr val="tx1"/>
                    </a:solidFill>
                    <a:latin typeface="+mn-lt"/>
                  </a:rPr>
                  <a:t>none, just A, just B, A + </a:t>
                </a:r>
                <a:r>
                  <a:rPr lang="en-US" sz="2000" dirty="0" smtClean="0">
                    <a:solidFill>
                      <a:schemeClr val="tx1"/>
                    </a:solidFill>
                    <a:latin typeface="+mn-lt"/>
                  </a:rPr>
                  <a:t>B</a:t>
                </a:r>
                <a:endParaRPr lang="en-US" sz="2000" dirty="0">
                  <a:solidFill>
                    <a:schemeClr val="tx1"/>
                  </a:solidFill>
                  <a:latin typeface="+mn-lt"/>
                </a:endParaRPr>
              </a:p>
              <a:p>
                <a:r>
                  <a:rPr lang="en-US" sz="2000" dirty="0" smtClean="0">
                    <a:solidFill>
                      <a:schemeClr val="tx1"/>
                    </a:solidFill>
                    <a:latin typeface="+mn-lt"/>
                  </a:rPr>
                  <a:t>With interactions (8): A*B, A+B + A*B, A + A*B, B+ A*B </a:t>
                </a:r>
              </a:p>
              <a:p>
                <a:endParaRPr lang="en-US" sz="2000" dirty="0">
                  <a:solidFill>
                    <a:schemeClr val="tx1"/>
                  </a:solidFill>
                  <a:latin typeface="+mn-lt"/>
                </a:endParaRPr>
              </a:p>
              <a:p>
                <a:r>
                  <a:rPr lang="en-US" sz="2000" dirty="0" smtClean="0">
                    <a:solidFill>
                      <a:schemeClr val="tx1"/>
                    </a:solidFill>
                    <a:latin typeface="+mn-lt"/>
                  </a:rPr>
                  <a:t>If we have </a:t>
                </a:r>
                <a:r>
                  <a:rPr lang="en-US" sz="2000" b="1" i="1" dirty="0" smtClean="0">
                    <a:solidFill>
                      <a:schemeClr val="tx1"/>
                    </a:solidFill>
                    <a:latin typeface="+mn-lt"/>
                  </a:rPr>
                  <a:t>p </a:t>
                </a:r>
                <a:r>
                  <a:rPr lang="en-US" sz="2000" dirty="0" smtClean="0">
                    <a:solidFill>
                      <a:schemeClr val="tx1"/>
                    </a:solidFill>
                    <a:latin typeface="+mn-lt"/>
                  </a:rPr>
                  <a:t>features then we have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sup>
                    </m:sSup>
                  </m:oMath>
                </a14:m>
                <a:r>
                  <a:rPr lang="en-US" sz="2000" dirty="0" smtClean="0">
                    <a:solidFill>
                      <a:schemeClr val="tx1"/>
                    </a:solidFill>
                    <a:latin typeface="+mn-lt"/>
                  </a:rPr>
                  <a:t> possible models!</a:t>
                </a:r>
              </a:p>
              <a:p>
                <a:r>
                  <a:rPr lang="en-US" sz="2000" dirty="0">
                    <a:solidFill>
                      <a:schemeClr val="tx1"/>
                    </a:solidFill>
                    <a:latin typeface="+mn-lt"/>
                  </a:rPr>
                  <a:t/>
                </a:r>
                <a:br>
                  <a:rPr lang="en-US" sz="2000" dirty="0">
                    <a:solidFill>
                      <a:schemeClr val="tx1"/>
                    </a:solidFill>
                    <a:latin typeface="+mn-lt"/>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=29 −→1,073,741,824 </m:t>
                      </m:r>
                    </m:oMath>
                  </m:oMathPara>
                </a14:m>
                <a:endParaRPr lang="en-US" sz="2000" dirty="0" smtClean="0">
                  <a:solidFill>
                    <a:schemeClr val="tx1"/>
                  </a:solidFill>
                  <a:latin typeface="+mn-lt"/>
                </a:endParaRPr>
              </a:p>
              <a:p>
                <a:endParaRPr lang="en-US" sz="2000" dirty="0">
                  <a:solidFill>
                    <a:schemeClr val="tx1"/>
                  </a:solidFill>
                  <a:latin typeface="+mn-lt"/>
                </a:endParaRPr>
              </a:p>
              <a:p>
                <a:r>
                  <a:rPr lang="en-US" sz="2000" dirty="0" smtClean="0">
                    <a:solidFill>
                      <a:schemeClr val="tx1"/>
                    </a:solidFill>
                    <a:latin typeface="+mn-lt"/>
                  </a:rPr>
                  <a:t>We cannot possible run all these models… so we’ll learn methods to guide us.</a:t>
                </a:r>
              </a:p>
              <a:p>
                <a:endParaRPr lang="en-US" sz="2000" dirty="0">
                  <a:solidFill>
                    <a:schemeClr val="tx1"/>
                  </a:solidFill>
                  <a:latin typeface="+mn-lt"/>
                </a:endParaRPr>
              </a:p>
              <a:p>
                <a:r>
                  <a:rPr lang="en-US" sz="2000" dirty="0" smtClean="0">
                    <a:solidFill>
                      <a:schemeClr val="tx1"/>
                    </a:solidFill>
                    <a:latin typeface="+mn-lt"/>
                  </a:rPr>
                  <a:t>Human intelligence is often a great guide as well.</a:t>
                </a:r>
              </a:p>
              <a:p>
                <a:endParaRPr lang="en-US" sz="2800" dirty="0">
                  <a:solidFill>
                    <a:schemeClr val="tx1"/>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436409"/>
                <a:ext cx="10276449" cy="4598182"/>
              </a:xfrm>
              <a:blipFill rotWithShape="0">
                <a:blip r:embed="rId3"/>
                <a:stretch>
                  <a:fillRect l="-59" t="-265"/>
                </a:stretch>
              </a:blipFill>
            </p:spPr>
            <p:txBody>
              <a:bodyPr/>
              <a:lstStyle/>
              <a:p>
                <a:r>
                  <a:rPr lang="en-US">
                    <a:noFill/>
                  </a:rPr>
                  <a:t> </a:t>
                </a:r>
              </a:p>
            </p:txBody>
          </p:sp>
        </mc:Fallback>
      </mc:AlternateContent>
    </p:spTree>
    <p:extLst>
      <p:ext uri="{BB962C8B-B14F-4D97-AF65-F5344CB8AC3E}">
        <p14:creationId xmlns:p14="http://schemas.microsoft.com/office/powerpoint/2010/main" val="4055952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regression output</a:t>
            </a:r>
            <a:endParaRPr lang="en-US" dirty="0"/>
          </a:p>
        </p:txBody>
      </p:sp>
      <p:sp>
        <p:nvSpPr>
          <p:cNvPr id="3" name="Text Placeholder 2"/>
          <p:cNvSpPr>
            <a:spLocks noGrp="1"/>
          </p:cNvSpPr>
          <p:nvPr>
            <p:ph type="body" sz="quarter" idx="10"/>
          </p:nvPr>
        </p:nvSpPr>
        <p:spPr>
          <a:xfrm>
            <a:off x="274320" y="1436409"/>
            <a:ext cx="10276449" cy="5644622"/>
          </a:xfrm>
        </p:spPr>
        <p:txBody>
          <a:bodyPr/>
          <a:lstStyle/>
          <a:p>
            <a:r>
              <a:rPr lang="en-US" sz="2000" dirty="0" smtClean="0">
                <a:solidFill>
                  <a:schemeClr val="tx1"/>
                </a:solidFill>
                <a:latin typeface="Courier New" panose="02070309020205020404" pitchFamily="49" charset="0"/>
                <a:cs typeface="Courier New" panose="02070309020205020404" pitchFamily="49" charset="0"/>
              </a:rPr>
              <a:t>Summary(</a:t>
            </a:r>
            <a:r>
              <a:rPr lang="en-US" sz="2000" dirty="0" err="1" smtClean="0">
                <a:solidFill>
                  <a:schemeClr val="tx1"/>
                </a:solidFill>
                <a:latin typeface="Courier New" panose="02070309020205020404" pitchFamily="49" charset="0"/>
                <a:cs typeface="Courier New" panose="02070309020205020404" pitchFamily="49" charset="0"/>
              </a:rPr>
              <a:t>my_model</a:t>
            </a:r>
            <a:r>
              <a:rPr lang="en-US" sz="2000" dirty="0" smtClean="0">
                <a:solidFill>
                  <a:schemeClr val="tx1"/>
                </a:solidFill>
                <a:latin typeface="Courier New" panose="02070309020205020404" pitchFamily="49" charset="0"/>
                <a:cs typeface="Courier New" panose="02070309020205020404" pitchFamily="49" charset="0"/>
              </a:rPr>
              <a:t>) </a:t>
            </a:r>
            <a:r>
              <a:rPr lang="en-US" sz="2000" dirty="0" smtClean="0">
                <a:solidFill>
                  <a:schemeClr val="tx1"/>
                </a:solidFill>
                <a:latin typeface="+mn-lt"/>
                <a:cs typeface="Courier New" panose="02070309020205020404" pitchFamily="49" charset="0"/>
              </a:rPr>
              <a:t>gives the coefficient estimates (beta’s), t-statistics, standard errors and p-values.</a:t>
            </a:r>
          </a:p>
          <a:p>
            <a:endParaRPr lang="en-US" sz="2000" dirty="0">
              <a:solidFill>
                <a:schemeClr val="tx1"/>
              </a:solidFill>
              <a:latin typeface="+mn-lt"/>
              <a:cs typeface="Courier New" panose="02070309020205020404" pitchFamily="49" charset="0"/>
            </a:endParaRPr>
          </a:p>
          <a:p>
            <a:r>
              <a:rPr lang="en-US" sz="2000" dirty="0" smtClean="0">
                <a:solidFill>
                  <a:schemeClr val="tx1"/>
                </a:solidFill>
                <a:latin typeface="+mn-lt"/>
                <a:cs typeface="Courier New" panose="02070309020205020404" pitchFamily="49" charset="0"/>
              </a:rPr>
              <a:t>t-statistics evaluate the hypothesis that the coefficient is equal to zero. Thus t greater than 1.96 in absolute value allows us to reject this hypothesis at the 95% level. P-values simply convert t-stats into the probability we would get something this far from zero due to sampling chance alone.</a:t>
            </a:r>
          </a:p>
          <a:p>
            <a:endParaRPr lang="en-US" sz="2000" dirty="0">
              <a:solidFill>
                <a:schemeClr val="tx1"/>
              </a:solidFill>
              <a:latin typeface="+mn-lt"/>
              <a:cs typeface="Courier New" panose="02070309020205020404" pitchFamily="49" charset="0"/>
            </a:endParaRPr>
          </a:p>
          <a:p>
            <a:r>
              <a:rPr lang="en-US" sz="2000" dirty="0" smtClean="0">
                <a:solidFill>
                  <a:schemeClr val="tx1"/>
                </a:solidFill>
                <a:latin typeface="+mn-lt"/>
                <a:cs typeface="Courier New" panose="02070309020205020404" pitchFamily="49" charset="0"/>
              </a:rPr>
              <a:t>Note that t-statistics evaluate features “one by one”. Overall model fit is a better guide for explanatory power (e.g. we might be better for leaving insignificant features in sometimes)</a:t>
            </a:r>
          </a:p>
          <a:p>
            <a:endParaRPr lang="en-US" sz="2000" dirty="0">
              <a:solidFill>
                <a:schemeClr val="tx1"/>
              </a:solidFill>
              <a:latin typeface="+mn-lt"/>
              <a:cs typeface="Courier New" panose="02070309020205020404" pitchFamily="49" charset="0"/>
            </a:endParaRPr>
          </a:p>
          <a:p>
            <a:r>
              <a:rPr lang="en-US" sz="2000" dirty="0" smtClean="0">
                <a:solidFill>
                  <a:schemeClr val="tx1"/>
                </a:solidFill>
                <a:latin typeface="+mn-lt"/>
                <a:cs typeface="Courier New" panose="02070309020205020404" pitchFamily="49" charset="0"/>
              </a:rPr>
              <a:t>t-stats can be a good guide to throw out irrelevant features</a:t>
            </a:r>
          </a:p>
          <a:p>
            <a:endParaRPr lang="en-US" sz="2000" dirty="0">
              <a:solidFill>
                <a:schemeClr val="tx1"/>
              </a:solidFill>
              <a:latin typeface="+mn-lt"/>
              <a:cs typeface="Courier New" panose="02070309020205020404" pitchFamily="49" charset="0"/>
            </a:endParaRPr>
          </a:p>
          <a:p>
            <a:endParaRPr lang="en-US" sz="2000" dirty="0" smtClean="0">
              <a:solidFill>
                <a:schemeClr val="tx1"/>
              </a:solidFill>
              <a:latin typeface="+mn-lt"/>
              <a:cs typeface="Courier New" panose="02070309020205020404" pitchFamily="49" charset="0"/>
            </a:endParaRPr>
          </a:p>
          <a:p>
            <a:endParaRPr lang="en-US" sz="2000" dirty="0" smtClean="0">
              <a:solidFill>
                <a:schemeClr val="tx1"/>
              </a:solidFill>
              <a:latin typeface="Courier New" panose="02070309020205020404" pitchFamily="49" charset="0"/>
              <a:cs typeface="Courier New" panose="02070309020205020404" pitchFamily="49" charset="0"/>
            </a:endParaRPr>
          </a:p>
          <a:p>
            <a:endParaRPr lang="en-US" sz="2800" dirty="0">
              <a:solidFill>
                <a:schemeClr val="tx1"/>
              </a:solidFill>
            </a:endParaRPr>
          </a:p>
        </p:txBody>
      </p:sp>
    </p:spTree>
    <p:extLst>
      <p:ext uri="{BB962C8B-B14F-4D97-AF65-F5344CB8AC3E}">
        <p14:creationId xmlns:p14="http://schemas.microsoft.com/office/powerpoint/2010/main" val="2472234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vs. non-parametric </a:t>
            </a:r>
            <a:r>
              <a:rPr lang="en-US" dirty="0" err="1" smtClean="0"/>
              <a:t>regresion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5613845"/>
              </a:xfrm>
            </p:spPr>
            <p:txBody>
              <a:bodyPr/>
              <a:lstStyle/>
              <a:p>
                <a:endParaRPr lang="en-US" sz="2000" dirty="0" smtClean="0">
                  <a:solidFill>
                    <a:schemeClr val="tx1"/>
                  </a:solidFill>
                  <a:latin typeface="+mn-lt"/>
                </a:endParaRPr>
              </a:p>
              <a:p>
                <a:endParaRPr lang="en-US" sz="3600" dirty="0" smtClean="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smtClean="0">
                  <a:solidFill>
                    <a:schemeClr val="tx1"/>
                  </a:solidFill>
                </a:endParaRPr>
              </a:p>
              <a:p>
                <a:endParaRPr lang="en-US" sz="3600" dirty="0" smtClean="0">
                  <a:solidFill>
                    <a:schemeClr val="tx1"/>
                  </a:solidFill>
                </a:endParaRPr>
              </a:p>
              <a:p>
                <a:r>
                  <a:rPr lang="en-US" sz="3600" b="1" u="sng" dirty="0" smtClean="0">
                    <a:solidFill>
                      <a:schemeClr val="tx1"/>
                    </a:solidFill>
                  </a:rPr>
                  <a:t>Parametric</a:t>
                </a:r>
                <a:r>
                  <a:rPr lang="en-US" sz="3600" dirty="0" smtClean="0">
                    <a:solidFill>
                      <a:schemeClr val="tx1"/>
                    </a:solidFill>
                  </a:rPr>
                  <a:t>: </a:t>
                </a:r>
                <a14:m>
                  <m:oMath xmlns:m="http://schemas.openxmlformats.org/officeDocument/2006/math">
                    <m:r>
                      <a:rPr lang="en-US" sz="3600" i="1">
                        <a:solidFill>
                          <a:schemeClr val="tx1"/>
                        </a:solidFill>
                        <a:latin typeface="Cambria Math" panose="02040503050406030204" pitchFamily="18" charset="0"/>
                      </a:rPr>
                      <m:t>𝑓</m:t>
                    </m:r>
                  </m:oMath>
                </a14:m>
                <a:r>
                  <a:rPr lang="en-US" sz="3600" dirty="0" smtClean="0">
                    <a:solidFill>
                      <a:schemeClr val="tx1"/>
                    </a:solidFill>
                  </a:rPr>
                  <a:t> defined by a model we write down with </a:t>
                </a:r>
                <a:r>
                  <a:rPr lang="en-US" sz="3600" b="1" i="1" dirty="0" smtClean="0">
                    <a:solidFill>
                      <a:schemeClr val="tx1"/>
                    </a:solidFill>
                  </a:rPr>
                  <a:t>parameters that we have to estimate </a:t>
                </a:r>
                <a:r>
                  <a:rPr lang="en-US" sz="3600" dirty="0" smtClean="0">
                    <a:solidFill>
                      <a:schemeClr val="tx1"/>
                    </a:solidFill>
                  </a:rPr>
                  <a:t>(e.g. </a:t>
                </a:r>
                <a14:m>
                  <m:oMath xmlns:m="http://schemas.openxmlformats.org/officeDocument/2006/math">
                    <m:r>
                      <a:rPr lang="en-US" sz="3600" b="0" i="1" smtClean="0">
                        <a:solidFill>
                          <a:schemeClr val="tx1"/>
                        </a:solidFill>
                        <a:latin typeface="Cambria Math" panose="02040503050406030204" pitchFamily="18" charset="0"/>
                      </a:rPr>
                      <m:t>𝛼</m:t>
                    </m:r>
                    <m:r>
                      <a:rPr lang="en-US" sz="3600" b="0" i="1"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1</m:t>
                        </m:r>
                      </m:sub>
                    </m:sSub>
                    <m:r>
                      <a:rPr lang="en-US" sz="3600" b="0" i="1" smtClean="0">
                        <a:solidFill>
                          <a:schemeClr val="tx1"/>
                        </a:solidFill>
                        <a:latin typeface="Cambria Math" panose="02040503050406030204" pitchFamily="18" charset="0"/>
                      </a:rPr>
                      <m:t>, </m:t>
                    </m:r>
                    <m:r>
                      <a:rPr lang="en-US" sz="3600" b="0" i="1" smtClean="0">
                        <a:solidFill>
                          <a:schemeClr val="tx1"/>
                        </a:solidFill>
                        <a:latin typeface="Cambria Math" panose="02040503050406030204" pitchFamily="18" charset="0"/>
                      </a:rPr>
                      <m:t>𝑒𝑡𝑐</m:t>
                    </m:r>
                    <m:r>
                      <a:rPr lang="en-US" sz="3600" b="0" i="1" smtClean="0">
                        <a:solidFill>
                          <a:schemeClr val="tx1"/>
                        </a:solidFill>
                        <a:latin typeface="Cambria Math" panose="02040503050406030204" pitchFamily="18" charset="0"/>
                      </a:rPr>
                      <m:t>.)</m:t>
                    </m:r>
                  </m:oMath>
                </a14:m>
                <a:r>
                  <a:rPr lang="en-US" sz="3600" dirty="0" smtClean="0">
                    <a:solidFill>
                      <a:schemeClr val="tx1"/>
                    </a:solidFill>
                  </a:rPr>
                  <a:t> </a:t>
                </a:r>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𝑦</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𝑥</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i="1" dirty="0" smtClean="0">
                  <a:solidFill>
                    <a:schemeClr val="tx1"/>
                  </a:solidFill>
                </a:endParaRPr>
              </a:p>
              <a:p>
                <a:r>
                  <a:rPr lang="en-US" sz="3600" b="1" u="sng" dirty="0" smtClean="0">
                    <a:solidFill>
                      <a:schemeClr val="tx1"/>
                    </a:solidFill>
                  </a:rPr>
                  <a:t>Non-parametric: </a:t>
                </a:r>
                <a:r>
                  <a:rPr lang="en-US" sz="3600" dirty="0" smtClean="0">
                    <a:solidFill>
                      <a:schemeClr val="tx1"/>
                    </a:solidFill>
                  </a:rPr>
                  <a:t>we directly fit the data</a:t>
                </a:r>
                <a:endParaRPr lang="en-US" sz="3600" b="1" u="sng" dirty="0">
                  <a:solidFill>
                    <a:schemeClr val="tx2"/>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613845"/>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358327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averaging</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529614" y="1785675"/>
            <a:ext cx="8915400" cy="2790825"/>
          </a:xfrm>
          <a:prstGeom prst="rect">
            <a:avLst/>
          </a:prstGeom>
        </p:spPr>
      </p:pic>
    </p:spTree>
    <p:extLst>
      <p:ext uri="{BB962C8B-B14F-4D97-AF65-F5344CB8AC3E}">
        <p14:creationId xmlns:p14="http://schemas.microsoft.com/office/powerpoint/2010/main" val="394359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term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f760ca42-6bc8-4f0c-81d0-ac243bc76498"/>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TFTemplate16X9.potx</Template>
  <TotalTime>27714</TotalTime>
  <Words>2656</Words>
  <Application>Microsoft Office PowerPoint</Application>
  <PresentationFormat>Custom</PresentationFormat>
  <Paragraphs>179</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Cambria Math</vt:lpstr>
      <vt:lpstr>Consolas</vt:lpstr>
      <vt:lpstr>Courier New</vt:lpstr>
      <vt:lpstr>Segoe UI</vt:lpstr>
      <vt:lpstr>Segoe UI Light</vt:lpstr>
      <vt:lpstr>Wingdings</vt:lpstr>
      <vt:lpstr>TFTemplate16X9</vt:lpstr>
      <vt:lpstr>3-30367_MSR Dark Blue Template 16x9</vt:lpstr>
      <vt:lpstr>Regression Part II</vt:lpstr>
      <vt:lpstr>Feature types</vt:lpstr>
      <vt:lpstr>Understand binary features</vt:lpstr>
      <vt:lpstr>Understand binary features</vt:lpstr>
      <vt:lpstr>Interaction terms</vt:lpstr>
      <vt:lpstr>Feature explosion </vt:lpstr>
      <vt:lpstr>Interpreting regression output</vt:lpstr>
      <vt:lpstr>Parametric vs. non-parametric regresion</vt:lpstr>
      <vt:lpstr>Local averaging</vt:lpstr>
      <vt:lpstr>Local averaging vs. bins</vt:lpstr>
      <vt:lpstr>Kernels</vt:lpstr>
      <vt:lpstr>Bandwidths</vt:lpstr>
      <vt:lpstr>K-nearest neighbors</vt:lpstr>
      <vt:lpstr>Local polynomial regression</vt:lpstr>
      <vt:lpstr>Some examples</vt:lpstr>
      <vt:lpstr>Some examples</vt:lpstr>
      <vt:lpstr>Local polynomial in R locfit  install.packages(locfit) library(locfit)  Modeler needs to specify: bandwidth (or fraction of nearest neighbors), degree of the local polynomial  Contrast: in parametric regression, we had to write down a model  Aside: we’ll learn that non-parametric methods struggle in higher dimensions</vt:lpstr>
    </vt:vector>
  </TitlesOfParts>
  <Manager>&lt;Comms manager/speech writer&gt;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Justin Rao</cp:lastModifiedBy>
  <cp:revision>1169</cp:revision>
  <dcterms:created xsi:type="dcterms:W3CDTF">2012-05-22T07:38:31Z</dcterms:created>
  <dcterms:modified xsi:type="dcterms:W3CDTF">2015-06-25T14:34:16Z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